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8"/>
  </p:notesMasterIdLst>
  <p:sldIdLst>
    <p:sldId id="256" r:id="rId2"/>
    <p:sldId id="257" r:id="rId3"/>
    <p:sldId id="392" r:id="rId4"/>
    <p:sldId id="364" r:id="rId5"/>
    <p:sldId id="370" r:id="rId6"/>
    <p:sldId id="369" r:id="rId7"/>
    <p:sldId id="365" r:id="rId8"/>
    <p:sldId id="344" r:id="rId9"/>
    <p:sldId id="393" r:id="rId10"/>
    <p:sldId id="310" r:id="rId11"/>
    <p:sldId id="263" r:id="rId12"/>
    <p:sldId id="371" r:id="rId13"/>
    <p:sldId id="394" r:id="rId14"/>
    <p:sldId id="372" r:id="rId15"/>
    <p:sldId id="271" r:id="rId16"/>
    <p:sldId id="3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ine Frichot" initials="AF" lastIdx="1" clrIdx="0">
    <p:extLst>
      <p:ext uri="{19B8F6BF-5375-455C-9EA6-DF929625EA0E}">
        <p15:presenceInfo xmlns:p15="http://schemas.microsoft.com/office/powerpoint/2012/main" userId="S-1-5-21-529621531-1424378748-4157079629-11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2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outlineViewPr>
    <p:cViewPr>
      <p:scale>
        <a:sx n="33" d="100"/>
        <a:sy n="33" d="100"/>
      </p:scale>
      <p:origin x="0" y="-157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397-7FD4-4304-9AF7-F47D92F9C447}" type="datetimeFigureOut">
              <a:rPr lang="fr-FR" smtClean="0"/>
              <a:t>08/12/2021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DF845-E120-4358-91C2-81544C1B86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281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DF845-E120-4358-91C2-81544C1B861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29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Symcéa	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DF845-E120-4358-91C2-81544C1B861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440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DF845-E120-4358-91C2-81544C1B861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507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Supports pédagogique plutôt de vidéo pédagogique </a:t>
            </a:r>
            <a:r>
              <a:rPr lang="fr-FR" dirty="0">
                <a:sym typeface="Wingdings" panose="05000000000000000000" pitchFamily="2" charset="2"/>
              </a:rPr>
              <a:t> vidéos et plaquettes à destinations des écoles (proposition du bureau)</a:t>
            </a:r>
          </a:p>
          <a:p>
            <a:r>
              <a:rPr lang="fr-FR" dirty="0"/>
              <a:t>Newsletter/brochure: parler d’un thème par newsletter, diffusion de brochures dans points d’accueil des collectivités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DF845-E120-4358-91C2-81544C1B861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44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09/11/2021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de l’aUTHIE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73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09/11/2021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de l’aUTHIE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36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09/11/2021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de l’aUTHIE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99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09/11/2021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de l’aUTHIE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327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09/11/2021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de l’aUTHIE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22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09/11/2021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de l’aUTHIE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32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09/11/2021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de l’aUTHIE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9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09/11/2021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de l’aUTHIE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23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09/11/2021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/>
              <a:t>Sage de l’aUTHIE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13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09/11/2021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Sage de l’aUTHIE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313472-45EF-469F-9C12-18D63CA62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89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09/11/2021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de l’aUTHIE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969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fr-FR"/>
              <a:t>09/11/2021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Sage de l’aUTHIE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313472-45EF-469F-9C12-18D63CA62E90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86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1D3459DE-6D27-4E06-8ED2-E6C4B6C0E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125" y="33090"/>
            <a:ext cx="1367413" cy="157663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EC9E527-F20C-4941-8043-4EABA088A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943" y="1937331"/>
            <a:ext cx="11745156" cy="2501503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solidFill>
                  <a:srgbClr val="0070C0"/>
                </a:solidFill>
              </a:rPr>
              <a:t>Commission Thématique </a:t>
            </a:r>
            <a:br>
              <a:rPr lang="fr-FR" sz="4800" dirty="0">
                <a:solidFill>
                  <a:srgbClr val="0070C0"/>
                </a:solidFill>
              </a:rPr>
            </a:br>
            <a:r>
              <a:rPr lang="fr-FR" sz="4800" dirty="0">
                <a:solidFill>
                  <a:srgbClr val="0070C0"/>
                </a:solidFill>
              </a:rPr>
              <a:t>communication et développement du territoire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C0E0609B-3A48-4090-A703-C07F9A7DE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200"/>
              <a:t>09/11/2021</a:t>
            </a:r>
            <a:endParaRPr lang="fr-FR" sz="12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BFAFA2-7DFB-4214-83D5-E9A8D9BA7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200" dirty="0"/>
              <a:t>Sage de l'Authie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0E4416-3E39-485E-88D0-54F9D9AD8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z="1200" smtClean="0"/>
              <a:t>1</a:t>
            </a:fld>
            <a:endParaRPr lang="fr-FR" sz="12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55C74FF-9E73-4A55-9DA0-A0EF19FCDBBF}"/>
              </a:ext>
            </a:extLst>
          </p:cNvPr>
          <p:cNvSpPr txBox="1"/>
          <p:nvPr/>
        </p:nvSpPr>
        <p:spPr>
          <a:xfrm>
            <a:off x="1722268" y="4518734"/>
            <a:ext cx="87977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Président: Monsieur Jean-Michel MAGNIER</a:t>
            </a:r>
          </a:p>
          <a:p>
            <a:pPr algn="ctr"/>
            <a:endParaRPr lang="fr-FR" sz="2800" dirty="0"/>
          </a:p>
          <a:p>
            <a:pPr algn="ctr"/>
            <a:r>
              <a:rPr lang="fr-FR" sz="2800" i="1" dirty="0"/>
              <a:t>Réunion du 9 novembre 2021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74FEAD3-7B98-4720-8043-E0E9E296E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62" y="433882"/>
            <a:ext cx="3213328" cy="77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49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771C9-EA6B-438F-8BB0-DDF754877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83" y="33090"/>
            <a:ext cx="10058400" cy="50794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dirty="0">
                <a:solidFill>
                  <a:srgbClr val="0070C0"/>
                </a:solidFill>
              </a:rPr>
              <a:t>Validation de l’enjeu et des objectifs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241A0A-2A6B-4F25-A629-A1F8862DA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883833"/>
            <a:ext cx="11620500" cy="4316941"/>
          </a:xfrm>
        </p:spPr>
        <p:txBody>
          <a:bodyPr>
            <a:normAutofit/>
          </a:bodyPr>
          <a:lstStyle/>
          <a:p>
            <a:pPr marL="0" lvl="0" indent="0">
              <a:buClr>
                <a:srgbClr val="0F6FC6"/>
              </a:buClr>
              <a:buNone/>
            </a:pPr>
            <a:r>
              <a:rPr lang="fr-FR" sz="2600" b="1" dirty="0"/>
              <a:t>Enjeu: </a:t>
            </a:r>
          </a:p>
          <a:p>
            <a:pPr marL="0" lvl="0" indent="0">
              <a:buClr>
                <a:srgbClr val="0F6FC6"/>
              </a:buClr>
              <a:buNone/>
            </a:pPr>
            <a:r>
              <a:rPr lang="fr-FR" sz="2600" dirty="0"/>
              <a:t>Faire vivre le SAGE de l’Authie sur le territoire</a:t>
            </a:r>
          </a:p>
          <a:p>
            <a:pPr>
              <a:buClr>
                <a:srgbClr val="0F6FC6"/>
              </a:buClr>
            </a:pPr>
            <a:endParaRPr lang="fr-FR" sz="2600" b="1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6FC6"/>
              </a:buClr>
              <a:buSzPct val="100000"/>
              <a:buNone/>
              <a:tabLst/>
              <a:defRPr/>
            </a:pPr>
            <a:r>
              <a:rPr lang="fr-FR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Objectifs:</a:t>
            </a:r>
            <a:endParaRPr lang="fr-FR" sz="2600" b="1" dirty="0"/>
          </a:p>
          <a:p>
            <a:pPr marL="0" indent="0">
              <a:buClr>
                <a:srgbClr val="0F6FC6"/>
              </a:buClr>
              <a:buNone/>
            </a:pPr>
            <a:r>
              <a:rPr lang="fr-FR" sz="2600" dirty="0"/>
              <a:t>Développer la connaissance du SAGE de l’Authie et de la CLE sur le territoire</a:t>
            </a:r>
          </a:p>
          <a:p>
            <a:pPr marL="0" indent="0">
              <a:buClr>
                <a:srgbClr val="0F6FC6"/>
              </a:buClr>
              <a:buNone/>
            </a:pPr>
            <a:r>
              <a:rPr lang="fr-FR" sz="2600" dirty="0"/>
              <a:t>Intégrer le SAGE de l’Authie dans le développement du territoire</a:t>
            </a:r>
            <a:endParaRPr lang="fr-FR" sz="2400" b="1" dirty="0"/>
          </a:p>
          <a:p>
            <a:pPr marL="0" lvl="0" indent="0">
              <a:buClr>
                <a:srgbClr val="0F6FC6"/>
              </a:buClr>
              <a:buNone/>
            </a:pPr>
            <a:endParaRPr lang="fr-FR" sz="2400" b="1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F99BA2-99C5-4DBC-A508-4273A473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09/11/2021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8C2A0B-7AB2-44F6-AB95-2D7FC4CE2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de l’aUTHIE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A8C3DC-8626-4434-BEC5-1C1EF027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10</a:t>
            </a:fld>
            <a:endParaRPr lang="fr-FR"/>
          </a:p>
        </p:txBody>
      </p:sp>
      <p:pic>
        <p:nvPicPr>
          <p:cNvPr id="7" name="Picture 265">
            <a:extLst>
              <a:ext uri="{FF2B5EF4-FFF2-40B4-BE49-F238E27FC236}">
                <a16:creationId xmlns:a16="http://schemas.microsoft.com/office/drawing/2014/main" id="{0C9293CB-3125-4483-96B4-894230E17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58" y="588732"/>
            <a:ext cx="7594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B9253A35-3BFA-42C4-A9B9-C9C9291CF352}"/>
              </a:ext>
            </a:extLst>
          </p:cNvPr>
          <p:cNvSpPr txBox="1">
            <a:spLocks/>
          </p:cNvSpPr>
          <p:nvPr/>
        </p:nvSpPr>
        <p:spPr>
          <a:xfrm>
            <a:off x="498070" y="958461"/>
            <a:ext cx="10058400" cy="5079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rgbClr val="0070C0"/>
                </a:solidFill>
              </a:rPr>
              <a:t>Propositions</a:t>
            </a:r>
          </a:p>
        </p:txBody>
      </p:sp>
    </p:spTree>
    <p:extLst>
      <p:ext uri="{BB962C8B-B14F-4D97-AF65-F5344CB8AC3E}">
        <p14:creationId xmlns:p14="http://schemas.microsoft.com/office/powerpoint/2010/main" val="3280494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502D0BB8-399D-4368-93CD-105FB557C8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470877"/>
              </p:ext>
            </p:extLst>
          </p:nvPr>
        </p:nvGraphicFramePr>
        <p:xfrm>
          <a:off x="0" y="498616"/>
          <a:ext cx="12073811" cy="6198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9569">
                  <a:extLst>
                    <a:ext uri="{9D8B030D-6E8A-4147-A177-3AD203B41FA5}">
                      <a16:colId xmlns:a16="http://schemas.microsoft.com/office/drawing/2014/main" val="2067729849"/>
                    </a:ext>
                  </a:extLst>
                </a:gridCol>
                <a:gridCol w="3257336">
                  <a:extLst>
                    <a:ext uri="{9D8B030D-6E8A-4147-A177-3AD203B41FA5}">
                      <a16:colId xmlns:a16="http://schemas.microsoft.com/office/drawing/2014/main" val="2407620206"/>
                    </a:ext>
                  </a:extLst>
                </a:gridCol>
                <a:gridCol w="3018453">
                  <a:extLst>
                    <a:ext uri="{9D8B030D-6E8A-4147-A177-3AD203B41FA5}">
                      <a16:colId xmlns:a16="http://schemas.microsoft.com/office/drawing/2014/main" val="4066204127"/>
                    </a:ext>
                  </a:extLst>
                </a:gridCol>
                <a:gridCol w="3018453">
                  <a:extLst>
                    <a:ext uri="{9D8B030D-6E8A-4147-A177-3AD203B41FA5}">
                      <a16:colId xmlns:a16="http://schemas.microsoft.com/office/drawing/2014/main" val="1069564211"/>
                    </a:ext>
                  </a:extLst>
                </a:gridCol>
              </a:tblGrid>
              <a:tr h="558208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Objectifs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Propositions d’orientations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Actions proposées lors de la 1</a:t>
                      </a:r>
                      <a:r>
                        <a:rPr lang="fr-FR" baseline="30000" dirty="0"/>
                        <a:t>ère</a:t>
                      </a:r>
                      <a:r>
                        <a:rPr lang="fr-FR" dirty="0"/>
                        <a:t> réunion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Public visé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125575"/>
                  </a:ext>
                </a:extLst>
              </a:tr>
              <a:tr h="676526">
                <a:tc rowSpan="8">
                  <a:txBody>
                    <a:bodyPr/>
                    <a:lstStyle/>
                    <a:p>
                      <a:endParaRPr lang="fr-FR" sz="1600" dirty="0"/>
                    </a:p>
                    <a:p>
                      <a:endParaRPr lang="fr-FR" sz="1600" dirty="0"/>
                    </a:p>
                    <a:p>
                      <a:endParaRPr lang="fr-FR" sz="1600" dirty="0"/>
                    </a:p>
                    <a:p>
                      <a:endParaRPr lang="fr-FR" sz="1600" dirty="0"/>
                    </a:p>
                    <a:p>
                      <a:endParaRPr lang="fr-FR" sz="1600" dirty="0"/>
                    </a:p>
                    <a:p>
                      <a:endParaRPr lang="fr-FR" sz="1600" dirty="0"/>
                    </a:p>
                    <a:p>
                      <a:endParaRPr lang="fr-FR" sz="1600" dirty="0"/>
                    </a:p>
                    <a:p>
                      <a:endParaRPr lang="fr-FR" sz="1600" dirty="0"/>
                    </a:p>
                    <a:p>
                      <a:endParaRPr lang="fr-FR" sz="1600" dirty="0"/>
                    </a:p>
                    <a:p>
                      <a:r>
                        <a:rPr lang="fr-FR" sz="1600" b="1" dirty="0"/>
                        <a:t>Développer la connaissance du SAGE de l’Authie et de la CLE sur le territoire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sz="1600" dirty="0"/>
                        <a:t>Mettre en place des actions de sensibilisation sur les enjeux et les problématiques liés à l’eau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Vidéos pédagogiques, animations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Jeune public (école, collège)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04171"/>
                  </a:ext>
                </a:extLst>
              </a:tr>
              <a:tr h="676526"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Sorties terrains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Riverains, élus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754600"/>
                  </a:ext>
                </a:extLst>
              </a:tr>
              <a:tr h="676526"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fr-FR" sz="1600" dirty="0"/>
                    </a:p>
                    <a:p>
                      <a:endParaRPr lang="fr-FR" sz="1600" dirty="0"/>
                    </a:p>
                    <a:p>
                      <a:endParaRPr lang="fr-FR" sz="1600" dirty="0"/>
                    </a:p>
                    <a:p>
                      <a:r>
                        <a:rPr lang="fr-FR" sz="1600" dirty="0"/>
                        <a:t>Communiquer sur l’état d’avancement et la mise en œuvre du SAGE de l’Authie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Réseaux sociaux (Facebook EPCI, Symcéa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Grand public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182374"/>
                  </a:ext>
                </a:extLst>
              </a:tr>
              <a:tr h="676526"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Points d’étape avec les 8 EPCI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Collectivités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722761"/>
                  </a:ext>
                </a:extLst>
              </a:tr>
              <a:tr h="676526"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Newsletters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Membres de la 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269604"/>
                  </a:ext>
                </a:extLst>
              </a:tr>
              <a:tr h="676526"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Conférences ou articles de presse après chaque validation de 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Grand public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317293"/>
                  </a:ext>
                </a:extLst>
              </a:tr>
              <a:tr h="676526"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r-FR" sz="1600" dirty="0"/>
                    </a:p>
                    <a:p>
                      <a:r>
                        <a:rPr lang="fr-FR" sz="1600" dirty="0"/>
                        <a:t>Communiquer sur l’actualité de la Commission Locale de l’Eau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Newsletters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Collectivités, associations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886376"/>
                  </a:ext>
                </a:extLst>
              </a:tr>
              <a:tr h="676526"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Articles de presse après chaque élection de CLE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Grand public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926045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1D3330DA-99AF-4E7F-A4F9-C05DA629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9331"/>
            <a:ext cx="10058400" cy="50794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dirty="0">
                <a:solidFill>
                  <a:srgbClr val="0070C0"/>
                </a:solidFill>
              </a:rPr>
              <a:t>Validation de l’enjeu et des objectifs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40B445A-DB40-4DCC-8788-496D6508C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09/11/2021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2ECA2B0-5DEB-44F2-9571-EB92CCAAF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de l’aUTHIE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AE9FCBC-CEA5-4BF1-9042-53F6089AC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058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502D0BB8-399D-4368-93CD-105FB557C8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6429536"/>
              </p:ext>
            </p:extLst>
          </p:nvPr>
        </p:nvGraphicFramePr>
        <p:xfrm>
          <a:off x="0" y="1110343"/>
          <a:ext cx="12073811" cy="4093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9569">
                  <a:extLst>
                    <a:ext uri="{9D8B030D-6E8A-4147-A177-3AD203B41FA5}">
                      <a16:colId xmlns:a16="http://schemas.microsoft.com/office/drawing/2014/main" val="2067729849"/>
                    </a:ext>
                  </a:extLst>
                </a:gridCol>
                <a:gridCol w="3257336">
                  <a:extLst>
                    <a:ext uri="{9D8B030D-6E8A-4147-A177-3AD203B41FA5}">
                      <a16:colId xmlns:a16="http://schemas.microsoft.com/office/drawing/2014/main" val="2407620206"/>
                    </a:ext>
                  </a:extLst>
                </a:gridCol>
                <a:gridCol w="3470989">
                  <a:extLst>
                    <a:ext uri="{9D8B030D-6E8A-4147-A177-3AD203B41FA5}">
                      <a16:colId xmlns:a16="http://schemas.microsoft.com/office/drawing/2014/main" val="4066204127"/>
                    </a:ext>
                  </a:extLst>
                </a:gridCol>
                <a:gridCol w="2565917">
                  <a:extLst>
                    <a:ext uri="{9D8B030D-6E8A-4147-A177-3AD203B41FA5}">
                      <a16:colId xmlns:a16="http://schemas.microsoft.com/office/drawing/2014/main" val="1069564211"/>
                    </a:ext>
                  </a:extLst>
                </a:gridCol>
              </a:tblGrid>
              <a:tr h="558208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Objectifs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Propositions d’orientations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Public visé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125575"/>
                  </a:ext>
                </a:extLst>
              </a:tr>
              <a:tr h="676526">
                <a:tc rowSpan="4">
                  <a:txBody>
                    <a:bodyPr/>
                    <a:lstStyle/>
                    <a:p>
                      <a:endParaRPr lang="fr-FR" sz="1600" b="1" dirty="0"/>
                    </a:p>
                    <a:p>
                      <a:endParaRPr lang="fr-FR" sz="1600" b="1" dirty="0"/>
                    </a:p>
                    <a:p>
                      <a:endParaRPr lang="fr-FR" sz="1600" b="1" dirty="0"/>
                    </a:p>
                    <a:p>
                      <a:endParaRPr lang="fr-FR" sz="1600" b="1" dirty="0"/>
                    </a:p>
                    <a:p>
                      <a:r>
                        <a:rPr lang="fr-FR" sz="1600" b="1" dirty="0"/>
                        <a:t>Intégrer le SAGE de l’Authie dans le développement du territoire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Intégrer les enjeux du SAGE de l’Authie dans les documents d’urbanisme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Relai des membres de la CLE auprès des collectivités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Service urbanisme des collectivités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04171"/>
                  </a:ext>
                </a:extLst>
              </a:tr>
              <a:tr h="676526"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fr-FR" sz="1600" dirty="0"/>
                    </a:p>
                    <a:p>
                      <a:endParaRPr lang="fr-FR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Intégrer les enjeux du SAGE de l’Authie dans le développement des activités </a:t>
                      </a:r>
                      <a:r>
                        <a:rPr lang="fr-FR" sz="1600"/>
                        <a:t>du territoire</a:t>
                      </a:r>
                      <a:endParaRPr lang="fr-FR" sz="1600" dirty="0"/>
                    </a:p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Se rapprocher des autres structures du territoire réalisant déjà des actions (CPIE Val d’Authie, Fédé de Pêche…)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Grand public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754600"/>
                  </a:ext>
                </a:extLst>
              </a:tr>
              <a:tr h="676526"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Panneaux de communication sur le SAGE lors d’événements</a:t>
                      </a:r>
                      <a:endParaRPr lang="fr-FR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Grand public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691010"/>
                  </a:ext>
                </a:extLst>
              </a:tr>
              <a:tr h="676526"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Utiliser le site internet du SAGE pour promouvoir les activités du territoire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Grand public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759018"/>
                  </a:ext>
                </a:extLst>
              </a:tr>
            </a:tbl>
          </a:graphicData>
        </a:graphic>
      </p:graphicFrame>
      <p:sp>
        <p:nvSpPr>
          <p:cNvPr id="3" name="Titre 1">
            <a:extLst>
              <a:ext uri="{FF2B5EF4-FFF2-40B4-BE49-F238E27FC236}">
                <a16:creationId xmlns:a16="http://schemas.microsoft.com/office/drawing/2014/main" id="{21A43796-4376-4D77-BB29-EB40C250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3049"/>
            <a:ext cx="10058400" cy="50794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dirty="0">
                <a:solidFill>
                  <a:srgbClr val="0070C0"/>
                </a:solidFill>
              </a:rPr>
              <a:t>Validation de l’enjeu et des objectifs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4DCE85D-FF6D-4594-B91A-2290D731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09/11/2021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D7BFF78-4BA7-40EA-8511-5D9B5FE96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de l’aUTHIE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DCB9E2-1391-4235-A264-BC10F9095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255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1D3459DE-6D27-4E06-8ED2-E6C4B6C0E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5" y="33090"/>
            <a:ext cx="1367413" cy="157663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EC9E527-F20C-4941-8043-4EABA088A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422" y="2524125"/>
            <a:ext cx="11745156" cy="100983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600" b="1" i="1" dirty="0">
                <a:solidFill>
                  <a:srgbClr val="0070C0"/>
                </a:solidFill>
              </a:rPr>
              <a:t>Discussion autour des actions proposées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C0E0609B-3A48-4090-A703-C07F9A7DE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200"/>
              <a:t>09/11/2021</a:t>
            </a:r>
            <a:endParaRPr lang="fr-FR" sz="12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BFAFA2-7DFB-4214-83D5-E9A8D9BA7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200" dirty="0"/>
              <a:t>Sage de </a:t>
            </a:r>
            <a:r>
              <a:rPr lang="fr-FR" sz="1200" dirty="0" err="1"/>
              <a:t>l’aUTHIE</a:t>
            </a:r>
            <a:endParaRPr lang="fr-FR" sz="120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0E4416-3E39-485E-88D0-54F9D9AD8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z="1200" smtClean="0"/>
              <a:t>13</a:t>
            </a:fld>
            <a:endParaRPr lang="fr-FR" sz="1200" dirty="0"/>
          </a:p>
        </p:txBody>
      </p:sp>
      <p:pic>
        <p:nvPicPr>
          <p:cNvPr id="8" name="Image 7" descr="logo_symcea_seul">
            <a:extLst>
              <a:ext uri="{FF2B5EF4-FFF2-40B4-BE49-F238E27FC236}">
                <a16:creationId xmlns:a16="http://schemas.microsoft.com/office/drawing/2014/main" id="{5D589EA0-1E4E-40ED-B792-2949679AAFD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14350" y="374050"/>
            <a:ext cx="2971800" cy="6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49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771C9-EA6B-438F-8BB0-DDF754877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83" y="33090"/>
            <a:ext cx="10058400" cy="50794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dirty="0">
                <a:solidFill>
                  <a:srgbClr val="0070C0"/>
                </a:solidFill>
              </a:rPr>
              <a:t>Discussion autour des actions proposées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F99BA2-99C5-4DBC-A508-4273A473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09/11/2021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8C2A0B-7AB2-44F6-AB95-2D7FC4CE2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de l’aUTHIE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A8C3DC-8626-4434-BEC5-1C1EF027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14</a:t>
            </a:fld>
            <a:endParaRPr lang="fr-FR"/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id="{8004D360-653F-49BB-83F5-0ECC667449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415628"/>
              </p:ext>
            </p:extLst>
          </p:nvPr>
        </p:nvGraphicFramePr>
        <p:xfrm>
          <a:off x="146377" y="441986"/>
          <a:ext cx="11498227" cy="6076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6554">
                  <a:extLst>
                    <a:ext uri="{9D8B030D-6E8A-4147-A177-3AD203B41FA5}">
                      <a16:colId xmlns:a16="http://schemas.microsoft.com/office/drawing/2014/main" val="3936291809"/>
                    </a:ext>
                  </a:extLst>
                </a:gridCol>
                <a:gridCol w="5691673">
                  <a:extLst>
                    <a:ext uri="{9D8B030D-6E8A-4147-A177-3AD203B41FA5}">
                      <a16:colId xmlns:a16="http://schemas.microsoft.com/office/drawing/2014/main" val="2313303952"/>
                    </a:ext>
                  </a:extLst>
                </a:gridCol>
              </a:tblGrid>
              <a:tr h="54673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Actions de 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La mise </a:t>
                      </a:r>
                      <a:r>
                        <a:rPr lang="fr-FR"/>
                        <a:t>en œuvre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99024"/>
                  </a:ext>
                </a:extLst>
              </a:tr>
              <a:tr h="806046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Vidéos pédagogiques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Mettre en ligne sur le site internet dans l’onglet « outils pédagogiques », des vidéos sur l’eau en général et d’autres expliquant les différentes thématiques du SAGE, </a:t>
                      </a:r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lesquelles?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402987"/>
                  </a:ext>
                </a:extLst>
              </a:tr>
              <a:tr h="4441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Animations, sorties terrains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Quels types d’animation? Objectif des sorties terrains?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543703"/>
                  </a:ext>
                </a:extLst>
              </a:tr>
              <a:tr h="4843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Utiliser les réseaux sociaux du Symcéa et des EPCI membres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Pour quels types d’information?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765912"/>
                  </a:ext>
                </a:extLst>
              </a:tr>
              <a:tr h="6626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Réaliser un point d’avancement du SAGE avec les 8 EPCI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Quels membres des EPCI (Président, DGS, service environnement, service urbanisme?), Quelle organisation?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575406"/>
                  </a:ext>
                </a:extLst>
              </a:tr>
              <a:tr h="3883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Diffuser des newsletters/brochures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Quel contenu? A destination de qui? Quel moyen de diffusion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237624"/>
                  </a:ext>
                </a:extLst>
              </a:tr>
              <a:tr h="4112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Conférences ou articles de presse après chaque élection de CLE ou de validation de travaux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Quels journaux?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052595"/>
                  </a:ext>
                </a:extLst>
              </a:tr>
              <a:tr h="6626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Se rapprocher des autres structures du territoire réalisant déjà des actions (CPIE Val d’Authie, Fédé de Pêche…)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Quelles structures? Quelles informations diffusées?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12072"/>
                  </a:ext>
                </a:extLst>
              </a:tr>
              <a:tr h="6626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Mettre en place des panneaux de communication sur le SAGE lors d’événements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Quel contenu? Prestataire?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031500"/>
                  </a:ext>
                </a:extLst>
              </a:tr>
              <a:tr h="8060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Utiliser le site internet du SAGE pour promouvoir les activités du territoire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Quelles activités?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306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44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771C9-EA6B-438F-8BB0-DDF754877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83" y="33090"/>
            <a:ext cx="10058400" cy="50794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dirty="0">
                <a:solidFill>
                  <a:srgbClr val="0070C0"/>
                </a:solidFill>
              </a:rPr>
              <a:t>Contenu du site internet du SAGE Authie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F99BA2-99C5-4DBC-A508-4273A473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09/11/2021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8C2A0B-7AB2-44F6-AB95-2D7FC4CE2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de l’aUTHIE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A8C3DC-8626-4434-BEC5-1C1EF027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15</a:t>
            </a:fld>
            <a:endParaRPr lang="fr-FR"/>
          </a:p>
        </p:txBody>
      </p:sp>
      <p:pic>
        <p:nvPicPr>
          <p:cNvPr id="7" name="Picture 265">
            <a:extLst>
              <a:ext uri="{FF2B5EF4-FFF2-40B4-BE49-F238E27FC236}">
                <a16:creationId xmlns:a16="http://schemas.microsoft.com/office/drawing/2014/main" id="{0C9293CB-3125-4483-96B4-894230E17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58" y="588732"/>
            <a:ext cx="7594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03236A9-4354-4976-A6D8-3896D1977032}"/>
              </a:ext>
            </a:extLst>
          </p:cNvPr>
          <p:cNvSpPr txBox="1">
            <a:spLocks/>
          </p:cNvSpPr>
          <p:nvPr/>
        </p:nvSpPr>
        <p:spPr>
          <a:xfrm>
            <a:off x="467114" y="865027"/>
            <a:ext cx="11620500" cy="431694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F6FC6"/>
              </a:buClr>
              <a:buNone/>
            </a:pPr>
            <a:r>
              <a:rPr lang="fr-FR" dirty="0"/>
              <a:t>  </a:t>
            </a:r>
          </a:p>
          <a:p>
            <a:pPr marL="0" indent="0">
              <a:buClr>
                <a:srgbClr val="0F6FC6"/>
              </a:buClr>
              <a:buNone/>
            </a:pPr>
            <a:endParaRPr lang="fr-FR" sz="2400" b="1" dirty="0"/>
          </a:p>
          <a:p>
            <a:pPr marL="0" indent="0">
              <a:buClr>
                <a:srgbClr val="0F6FC6"/>
              </a:buClr>
              <a:buFont typeface="Calibri" panose="020F0502020204030204" pitchFamily="34" charset="0"/>
              <a:buNone/>
            </a:pPr>
            <a:endParaRPr lang="fr-FR" sz="2400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8AA1D89-C394-48FB-8F23-D4B53C5AFC1F}"/>
              </a:ext>
            </a:extLst>
          </p:cNvPr>
          <p:cNvSpPr txBox="1"/>
          <p:nvPr/>
        </p:nvSpPr>
        <p:spPr>
          <a:xfrm>
            <a:off x="467114" y="1047556"/>
            <a:ext cx="10696614" cy="46166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b="1" dirty="0"/>
              <a:t>Propositions de la 1</a:t>
            </a:r>
            <a:r>
              <a:rPr lang="fr-FR" sz="2400" b="1" baseline="30000" dirty="0"/>
              <a:t>ère</a:t>
            </a:r>
            <a:r>
              <a:rPr lang="fr-FR" sz="2400" b="1" dirty="0"/>
              <a:t> réunion: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Ajouter une phrase d’accroche dans la page d’accueil pour attirer et intéresser le lecteur.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Bien différencier le contenu à destination du « grand public » et celui à destination du « professionnel » en affichant l’essentiel de l’article ou du document en quelques lignes et en laissant la possibilité au lecteur d’avoir plus de détails en « continuant la lecture ».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Rajouter un onglet « outils pédagogiques » avec de la documentation sur la thématique de l’eau en général.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Mettre en ligne dans cet onglet, des vidéos à destination des écoles, collèges ou lycées.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b="1" dirty="0">
                <a:sym typeface="Wingdings" panose="05000000000000000000" pitchFamily="2" charset="2"/>
              </a:rPr>
              <a:t>Proposition de la DDTM62 Nicolas VANSTAEVEL: </a:t>
            </a:r>
            <a:r>
              <a:rPr lang="fr-FR" dirty="0">
                <a:sym typeface="Wingdings" panose="05000000000000000000" pitchFamily="2" charset="2"/>
              </a:rPr>
              <a:t>mettre des vidéos à disposition du grand lecteur sur le petit et grand cycle de l’eau et des vidéos plus précises sur chaque thématique du SAGE.</a:t>
            </a:r>
          </a:p>
          <a:p>
            <a:endParaRPr lang="fr-FR" b="1" dirty="0">
              <a:sym typeface="Wingdings" panose="05000000000000000000" pitchFamily="2" charset="2"/>
            </a:endParaRPr>
          </a:p>
          <a:p>
            <a:r>
              <a:rPr lang="fr-FR" b="1" dirty="0">
                <a:sym typeface="Wingdings" panose="05000000000000000000" pitchFamily="2" charset="2"/>
              </a:rPr>
              <a:t>Remarque sur la vidéo en page d’accueil illisible à partir d’un smartphone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916530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849D6B-4BA8-4FA3-85E6-2D1409B05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09/11/2021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3AE247-7792-40CD-824C-6F9C8CD20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de l’aUTHIE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4C9AFB-A113-4769-AAE4-17E8C2DDD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16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5E8B6B6-B137-4CD8-B0D4-0DD191896A01}"/>
              </a:ext>
            </a:extLst>
          </p:cNvPr>
          <p:cNvSpPr txBox="1">
            <a:spLocks/>
          </p:cNvSpPr>
          <p:nvPr/>
        </p:nvSpPr>
        <p:spPr>
          <a:xfrm>
            <a:off x="1154083" y="33090"/>
            <a:ext cx="10058400" cy="5079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solidFill>
                  <a:srgbClr val="0070C0"/>
                </a:solidFill>
              </a:rPr>
              <a:t>Prochaine échéance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F42EE8B-69E6-4D7B-988E-6B619CB62CBB}"/>
              </a:ext>
            </a:extLst>
          </p:cNvPr>
          <p:cNvSpPr txBox="1"/>
          <p:nvPr/>
        </p:nvSpPr>
        <p:spPr>
          <a:xfrm>
            <a:off x="692019" y="677400"/>
            <a:ext cx="10982527" cy="58785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800" dirty="0"/>
              <a:t>Commission permanente le 15 décembre 2021 </a:t>
            </a:r>
          </a:p>
          <a:p>
            <a:r>
              <a:rPr lang="fr-FR" sz="2800" dirty="0"/>
              <a:t>    </a:t>
            </a:r>
            <a:r>
              <a:rPr lang="fr-FR" sz="2800" dirty="0">
                <a:solidFill>
                  <a:srgbClr val="0070C0"/>
                </a:solidFill>
                <a:sym typeface="Wingdings" panose="05000000000000000000" pitchFamily="2" charset="2"/>
              </a:rPr>
              <a:t> Présentation de l’état des lieux, des enjeux et des objectifs du SAGE pour validation en CLE</a:t>
            </a:r>
            <a:endParaRPr lang="fr-FR" sz="28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800" dirty="0"/>
              <a:t> Réunion CLE le 3 février 2022</a:t>
            </a:r>
          </a:p>
          <a:p>
            <a:r>
              <a:rPr lang="fr-FR" sz="2800" dirty="0">
                <a:solidFill>
                  <a:srgbClr val="0070C0"/>
                </a:solidFill>
                <a:sym typeface="Wingdings" panose="05000000000000000000" pitchFamily="2" charset="2"/>
              </a:rPr>
              <a:t>     Validation de l’état des lieux, des enjeux et des objectifs du SAGE</a:t>
            </a:r>
          </a:p>
          <a:p>
            <a:r>
              <a:rPr lang="fr-FR" sz="2800" dirty="0">
                <a:solidFill>
                  <a:srgbClr val="0070C0"/>
                </a:solidFill>
                <a:sym typeface="Wingdings" panose="05000000000000000000" pitchFamily="2" charset="2"/>
              </a:rPr>
              <a:t>     Mise en place du Comité de Rédaction</a:t>
            </a:r>
          </a:p>
          <a:p>
            <a:endParaRPr lang="fr-FR" sz="28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dirty="0"/>
              <a:t>Plusieurs commissions thématiques en 2022</a:t>
            </a:r>
          </a:p>
          <a:p>
            <a:r>
              <a:rPr lang="fr-FR" sz="2800" dirty="0">
                <a:solidFill>
                  <a:srgbClr val="FF0000"/>
                </a:solidFill>
                <a:sym typeface="Wingdings" panose="05000000000000000000" pitchFamily="2" charset="2"/>
              </a:rPr>
              <a:t>    </a:t>
            </a:r>
            <a:r>
              <a:rPr lang="fr-FR" sz="2800" dirty="0">
                <a:solidFill>
                  <a:srgbClr val="0070C0"/>
                </a:solidFill>
                <a:sym typeface="Wingdings" panose="05000000000000000000" pitchFamily="2" charset="2"/>
              </a:rPr>
              <a:t> Travail sur les orientations et dispositions du PAGD et des règles du règlement</a:t>
            </a:r>
            <a:endParaRPr lang="fr-FR" sz="2800" dirty="0">
              <a:solidFill>
                <a:srgbClr val="0070C0"/>
              </a:solidFill>
            </a:endParaRPr>
          </a:p>
          <a:p>
            <a:pPr algn="ctr"/>
            <a:r>
              <a:rPr lang="fr-FR" sz="4000" b="1" dirty="0"/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044926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771C9-EA6B-438F-8BB0-DDF754877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83" y="33090"/>
            <a:ext cx="10058400" cy="590066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0070C0"/>
                </a:solidFill>
              </a:rPr>
              <a:t>Ordre du jour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241A0A-2A6B-4F25-A629-A1F8862DA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926872"/>
            <a:ext cx="10058400" cy="537091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800" dirty="0">
                <a:solidFill>
                  <a:srgbClr val="0070C0"/>
                </a:solidFill>
              </a:rPr>
              <a:t>Retour sur la 1</a:t>
            </a:r>
            <a:r>
              <a:rPr lang="fr-FR" sz="2800" baseline="30000" dirty="0">
                <a:solidFill>
                  <a:srgbClr val="0070C0"/>
                </a:solidFill>
              </a:rPr>
              <a:t>ère</a:t>
            </a:r>
            <a:r>
              <a:rPr lang="fr-FR" sz="2800" dirty="0">
                <a:solidFill>
                  <a:srgbClr val="0070C0"/>
                </a:solidFill>
              </a:rPr>
              <a:t> réunion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 Rappel sur le SAGE Authie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 Le travail attendu dans la commission thématique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 Retour sur les idées proposées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fr-FR" sz="2800" dirty="0">
                <a:solidFill>
                  <a:srgbClr val="0070C0"/>
                </a:solidFill>
              </a:rPr>
              <a:t>Validation de l’enjeu et des objectifs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fr-FR" sz="2800" dirty="0">
                <a:solidFill>
                  <a:srgbClr val="0070C0"/>
                </a:solidFill>
              </a:rPr>
              <a:t>Discussion autour des actions proposées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 Leur mise en œuvre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 Contenu du site internet</a:t>
            </a:r>
          </a:p>
          <a:p>
            <a:pPr marL="0" indent="0">
              <a:buNone/>
            </a:pPr>
            <a:endParaRPr lang="fr-FR" sz="2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F99BA2-99C5-4DBC-A508-4273A473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09/11/2021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8C2A0B-7AB2-44F6-AB95-2D7FC4CE2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de l’aUTHIE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A8C3DC-8626-4434-BEC5-1C1EF027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265">
            <a:extLst>
              <a:ext uri="{FF2B5EF4-FFF2-40B4-BE49-F238E27FC236}">
                <a16:creationId xmlns:a16="http://schemas.microsoft.com/office/drawing/2014/main" id="{0C9293CB-3125-4483-96B4-894230E17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983" y="556551"/>
            <a:ext cx="7594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543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1D3459DE-6D27-4E06-8ED2-E6C4B6C0E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5" y="33090"/>
            <a:ext cx="1367413" cy="157663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EC9E527-F20C-4941-8043-4EABA088A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422" y="2524125"/>
            <a:ext cx="11745156" cy="1009834"/>
          </a:xfrm>
        </p:spPr>
        <p:txBody>
          <a:bodyPr>
            <a:normAutofit/>
          </a:bodyPr>
          <a:lstStyle/>
          <a:p>
            <a:pPr algn="ctr"/>
            <a:r>
              <a:rPr lang="fr-FR" sz="6600" b="1" i="1" dirty="0">
                <a:solidFill>
                  <a:srgbClr val="0070C0"/>
                </a:solidFill>
              </a:rPr>
              <a:t>Retour sur la 1</a:t>
            </a:r>
            <a:r>
              <a:rPr lang="fr-FR" sz="6600" b="1" i="1" baseline="30000" dirty="0">
                <a:solidFill>
                  <a:srgbClr val="0070C0"/>
                </a:solidFill>
              </a:rPr>
              <a:t>ère</a:t>
            </a:r>
            <a:r>
              <a:rPr lang="fr-FR" sz="6600" b="1" i="1" dirty="0">
                <a:solidFill>
                  <a:srgbClr val="0070C0"/>
                </a:solidFill>
              </a:rPr>
              <a:t> réunion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C0E0609B-3A48-4090-A703-C07F9A7DE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200"/>
              <a:t>09/11/2021</a:t>
            </a:r>
            <a:endParaRPr lang="fr-FR" sz="12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BFAFA2-7DFB-4214-83D5-E9A8D9BA7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200" dirty="0"/>
              <a:t>Sage de l'Authie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0E4416-3E39-485E-88D0-54F9D9AD8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z="1200" smtClean="0"/>
              <a:t>3</a:t>
            </a:fld>
            <a:endParaRPr lang="fr-FR" sz="12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E120FAA-2EB0-40F8-B5F5-4542ABB8C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82" y="468471"/>
            <a:ext cx="3213328" cy="77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81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C8E94B-13CD-4525-BD1E-EFF4E484F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09/11/2021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58307F-EB13-472E-9DEF-F80B36B98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de l’aUTHIE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137B78-3844-4191-AD81-8A2241B50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4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76CF9B0-8403-4E00-856F-4D11FD78D631}"/>
              </a:ext>
            </a:extLst>
          </p:cNvPr>
          <p:cNvSpPr txBox="1"/>
          <p:nvPr/>
        </p:nvSpPr>
        <p:spPr>
          <a:xfrm>
            <a:off x="331253" y="1172625"/>
            <a:ext cx="3451189" cy="5221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/>
              <a:t>Périmètre arrêté en 1999</a:t>
            </a:r>
          </a:p>
          <a:p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/>
              <a:t>Surface de 1253 km</a:t>
            </a:r>
            <a:r>
              <a:rPr lang="fr-FR" sz="2000" baseline="30000" dirty="0"/>
              <a:t>2</a:t>
            </a:r>
          </a:p>
          <a:p>
            <a:endParaRPr lang="fr-FR" sz="2000" baseline="30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/>
              <a:t>2 départements (Pas-de-Calais et Somme)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/>
              <a:t>8EPCI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/>
              <a:t>155 communes (environ 80000 habitants)</a:t>
            </a:r>
          </a:p>
          <a:p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/>
              <a:t>Authie (source coigneux et se jette dans la manche)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/>
              <a:t>Structure porteuse = Symcéa</a:t>
            </a:r>
          </a:p>
          <a:p>
            <a:endParaRPr lang="fr-FR" sz="2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39EAAB5-0DEB-4AD5-B34F-0A864483A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048" y="491919"/>
            <a:ext cx="8178663" cy="5787583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3E75DC89-29A3-43FE-8BA7-372F970CF168}"/>
              </a:ext>
            </a:extLst>
          </p:cNvPr>
          <p:cNvSpPr txBox="1">
            <a:spLocks/>
          </p:cNvSpPr>
          <p:nvPr/>
        </p:nvSpPr>
        <p:spPr>
          <a:xfrm>
            <a:off x="331253" y="578498"/>
            <a:ext cx="3849256" cy="4014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0070C0"/>
                </a:solidFill>
              </a:rPr>
              <a:t>Rappel sur le SAGE Authie</a:t>
            </a:r>
          </a:p>
        </p:txBody>
      </p:sp>
    </p:spTree>
    <p:extLst>
      <p:ext uri="{BB962C8B-B14F-4D97-AF65-F5344CB8AC3E}">
        <p14:creationId xmlns:p14="http://schemas.microsoft.com/office/powerpoint/2010/main" val="1900226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F99BA2-99C5-4DBC-A508-4273A473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09/11/2021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8C2A0B-7AB2-44F6-AB95-2D7FC4CE2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de l’aUTHIE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A8C3DC-8626-4434-BEC5-1C1EF027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5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9253A35-3BFA-42C4-A9B9-C9C9291CF352}"/>
              </a:ext>
            </a:extLst>
          </p:cNvPr>
          <p:cNvSpPr txBox="1">
            <a:spLocks/>
          </p:cNvSpPr>
          <p:nvPr/>
        </p:nvSpPr>
        <p:spPr>
          <a:xfrm>
            <a:off x="498070" y="1233240"/>
            <a:ext cx="4872920" cy="5079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tx1"/>
                </a:solidFill>
              </a:rPr>
              <a:t>Les différentes documents du SAGE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0CFA279-F117-4A6A-A83C-CDDF2B12053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070" y="1941990"/>
            <a:ext cx="5349535" cy="375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46680191-8426-412A-A5D8-A7FC7A79D4B5}"/>
              </a:ext>
            </a:extLst>
          </p:cNvPr>
          <p:cNvSpPr txBox="1">
            <a:spLocks/>
          </p:cNvSpPr>
          <p:nvPr/>
        </p:nvSpPr>
        <p:spPr>
          <a:xfrm>
            <a:off x="7006882" y="1233240"/>
            <a:ext cx="4038419" cy="5079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chemeClr val="tx1"/>
                </a:solidFill>
              </a:rPr>
              <a:t>Les objectifs de la CLE Authie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220FC43-CB0C-4137-A012-0A3AD2B24A68}"/>
              </a:ext>
            </a:extLst>
          </p:cNvPr>
          <p:cNvSpPr txBox="1"/>
          <p:nvPr/>
        </p:nvSpPr>
        <p:spPr>
          <a:xfrm>
            <a:off x="6447126" y="1941990"/>
            <a:ext cx="554660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/>
              <a:t>Poursuivre l’élaboration du SAGE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/>
              <a:t>Approuver le SAGE (objectif 2023)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/>
              <a:t>Mettre en œuvre le SAGE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/>
              <a:t>Communiquer sur le SAGE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BA27AF-AE89-4928-844E-CE39FBFF380C}"/>
              </a:ext>
            </a:extLst>
          </p:cNvPr>
          <p:cNvSpPr/>
          <p:nvPr/>
        </p:nvSpPr>
        <p:spPr>
          <a:xfrm>
            <a:off x="738977" y="2503728"/>
            <a:ext cx="1804416" cy="4541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Etats des lieux/diagnostic</a:t>
            </a:r>
            <a:endParaRPr lang="fr-FR" sz="1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B0E4AE-1EB1-4331-989B-A92D0454B67C}"/>
              </a:ext>
            </a:extLst>
          </p:cNvPr>
          <p:cNvSpPr/>
          <p:nvPr/>
        </p:nvSpPr>
        <p:spPr>
          <a:xfrm>
            <a:off x="737565" y="3158719"/>
            <a:ext cx="1804416" cy="256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Enjeux et objectifs</a:t>
            </a:r>
            <a:endParaRPr lang="fr-FR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A6A8F5-68A1-4377-9216-449D4B775FE5}"/>
              </a:ext>
            </a:extLst>
          </p:cNvPr>
          <p:cNvSpPr/>
          <p:nvPr/>
        </p:nvSpPr>
        <p:spPr>
          <a:xfrm>
            <a:off x="574349" y="3707625"/>
            <a:ext cx="2130847" cy="4406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Orientations et dispositions</a:t>
            </a:r>
            <a:endParaRPr lang="fr-FR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B09A96-F03B-41B0-B536-BF454B227FE5}"/>
              </a:ext>
            </a:extLst>
          </p:cNvPr>
          <p:cNvSpPr/>
          <p:nvPr/>
        </p:nvSpPr>
        <p:spPr>
          <a:xfrm>
            <a:off x="737565" y="4283377"/>
            <a:ext cx="1804416" cy="256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Moyens</a:t>
            </a:r>
            <a:endParaRPr lang="fr-FR" sz="16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F584B4E-09FA-4820-862A-A11C7A863619}"/>
              </a:ext>
            </a:extLst>
          </p:cNvPr>
          <p:cNvSpPr txBox="1"/>
          <p:nvPr/>
        </p:nvSpPr>
        <p:spPr>
          <a:xfrm>
            <a:off x="127232" y="5722162"/>
            <a:ext cx="12112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PAGD = Plan d’Aménagement et de Gestion Durable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95DEC0A-B461-4845-95E7-3FA2C6859CE0}"/>
              </a:ext>
            </a:extLst>
          </p:cNvPr>
          <p:cNvSpPr txBox="1"/>
          <p:nvPr/>
        </p:nvSpPr>
        <p:spPr>
          <a:xfrm>
            <a:off x="5923884" y="4077744"/>
            <a:ext cx="63504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Les 4 groupes de travail: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Commission Thématique Gestion des milieux aquatiques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Commission Thématique Erosion, ruissellement et inondations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Commission Thématique Gestion de la ressource en 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Commission Thématique Communication et développement du territoire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3192604B-0E10-4792-8B9A-133C4C8D4617}"/>
              </a:ext>
            </a:extLst>
          </p:cNvPr>
          <p:cNvSpPr txBox="1">
            <a:spLocks/>
          </p:cNvSpPr>
          <p:nvPr/>
        </p:nvSpPr>
        <p:spPr>
          <a:xfrm>
            <a:off x="4258654" y="210323"/>
            <a:ext cx="3849256" cy="4014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0070C0"/>
                </a:solidFill>
              </a:rPr>
              <a:t>Rappel sur le SAGE Authie</a:t>
            </a:r>
          </a:p>
        </p:txBody>
      </p:sp>
      <p:pic>
        <p:nvPicPr>
          <p:cNvPr id="24" name="Picture 265">
            <a:extLst>
              <a:ext uri="{FF2B5EF4-FFF2-40B4-BE49-F238E27FC236}">
                <a16:creationId xmlns:a16="http://schemas.microsoft.com/office/drawing/2014/main" id="{06A9ECAF-817A-4675-8285-0CB0ABE9D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58" y="588732"/>
            <a:ext cx="7594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255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241A0A-2A6B-4F25-A629-A1F8862DA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587202"/>
            <a:ext cx="11620500" cy="4316941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lvl="0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fr-FR" sz="2400" b="1" dirty="0"/>
              <a:t> Définir le/les enjeux et les objectifs liés à la communication du SAGE Authie</a:t>
            </a:r>
          </a:p>
          <a:p>
            <a:pPr marL="0" indent="0">
              <a:buClr>
                <a:srgbClr val="0F6FC6"/>
              </a:buClr>
              <a:buNone/>
            </a:pPr>
            <a:r>
              <a:rPr lang="fr-FR" sz="2400" dirty="0">
                <a:solidFill>
                  <a:srgbClr val="FF0000"/>
                </a:solidFill>
                <a:sym typeface="Wingdings" panose="05000000000000000000" pitchFamily="2" charset="2"/>
              </a:rPr>
              <a:t>Présentation de l’état des lieux complet, enjeux et objectifs du SAGE Authie en commission permanente le 15 décembre pour validation en CLE le 3 février 2022</a:t>
            </a:r>
          </a:p>
          <a:p>
            <a:pPr marL="0" lvl="0" indent="0">
              <a:buClr>
                <a:srgbClr val="0F6FC6"/>
              </a:buClr>
              <a:buNone/>
            </a:pPr>
            <a:endParaRPr lang="fr-FR" sz="2400" b="1" dirty="0">
              <a:solidFill>
                <a:srgbClr val="FF0000"/>
              </a:solidFill>
            </a:endParaRPr>
          </a:p>
          <a:p>
            <a:pPr lvl="0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fr-FR" sz="2400" b="1" dirty="0"/>
              <a:t> Définir des actions pour répondre à ses objectifs </a:t>
            </a:r>
          </a:p>
          <a:p>
            <a:pPr marL="0" lvl="0" indent="0">
              <a:buClr>
                <a:srgbClr val="0F6FC6"/>
              </a:buClr>
              <a:buNone/>
            </a:pPr>
            <a:endParaRPr lang="fr-FR" sz="2400" b="1" dirty="0"/>
          </a:p>
          <a:p>
            <a:pPr lvl="0">
              <a:buClr>
                <a:srgbClr val="0F6FC6"/>
              </a:buClr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 T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raduire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ces actions en </a:t>
            </a:r>
            <a:r>
              <a:rPr lang="fr-F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mesures (orientations et dispositions)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dans le PAGD </a:t>
            </a:r>
          </a:p>
          <a:p>
            <a:pPr marL="0" lvl="0" indent="0">
              <a:buClr>
                <a:srgbClr val="0F6FC6"/>
              </a:buClr>
              <a:buNone/>
            </a:pPr>
            <a:r>
              <a:rPr lang="fr-FR" sz="2400" dirty="0">
                <a:solidFill>
                  <a:srgbClr val="FF0000"/>
                </a:solidFill>
              </a:rPr>
              <a:t>Le SAGE Authie devra être compatible avec le SDAGE 2022-2027</a:t>
            </a:r>
          </a:p>
          <a:p>
            <a:pPr marL="0" indent="0">
              <a:buClr>
                <a:srgbClr val="0F6FC6"/>
              </a:buClr>
              <a:buNone/>
            </a:pPr>
            <a:endParaRPr lang="fr-FR" sz="2000" dirty="0"/>
          </a:p>
          <a:p>
            <a:pPr marL="0" indent="0">
              <a:buClr>
                <a:srgbClr val="0F6FC6"/>
              </a:buClr>
              <a:buNone/>
            </a:pPr>
            <a:r>
              <a:rPr lang="fr-FR" dirty="0"/>
              <a:t>  </a:t>
            </a:r>
            <a:endParaRPr lang="fr-FR" sz="2000" dirty="0"/>
          </a:p>
          <a:p>
            <a:pPr>
              <a:buClr>
                <a:srgbClr val="0F6FC6"/>
              </a:buClr>
              <a:buFont typeface="Wingdings" panose="05000000000000000000" pitchFamily="2" charset="2"/>
              <a:buChar char="Ø"/>
            </a:pPr>
            <a:endParaRPr lang="fr-FR" sz="2400" b="1" dirty="0"/>
          </a:p>
          <a:p>
            <a:pPr>
              <a:buClr>
                <a:srgbClr val="0F6FC6"/>
              </a:buClr>
              <a:buFont typeface="Wingdings" panose="05000000000000000000" pitchFamily="2" charset="2"/>
              <a:buChar char="Ø"/>
            </a:pPr>
            <a:endParaRPr lang="fr-FR" sz="2400" b="1" dirty="0"/>
          </a:p>
          <a:p>
            <a:pPr marL="0" lvl="0" indent="0">
              <a:buClr>
                <a:srgbClr val="0F6FC6"/>
              </a:buClr>
              <a:buNone/>
            </a:pPr>
            <a:endParaRPr lang="fr-FR" sz="2400" b="1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F99BA2-99C5-4DBC-A508-4273A473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09/11/2021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8C2A0B-7AB2-44F6-AB95-2D7FC4CE2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de l’aUTHIE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A8C3DC-8626-4434-BEC5-1C1EF027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6</a:t>
            </a:fld>
            <a:endParaRPr lang="fr-FR"/>
          </a:p>
        </p:txBody>
      </p:sp>
      <p:pic>
        <p:nvPicPr>
          <p:cNvPr id="7" name="Picture 265">
            <a:extLst>
              <a:ext uri="{FF2B5EF4-FFF2-40B4-BE49-F238E27FC236}">
                <a16:creationId xmlns:a16="http://schemas.microsoft.com/office/drawing/2014/main" id="{0C9293CB-3125-4483-96B4-894230E17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58" y="588732"/>
            <a:ext cx="7594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B9253A35-3BFA-42C4-A9B9-C9C9291CF352}"/>
              </a:ext>
            </a:extLst>
          </p:cNvPr>
          <p:cNvSpPr txBox="1">
            <a:spLocks/>
          </p:cNvSpPr>
          <p:nvPr/>
        </p:nvSpPr>
        <p:spPr>
          <a:xfrm>
            <a:off x="2924028" y="51751"/>
            <a:ext cx="10058400" cy="5079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rgbClr val="0070C0"/>
                </a:solidFill>
              </a:rPr>
              <a:t>Le travail attendu dans commission thématique</a:t>
            </a:r>
          </a:p>
        </p:txBody>
      </p:sp>
    </p:spTree>
    <p:extLst>
      <p:ext uri="{BB962C8B-B14F-4D97-AF65-F5344CB8AC3E}">
        <p14:creationId xmlns:p14="http://schemas.microsoft.com/office/powerpoint/2010/main" val="175443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28E7F1-FF25-4D2E-8D5F-A8A683296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09/11/2021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DC638B-2BD4-4072-B98B-BC90C9B1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de l’aUTHIE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CE3286-9B0B-43B7-897D-6A1DE9078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7</a:t>
            </a:fld>
            <a:endParaRPr lang="fr-FR"/>
          </a:p>
        </p:txBody>
      </p:sp>
      <p:graphicFrame>
        <p:nvGraphicFramePr>
          <p:cNvPr id="7" name="Tableau 8">
            <a:extLst>
              <a:ext uri="{FF2B5EF4-FFF2-40B4-BE49-F238E27FC236}">
                <a16:creationId xmlns:a16="http://schemas.microsoft.com/office/drawing/2014/main" id="{59637788-0764-4C46-A878-9489486A7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440523"/>
              </p:ext>
            </p:extLst>
          </p:nvPr>
        </p:nvGraphicFramePr>
        <p:xfrm>
          <a:off x="346940" y="420749"/>
          <a:ext cx="11498119" cy="6228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4713">
                  <a:extLst>
                    <a:ext uri="{9D8B030D-6E8A-4147-A177-3AD203B41FA5}">
                      <a16:colId xmlns:a16="http://schemas.microsoft.com/office/drawing/2014/main" val="3561830647"/>
                    </a:ext>
                  </a:extLst>
                </a:gridCol>
                <a:gridCol w="2637455">
                  <a:extLst>
                    <a:ext uri="{9D8B030D-6E8A-4147-A177-3AD203B41FA5}">
                      <a16:colId xmlns:a16="http://schemas.microsoft.com/office/drawing/2014/main" val="1272467235"/>
                    </a:ext>
                  </a:extLst>
                </a:gridCol>
                <a:gridCol w="4357396">
                  <a:extLst>
                    <a:ext uri="{9D8B030D-6E8A-4147-A177-3AD203B41FA5}">
                      <a16:colId xmlns:a16="http://schemas.microsoft.com/office/drawing/2014/main" val="2642470836"/>
                    </a:ext>
                  </a:extLst>
                </a:gridCol>
                <a:gridCol w="2668555">
                  <a:extLst>
                    <a:ext uri="{9D8B030D-6E8A-4147-A177-3AD203B41FA5}">
                      <a16:colId xmlns:a16="http://schemas.microsoft.com/office/drawing/2014/main" val="3198753118"/>
                    </a:ext>
                  </a:extLst>
                </a:gridCol>
              </a:tblGrid>
              <a:tr h="98629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Enjeu</a:t>
                      </a:r>
                    </a:p>
                    <a:p>
                      <a:pPr algn="ctr"/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Objectifs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Orientations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Dispositions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759799"/>
                  </a:ext>
                </a:extLst>
              </a:tr>
              <a:tr h="1388114">
                <a:tc rowSpan="4">
                  <a:txBody>
                    <a:bodyPr/>
                    <a:lstStyle/>
                    <a:p>
                      <a:pPr algn="l"/>
                      <a:endParaRPr lang="fr-FR" sz="2000" dirty="0"/>
                    </a:p>
                    <a:p>
                      <a:pPr algn="l"/>
                      <a:endParaRPr lang="fr-FR" sz="2000" dirty="0"/>
                    </a:p>
                    <a:p>
                      <a:pPr algn="l"/>
                      <a:endParaRPr lang="fr-FR" sz="2000" b="1" u="sng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2000" b="1" u="sng" dirty="0">
                          <a:solidFill>
                            <a:schemeClr val="tx1"/>
                          </a:solidFill>
                        </a:rPr>
                        <a:t>L’enjeu E 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Mettre en œuvre des politiques publiques cohérente avec le domaine de l'eau</a:t>
                      </a:r>
                    </a:p>
                    <a:p>
                      <a:pPr algn="l"/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u="sng" dirty="0"/>
                        <a:t>Objectif 5.1 </a:t>
                      </a:r>
                      <a:r>
                        <a:rPr lang="fr-FR" sz="2000" dirty="0"/>
                        <a:t>Renforcer le rôle des SAGE</a:t>
                      </a:r>
                    </a:p>
                    <a:p>
                      <a:pPr algn="l"/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u="sng" dirty="0"/>
                        <a:t>Orientation E-1 </a:t>
                      </a:r>
                      <a:r>
                        <a:rPr lang="fr-FR" sz="2000" dirty="0"/>
                        <a:t>: Renforcer le rôle des Commissions Locales de l’Eau (CLE) des SAGE</a:t>
                      </a:r>
                    </a:p>
                    <a:p>
                      <a:pPr algn="l"/>
                      <a:endParaRPr lang="fr-FR" sz="2000" dirty="0"/>
                    </a:p>
                    <a:p>
                      <a:pPr algn="l"/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dirty="0"/>
                        <a:t>Sensibiliser et informer sur les écosystèmes aquatiques au niveau des SAGE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551841"/>
                  </a:ext>
                </a:extLst>
              </a:tr>
              <a:tr h="667851">
                <a:tc vMerge="1">
                  <a:txBody>
                    <a:bodyPr/>
                    <a:lstStyle/>
                    <a:p>
                      <a:pPr algn="l"/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u="sng" dirty="0"/>
                        <a:t>Objectif 5.2: </a:t>
                      </a:r>
                      <a:r>
                        <a:rPr lang="fr-FR" sz="2000" dirty="0"/>
                        <a:t>Assurer la cohérence des politiques publiques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OrientationE-2 </a:t>
                      </a: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Permettre une meilleure organisation des moyens et des acteurs en vue d’atteindre les objectifs environnementaux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dirty="0"/>
                        <a:t>Renforcer la prise en compte de l’évaluation des politiques publiques de l’eau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578371"/>
                  </a:ext>
                </a:extLst>
              </a:tr>
              <a:tr h="668129">
                <a:tc vMerge="1">
                  <a:txBody>
                    <a:bodyPr/>
                    <a:lstStyle/>
                    <a:p>
                      <a:pPr algn="l"/>
                      <a:endParaRPr lang="fr-FR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u="sng" dirty="0"/>
                        <a:t>Objectif 5.3</a:t>
                      </a:r>
                      <a:r>
                        <a:rPr lang="fr-FR" sz="2000" dirty="0"/>
                        <a:t>: Mieux connaître et mieux informer</a:t>
                      </a:r>
                    </a:p>
                    <a:p>
                      <a:pPr algn="l"/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u="sng" dirty="0"/>
                        <a:t>Orientation E-3 </a:t>
                      </a:r>
                      <a:r>
                        <a:rPr lang="fr-FR" sz="2000" dirty="0"/>
                        <a:t>: Former, informer et sensibiliser</a:t>
                      </a:r>
                    </a:p>
                    <a:p>
                      <a:pPr algn="l"/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dirty="0"/>
                        <a:t>Soutenir les opérations de formation et d’information sur l’eau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052994"/>
                  </a:ext>
                </a:extLst>
              </a:tr>
              <a:tr h="886679">
                <a:tc vMerge="1">
                  <a:txBody>
                    <a:bodyPr/>
                    <a:lstStyle/>
                    <a:p>
                      <a:pPr algn="l"/>
                      <a:endParaRPr lang="fr-FR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Orientation E-4 </a:t>
                      </a: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Adapter, développer et rationaliser la connaissance</a:t>
                      </a:r>
                    </a:p>
                    <a:p>
                      <a:pPr algn="l"/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625684"/>
                  </a:ext>
                </a:extLst>
              </a:tr>
            </a:tbl>
          </a:graphicData>
        </a:graphic>
      </p:graphicFrame>
      <p:sp>
        <p:nvSpPr>
          <p:cNvPr id="11" name="Titre 1">
            <a:extLst>
              <a:ext uri="{FF2B5EF4-FFF2-40B4-BE49-F238E27FC236}">
                <a16:creationId xmlns:a16="http://schemas.microsoft.com/office/drawing/2014/main" id="{D3196791-66DD-4B8A-A8CC-5316D576A538}"/>
              </a:ext>
            </a:extLst>
          </p:cNvPr>
          <p:cNvSpPr txBox="1">
            <a:spLocks/>
          </p:cNvSpPr>
          <p:nvPr/>
        </p:nvSpPr>
        <p:spPr>
          <a:xfrm>
            <a:off x="2476271" y="0"/>
            <a:ext cx="10058400" cy="5079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2149054E-921D-496E-88CC-71113B77F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83" y="33090"/>
            <a:ext cx="10058400" cy="50794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dirty="0">
                <a:solidFill>
                  <a:srgbClr val="0070C0"/>
                </a:solidFill>
              </a:rPr>
              <a:t>Le SDAGE 2022-2027</a:t>
            </a:r>
          </a:p>
        </p:txBody>
      </p:sp>
    </p:spTree>
    <p:extLst>
      <p:ext uri="{BB962C8B-B14F-4D97-AF65-F5344CB8AC3E}">
        <p14:creationId xmlns:p14="http://schemas.microsoft.com/office/powerpoint/2010/main" val="979026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1F6705-58AD-4D8B-92EF-A8E3E4DE5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09/11/2021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62CC61-67EB-495B-8DD7-6C959988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de l’aUTHIE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D313AB-6E1F-490C-9469-A9AE5CA55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mtClean="0"/>
              <a:t>8</a:t>
            </a:fld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17B42F30-88AA-4F0B-9592-F18D8445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90" y="136525"/>
            <a:ext cx="10869819" cy="668147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3200" b="1" dirty="0">
                <a:solidFill>
                  <a:srgbClr val="0070C0"/>
                </a:solidFill>
              </a:rPr>
            </a:br>
            <a:br>
              <a:rPr lang="fr-FR" sz="3200" b="1" dirty="0">
                <a:solidFill>
                  <a:srgbClr val="0070C0"/>
                </a:solidFill>
              </a:rPr>
            </a:br>
            <a:endParaRPr lang="fr-FR" sz="3200" b="1" dirty="0">
              <a:solidFill>
                <a:srgbClr val="0070C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395D240-0A56-4239-9FA6-2DD9BAF900CD}"/>
              </a:ext>
            </a:extLst>
          </p:cNvPr>
          <p:cNvSpPr txBox="1"/>
          <p:nvPr/>
        </p:nvSpPr>
        <p:spPr>
          <a:xfrm>
            <a:off x="428219" y="70488"/>
            <a:ext cx="82025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000" b="1" dirty="0"/>
              <a:t>Idées d’actions de communication du SAGE Authie et de la CLE</a:t>
            </a:r>
            <a:endParaRPr lang="fr-FR" sz="2000" dirty="0"/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AE6D8A42-0213-4365-A723-0576E2439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48007"/>
              </p:ext>
            </p:extLst>
          </p:nvPr>
        </p:nvGraphicFramePr>
        <p:xfrm>
          <a:off x="0" y="429522"/>
          <a:ext cx="12148016" cy="275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4008">
                  <a:extLst>
                    <a:ext uri="{9D8B030D-6E8A-4147-A177-3AD203B41FA5}">
                      <a16:colId xmlns:a16="http://schemas.microsoft.com/office/drawing/2014/main" val="1186324268"/>
                    </a:ext>
                  </a:extLst>
                </a:gridCol>
                <a:gridCol w="6074008">
                  <a:extLst>
                    <a:ext uri="{9D8B030D-6E8A-4147-A177-3AD203B41FA5}">
                      <a16:colId xmlns:a16="http://schemas.microsoft.com/office/drawing/2014/main" val="4044501591"/>
                    </a:ext>
                  </a:extLst>
                </a:gridCol>
              </a:tblGrid>
              <a:tr h="2787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Orientations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Actions proposées lors de la 1</a:t>
                      </a:r>
                      <a:r>
                        <a:rPr lang="fr-FR" baseline="30000" dirty="0"/>
                        <a:t>ère</a:t>
                      </a:r>
                      <a:r>
                        <a:rPr lang="fr-FR" dirty="0"/>
                        <a:t> réunion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262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/>
                        <a:t>Mettre en place des actions de sensibilisation (jeune public, riverains, élus)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Mettre en ligne des vidéos, organiser des sorties terrains ou des animations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83235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fr-FR" sz="1800" dirty="0"/>
                        <a:t>Communiquer sur l’état d’avancement du SAGE Authie et sur la CLE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rgbClr val="FF0000"/>
                          </a:solidFill>
                        </a:rPr>
                        <a:t>Rencontrer les 8 EPCI annuellement chaque 1</a:t>
                      </a:r>
                      <a:r>
                        <a:rPr lang="fr-FR" sz="1800" baseline="30000" dirty="0">
                          <a:solidFill>
                            <a:srgbClr val="FF0000"/>
                          </a:solidFill>
                        </a:rPr>
                        <a:t>er</a:t>
                      </a:r>
                      <a:r>
                        <a:rPr lang="fr-FR" sz="1800" dirty="0">
                          <a:solidFill>
                            <a:srgbClr val="FF0000"/>
                          </a:solidFill>
                        </a:rPr>
                        <a:t> trimestre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8850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rgbClr val="FF0000"/>
                          </a:solidFill>
                        </a:rPr>
                        <a:t>Utiliser les réseau sociaux (Facebook Symcéa, Facebook des EPCI)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3291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rgbClr val="FF0000"/>
                          </a:solidFill>
                        </a:rPr>
                        <a:t>Diffuser des newsletters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4613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rgbClr val="FF0000"/>
                          </a:solidFill>
                        </a:rPr>
                        <a:t>Faire intervenir la presse locale (conférences, articles)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61681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D334A893-0C1B-4632-ACF4-46A161DA02DE}"/>
              </a:ext>
            </a:extLst>
          </p:cNvPr>
          <p:cNvSpPr txBox="1"/>
          <p:nvPr/>
        </p:nvSpPr>
        <p:spPr>
          <a:xfrm>
            <a:off x="428219" y="3388205"/>
            <a:ext cx="69336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fr-FR" sz="2000" b="1" dirty="0"/>
              <a:t>Liens entre le SAGE et le développement du territoire</a:t>
            </a:r>
            <a:endParaRPr lang="fr-FR" sz="2000" dirty="0"/>
          </a:p>
        </p:txBody>
      </p:sp>
      <p:graphicFrame>
        <p:nvGraphicFramePr>
          <p:cNvPr id="12" name="Tableau 2">
            <a:extLst>
              <a:ext uri="{FF2B5EF4-FFF2-40B4-BE49-F238E27FC236}">
                <a16:creationId xmlns:a16="http://schemas.microsoft.com/office/drawing/2014/main" id="{B33A12AA-E07C-4B6A-8560-95DB204CFD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540150"/>
              </p:ext>
            </p:extLst>
          </p:nvPr>
        </p:nvGraphicFramePr>
        <p:xfrm>
          <a:off x="0" y="3788315"/>
          <a:ext cx="12148016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4008">
                  <a:extLst>
                    <a:ext uri="{9D8B030D-6E8A-4147-A177-3AD203B41FA5}">
                      <a16:colId xmlns:a16="http://schemas.microsoft.com/office/drawing/2014/main" val="1186324268"/>
                    </a:ext>
                  </a:extLst>
                </a:gridCol>
                <a:gridCol w="6074008">
                  <a:extLst>
                    <a:ext uri="{9D8B030D-6E8A-4147-A177-3AD203B41FA5}">
                      <a16:colId xmlns:a16="http://schemas.microsoft.com/office/drawing/2014/main" val="4044501591"/>
                    </a:ext>
                  </a:extLst>
                </a:gridCol>
              </a:tblGrid>
              <a:tr h="35778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262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/>
                        <a:t>Créer un lien entre le SAGE et les services urbanismes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Inciter les services urbanismes à consulter les 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832350"/>
                  </a:ext>
                </a:extLst>
              </a:tr>
              <a:tr h="326124">
                <a:tc rowSpan="3">
                  <a:txBody>
                    <a:bodyPr/>
                    <a:lstStyle/>
                    <a:p>
                      <a:endParaRPr lang="fr-FR" sz="1800" dirty="0"/>
                    </a:p>
                    <a:p>
                      <a:endParaRPr lang="fr-FR" sz="1800" dirty="0"/>
                    </a:p>
                    <a:p>
                      <a:r>
                        <a:rPr lang="fr-FR" sz="1800" dirty="0"/>
                        <a:t>Créer un lien entre le SAGE et les activités de tourismes et de loisirs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rgbClr val="FF0000"/>
                          </a:solidFill>
                        </a:rPr>
                        <a:t>Se rapprocher des autres structures du territoire réalisant déjà des actions (CPIE Val d’Authie, Fédé de Pêche…)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1866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rgbClr val="FF0000"/>
                          </a:solidFill>
                        </a:rPr>
                        <a:t>Mettre en place des panneaux de communication sur le SAGE pendant diverses activités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8850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Utiliser le site internet du SAGE pour promouvoir les activités du territoire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329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940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1D3459DE-6D27-4E06-8ED2-E6C4B6C0E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5" y="33090"/>
            <a:ext cx="1367413" cy="157663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EC9E527-F20C-4941-8043-4EABA088A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422" y="2524125"/>
            <a:ext cx="11745156" cy="1009834"/>
          </a:xfrm>
        </p:spPr>
        <p:txBody>
          <a:bodyPr>
            <a:normAutofit/>
          </a:bodyPr>
          <a:lstStyle/>
          <a:p>
            <a:pPr algn="ctr"/>
            <a:r>
              <a:rPr lang="fr-FR" sz="6600" b="1" i="1" dirty="0">
                <a:solidFill>
                  <a:srgbClr val="0070C0"/>
                </a:solidFill>
              </a:rPr>
              <a:t>Validation de l’enjeu et des objectifs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C0E0609B-3A48-4090-A703-C07F9A7DE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200"/>
              <a:t>09/11/2021</a:t>
            </a:r>
            <a:endParaRPr lang="fr-FR" sz="12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BFAFA2-7DFB-4214-83D5-E9A8D9BA7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200" dirty="0"/>
              <a:t>Sage de </a:t>
            </a:r>
            <a:r>
              <a:rPr lang="fr-FR" sz="1200" dirty="0" err="1"/>
              <a:t>l’aUTHIE</a:t>
            </a:r>
            <a:endParaRPr lang="fr-FR" sz="120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0E4416-3E39-485E-88D0-54F9D9AD8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13472-45EF-469F-9C12-18D63CA62E90}" type="slidenum">
              <a:rPr lang="fr-FR" sz="1200" smtClean="0"/>
              <a:t>9</a:t>
            </a:fld>
            <a:endParaRPr lang="fr-FR" sz="1200" dirty="0"/>
          </a:p>
        </p:txBody>
      </p:sp>
      <p:pic>
        <p:nvPicPr>
          <p:cNvPr id="8" name="Image 7" descr="logo_symcea_seul">
            <a:extLst>
              <a:ext uri="{FF2B5EF4-FFF2-40B4-BE49-F238E27FC236}">
                <a16:creationId xmlns:a16="http://schemas.microsoft.com/office/drawing/2014/main" id="{5D589EA0-1E4E-40ED-B792-2949679AAFD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14350" y="374050"/>
            <a:ext cx="2971800" cy="6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12828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8164</TotalTime>
  <Words>1449</Words>
  <Application>Microsoft Office PowerPoint</Application>
  <PresentationFormat>Grand écran</PresentationFormat>
  <Paragraphs>269</Paragraphs>
  <Slides>16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Rétrospective</vt:lpstr>
      <vt:lpstr>Commission Thématique  communication et développement du territoire</vt:lpstr>
      <vt:lpstr>Ordre du jour</vt:lpstr>
      <vt:lpstr>Retour sur la 1ère réunion</vt:lpstr>
      <vt:lpstr>Présentation PowerPoint</vt:lpstr>
      <vt:lpstr>Présentation PowerPoint</vt:lpstr>
      <vt:lpstr>Présentation PowerPoint</vt:lpstr>
      <vt:lpstr>Le SDAGE 2022-2027</vt:lpstr>
      <vt:lpstr>  </vt:lpstr>
      <vt:lpstr>Validation de l’enjeu et des objectifs</vt:lpstr>
      <vt:lpstr>Validation de l’enjeu et des objectifs</vt:lpstr>
      <vt:lpstr>Validation de l’enjeu et des objectifs</vt:lpstr>
      <vt:lpstr>Validation de l’enjeu et des objectifs</vt:lpstr>
      <vt:lpstr>Discussion autour des actions proposées</vt:lpstr>
      <vt:lpstr>Discussion autour des actions proposées</vt:lpstr>
      <vt:lpstr>Contenu du site internet du SAGE Authie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Frichot</dc:creator>
  <cp:lastModifiedBy>Poste9</cp:lastModifiedBy>
  <cp:revision>192</cp:revision>
  <dcterms:created xsi:type="dcterms:W3CDTF">2020-06-09T06:35:30Z</dcterms:created>
  <dcterms:modified xsi:type="dcterms:W3CDTF">2021-12-08T10:48:22Z</dcterms:modified>
</cp:coreProperties>
</file>