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8"/>
  </p:notesMasterIdLst>
  <p:sldIdLst>
    <p:sldId id="256" r:id="rId2"/>
    <p:sldId id="413" r:id="rId3"/>
    <p:sldId id="392" r:id="rId4"/>
    <p:sldId id="414" r:id="rId5"/>
    <p:sldId id="365" r:id="rId6"/>
    <p:sldId id="349" r:id="rId7"/>
    <p:sldId id="415" r:id="rId8"/>
    <p:sldId id="420" r:id="rId9"/>
    <p:sldId id="421" r:id="rId10"/>
    <p:sldId id="422" r:id="rId11"/>
    <p:sldId id="418" r:id="rId12"/>
    <p:sldId id="410" r:id="rId13"/>
    <p:sldId id="419" r:id="rId14"/>
    <p:sldId id="406" r:id="rId15"/>
    <p:sldId id="409" r:id="rId16"/>
    <p:sldId id="388" r:id="rId17"/>
    <p:sldId id="389" r:id="rId18"/>
    <p:sldId id="404" r:id="rId19"/>
    <p:sldId id="411" r:id="rId20"/>
    <p:sldId id="396" r:id="rId21"/>
    <p:sldId id="383" r:id="rId22"/>
    <p:sldId id="363" r:id="rId23"/>
    <p:sldId id="370" r:id="rId24"/>
    <p:sldId id="360" r:id="rId25"/>
    <p:sldId id="424" r:id="rId26"/>
    <p:sldId id="368" r:id="rId27"/>
  </p:sldIdLst>
  <p:sldSz cx="12192000" cy="6858000"/>
  <p:notesSz cx="6810375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ine Frichot" initials="AF" lastIdx="1" clrIdx="0">
    <p:extLst>
      <p:ext uri="{19B8F6BF-5375-455C-9EA6-DF929625EA0E}">
        <p15:presenceInfo xmlns:p15="http://schemas.microsoft.com/office/powerpoint/2012/main" userId="S-1-5-21-529621531-1424378748-4157079629-1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FF66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7" autoAdjust="0"/>
    <p:restoredTop sz="69663" autoAdjust="0"/>
  </p:normalViewPr>
  <p:slideViewPr>
    <p:cSldViewPr snapToGrid="0">
      <p:cViewPr varScale="1">
        <p:scale>
          <a:sx n="114" d="100"/>
          <a:sy n="114" d="100"/>
        </p:scale>
        <p:origin x="5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Feuil1!$D$5</c:f>
              <c:strCache>
                <c:ptCount val="1"/>
                <c:pt idx="0">
                  <c:v>AEP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Feuil1!$E$5:$N$5</c:f>
              <c:numCache>
                <c:formatCode>General</c:formatCode>
                <c:ptCount val="10"/>
                <c:pt idx="0">
                  <c:v>6765228</c:v>
                </c:pt>
                <c:pt idx="1">
                  <c:v>6266321</c:v>
                </c:pt>
                <c:pt idx="2">
                  <c:v>5791826</c:v>
                </c:pt>
                <c:pt idx="3">
                  <c:v>5895419</c:v>
                </c:pt>
                <c:pt idx="4">
                  <c:v>5600393</c:v>
                </c:pt>
                <c:pt idx="5">
                  <c:v>5825934</c:v>
                </c:pt>
                <c:pt idx="6">
                  <c:v>5727399</c:v>
                </c:pt>
                <c:pt idx="7">
                  <c:v>5761270</c:v>
                </c:pt>
                <c:pt idx="8">
                  <c:v>5571308</c:v>
                </c:pt>
                <c:pt idx="9">
                  <c:v>5571931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5B-4D6F-A5DC-CF3EE736EACC}"/>
            </c:ext>
          </c:extLst>
        </c:ser>
        <c:ser>
          <c:idx val="1"/>
          <c:order val="1"/>
          <c:tx>
            <c:strRef>
              <c:f>Feuil1!$D$6</c:f>
              <c:strCache>
                <c:ptCount val="1"/>
                <c:pt idx="0">
                  <c:v>irragtion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Feuil1!$E$6:$N$6</c:f>
              <c:numCache>
                <c:formatCode>General</c:formatCode>
                <c:ptCount val="10"/>
                <c:pt idx="0">
                  <c:v>1953075</c:v>
                </c:pt>
                <c:pt idx="1">
                  <c:v>1993615</c:v>
                </c:pt>
                <c:pt idx="2">
                  <c:v>843545</c:v>
                </c:pt>
                <c:pt idx="3">
                  <c:v>1603194</c:v>
                </c:pt>
                <c:pt idx="4">
                  <c:v>603720</c:v>
                </c:pt>
                <c:pt idx="5">
                  <c:v>2193085</c:v>
                </c:pt>
                <c:pt idx="6">
                  <c:v>1414591</c:v>
                </c:pt>
                <c:pt idx="7">
                  <c:v>2583360</c:v>
                </c:pt>
                <c:pt idx="8">
                  <c:v>2727849</c:v>
                </c:pt>
                <c:pt idx="9">
                  <c:v>2800964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5B-4D6F-A5DC-CF3EE736EACC}"/>
            </c:ext>
          </c:extLst>
        </c:ser>
        <c:ser>
          <c:idx val="2"/>
          <c:order val="2"/>
          <c:tx>
            <c:strRef>
              <c:f>Feuil1!$D$7</c:f>
              <c:strCache>
                <c:ptCount val="1"/>
                <c:pt idx="0">
                  <c:v>Autres usages économiques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Feuil1!$E$7:$N$7</c:f>
              <c:numCache>
                <c:formatCode>General</c:formatCode>
                <c:ptCount val="10"/>
                <c:pt idx="0">
                  <c:v>49487</c:v>
                </c:pt>
                <c:pt idx="1">
                  <c:v>72429</c:v>
                </c:pt>
                <c:pt idx="2">
                  <c:v>50497</c:v>
                </c:pt>
                <c:pt idx="3">
                  <c:v>100983</c:v>
                </c:pt>
                <c:pt idx="4">
                  <c:v>87175</c:v>
                </c:pt>
                <c:pt idx="5">
                  <c:v>66697</c:v>
                </c:pt>
                <c:pt idx="6">
                  <c:v>99597</c:v>
                </c:pt>
                <c:pt idx="7">
                  <c:v>106460</c:v>
                </c:pt>
                <c:pt idx="8">
                  <c:v>91096</c:v>
                </c:pt>
                <c:pt idx="9">
                  <c:v>52473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B5B-4D6F-A5DC-CF3EE736EACC}"/>
            </c:ext>
          </c:extLst>
        </c:ser>
        <c:ser>
          <c:idx val="3"/>
          <c:order val="3"/>
          <c:tx>
            <c:strRef>
              <c:f>Feuil1!$D$8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Feuil1!$E$8:$N$8</c:f>
              <c:numCache>
                <c:formatCode>General</c:formatCode>
                <c:ptCount val="1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B5B-4D6F-A5DC-CF3EE736EACC}"/>
            </c:ext>
          </c:extLst>
        </c:ser>
        <c:ser>
          <c:idx val="4"/>
          <c:order val="4"/>
          <c:tx>
            <c:strRef>
              <c:f>Feuil1!$D$9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Feuil1!$E$9:$N$9</c:f>
              <c:numCache>
                <c:formatCode>General</c:formatCode>
                <c:ptCount val="10"/>
                <c:pt idx="0">
                  <c:v>8767790</c:v>
                </c:pt>
                <c:pt idx="1">
                  <c:v>8332365</c:v>
                </c:pt>
                <c:pt idx="2">
                  <c:v>6685868</c:v>
                </c:pt>
                <c:pt idx="3">
                  <c:v>7599596</c:v>
                </c:pt>
                <c:pt idx="4">
                  <c:v>6291288</c:v>
                </c:pt>
                <c:pt idx="5">
                  <c:v>8085716</c:v>
                </c:pt>
                <c:pt idx="6">
                  <c:v>7241587</c:v>
                </c:pt>
                <c:pt idx="7">
                  <c:v>8451090</c:v>
                </c:pt>
                <c:pt idx="8">
                  <c:v>8390253</c:v>
                </c:pt>
                <c:pt idx="9">
                  <c:v>8427387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5B-4D6F-A5DC-CF3EE736E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4304239"/>
        <c:axId val="954302575"/>
      </c:lineChart>
      <c:catAx>
        <c:axId val="954304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54302575"/>
        <c:crosses val="autoZero"/>
        <c:auto val="1"/>
        <c:lblAlgn val="ctr"/>
        <c:lblOffset val="100"/>
        <c:noMultiLvlLbl val="0"/>
      </c:catAx>
      <c:valAx>
        <c:axId val="954302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54304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1397-7FD4-4304-9AF7-F47D92F9C447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F845-E120-4358-91C2-81544C1B86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281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Symcéa	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440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38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1200"/>
              </a:spcAft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965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443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242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17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82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711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454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522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547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850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1251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15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816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21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442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776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92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73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36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99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32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22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32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9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/>
              <a:t>Sage de l’aUTHIE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13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18/11/2021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Sage de l’aUTHIE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89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69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fr-FR"/>
              <a:t>18/11/2021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86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943" y="1937331"/>
            <a:ext cx="11745156" cy="2501503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rgbClr val="0070C0"/>
                </a:solidFill>
              </a:rPr>
              <a:t>Commission Thématique </a:t>
            </a:r>
            <a:br>
              <a:rPr lang="fr-FR" sz="4800" dirty="0">
                <a:solidFill>
                  <a:srgbClr val="0070C0"/>
                </a:solidFill>
              </a:rPr>
            </a:br>
            <a:r>
              <a:rPr lang="fr-FR" sz="4800" dirty="0">
                <a:solidFill>
                  <a:srgbClr val="0070C0"/>
                </a:solidFill>
              </a:rPr>
              <a:t>Gestion de la ressource en 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 dirty="0"/>
              <a:t>18/11/2021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1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CE4EBC-F95F-42CE-850F-6B6A5C4F2F80}"/>
              </a:ext>
            </a:extLst>
          </p:cNvPr>
          <p:cNvSpPr txBox="1"/>
          <p:nvPr/>
        </p:nvSpPr>
        <p:spPr>
          <a:xfrm>
            <a:off x="1722268" y="4518734"/>
            <a:ext cx="8797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Président: Monsieur Eric KRAEMER </a:t>
            </a:r>
          </a:p>
          <a:p>
            <a:pPr algn="ctr"/>
            <a:endParaRPr lang="fr-FR" sz="2800" dirty="0"/>
          </a:p>
          <a:p>
            <a:pPr algn="ctr"/>
            <a:r>
              <a:rPr lang="fr-FR" sz="2800" i="1" dirty="0"/>
              <a:t>Réunion du 18 novembre2021</a:t>
            </a:r>
          </a:p>
        </p:txBody>
      </p:sp>
    </p:spTree>
    <p:extLst>
      <p:ext uri="{BB962C8B-B14F-4D97-AF65-F5344CB8AC3E}">
        <p14:creationId xmlns:p14="http://schemas.microsoft.com/office/powerpoint/2010/main" val="763049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Résumé de la 1</a:t>
            </a:r>
            <a:r>
              <a:rPr lang="fr-FR" sz="3200" b="1" baseline="30000" dirty="0">
                <a:solidFill>
                  <a:srgbClr val="0070C0"/>
                </a:solidFill>
              </a:rPr>
              <a:t>ère</a:t>
            </a:r>
            <a:r>
              <a:rPr lang="fr-FR" sz="3200" b="1" dirty="0">
                <a:solidFill>
                  <a:srgbClr val="0070C0"/>
                </a:solidFill>
              </a:rPr>
              <a:t> partie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10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63918B2-6FF2-4C68-B6CC-A76B998803DE}"/>
              </a:ext>
            </a:extLst>
          </p:cNvPr>
          <p:cNvSpPr txBox="1">
            <a:spLocks/>
          </p:cNvSpPr>
          <p:nvPr/>
        </p:nvSpPr>
        <p:spPr>
          <a:xfrm>
            <a:off x="302239" y="455741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tx1"/>
                </a:solidFill>
                <a:latin typeface="+mn-lt"/>
              </a:rPr>
              <a:t>L’état des masses d’eau du territoire selon la Directive Cadre sur l’Eau (DCE)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8C594FE-998E-4C7E-8937-0AAD8C6D6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" y="952242"/>
            <a:ext cx="5699464" cy="40331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94FDFCD-1691-4B6A-B915-11A2819F6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57" y="986966"/>
            <a:ext cx="5699464" cy="403319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338478E-0B84-42A5-AFF0-40B05CD0AF93}"/>
              </a:ext>
            </a:extLst>
          </p:cNvPr>
          <p:cNvSpPr txBox="1"/>
          <p:nvPr/>
        </p:nvSpPr>
        <p:spPr>
          <a:xfrm>
            <a:off x="563206" y="5054021"/>
            <a:ext cx="11315115" cy="16281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Programme de surveillance de la qualité des masses d’eau avec: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Un Réseau de Contrôle de Surveillance (RCS) constitué de stations de mesures  évalue l’état général 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Un réseau complémentaire avec d’autres stations  apporte des informations plus précises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Piézomètre</a:t>
            </a:r>
            <a:r>
              <a:rPr lang="fr-FR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s pour la quantité d’eau dans la nappe: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52442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11</a:t>
            </a:fld>
            <a:endParaRPr lang="fr-FR"/>
          </a:p>
        </p:txBody>
      </p:sp>
      <p:graphicFrame>
        <p:nvGraphicFramePr>
          <p:cNvPr id="16" name="Tableau 8">
            <a:extLst>
              <a:ext uri="{FF2B5EF4-FFF2-40B4-BE49-F238E27FC236}">
                <a16:creationId xmlns:a16="http://schemas.microsoft.com/office/drawing/2014/main" id="{F473FB38-9CAD-4C28-8AB5-7437216B7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707498"/>
              </p:ext>
            </p:extLst>
          </p:nvPr>
        </p:nvGraphicFramePr>
        <p:xfrm>
          <a:off x="378042" y="870942"/>
          <a:ext cx="11435916" cy="5462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434">
                  <a:extLst>
                    <a:ext uri="{9D8B030D-6E8A-4147-A177-3AD203B41FA5}">
                      <a16:colId xmlns:a16="http://schemas.microsoft.com/office/drawing/2014/main" val="3561830647"/>
                    </a:ext>
                  </a:extLst>
                </a:gridCol>
                <a:gridCol w="3014649">
                  <a:extLst>
                    <a:ext uri="{9D8B030D-6E8A-4147-A177-3AD203B41FA5}">
                      <a16:colId xmlns:a16="http://schemas.microsoft.com/office/drawing/2014/main" val="4225996518"/>
                    </a:ext>
                  </a:extLst>
                </a:gridCol>
                <a:gridCol w="2526976">
                  <a:extLst>
                    <a:ext uri="{9D8B030D-6E8A-4147-A177-3AD203B41FA5}">
                      <a16:colId xmlns:a16="http://schemas.microsoft.com/office/drawing/2014/main" val="1272467235"/>
                    </a:ext>
                  </a:extLst>
                </a:gridCol>
                <a:gridCol w="3761857">
                  <a:extLst>
                    <a:ext uri="{9D8B030D-6E8A-4147-A177-3AD203B41FA5}">
                      <a16:colId xmlns:a16="http://schemas.microsoft.com/office/drawing/2014/main" val="2642470836"/>
                    </a:ext>
                  </a:extLst>
                </a:gridCol>
              </a:tblGrid>
              <a:tr h="440076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Masse d’eau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Etat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Eléments déclassants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Objectifs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59799"/>
                  </a:ext>
                </a:extLst>
              </a:tr>
              <a:tr h="647883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FRAR05 Authie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   Bon état écologique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Non dégradation de l’état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51841"/>
                  </a:ext>
                </a:extLst>
              </a:tr>
              <a:tr h="853993">
                <a:tc vMerge="1">
                  <a:txBody>
                    <a:bodyPr/>
                    <a:lstStyle/>
                    <a:p>
                      <a:pPr algn="l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         Mauvais état chimique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Hydrocarbure Aromatique Polycyclique (HAP)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Bon état en 2033 </a:t>
                      </a:r>
                    </a:p>
                    <a:p>
                      <a:pPr algn="ctr"/>
                      <a:r>
                        <a:rPr lang="fr-FR" sz="1800" dirty="0"/>
                        <a:t>(report délai faisabilité technique)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578371"/>
                  </a:ext>
                </a:extLst>
              </a:tr>
              <a:tr h="647883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FRAG309 « Craie de la Vallée de l’Authie »</a:t>
                      </a:r>
                    </a:p>
                    <a:p>
                      <a:pPr algn="ctr"/>
                      <a:endParaRPr lang="fr-F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   Bon état quantitatif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Prélèvement/recharge = 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rgbClr val="FF0000"/>
                          </a:solidFill>
                        </a:rPr>
                        <a:t>Ce calcul ne prend pas en compte la part qui alimente 95% de l’Authie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Non dégradation de l’état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052994"/>
                  </a:ext>
                </a:extLst>
              </a:tr>
              <a:tr h="1110191">
                <a:tc vMerge="1">
                  <a:txBody>
                    <a:bodyPr/>
                    <a:lstStyle/>
                    <a:p>
                      <a:pPr algn="l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           Etat chimique médiocre</a:t>
                      </a:r>
                    </a:p>
                    <a:p>
                      <a:pPr algn="ctr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HAP, fluoranthène, sous produits de l’atrazine, métazachlore, nitrates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Bon état en 2039 </a:t>
                      </a:r>
                    </a:p>
                    <a:p>
                      <a:pPr algn="ctr"/>
                      <a:r>
                        <a:rPr lang="fr-FR" sz="1800" dirty="0"/>
                        <a:t>(report délais condition naturelle et faisabilité technique)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625684"/>
                  </a:ext>
                </a:extLst>
              </a:tr>
              <a:tr h="797523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FRAC05 « Warenne à Ault 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            Etat écologique 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Phytoplanctons, nutriments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Bon état en 2033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58073"/>
                  </a:ext>
                </a:extLst>
              </a:tr>
              <a:tr h="638278">
                <a:tc vMerge="1">
                  <a:txBody>
                    <a:bodyPr/>
                    <a:lstStyle/>
                    <a:p>
                      <a:pPr algn="ctr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            Bon état chimique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Non dégradation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9306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6D47C11B-0303-4256-BAA1-4477B44188C5}"/>
              </a:ext>
            </a:extLst>
          </p:cNvPr>
          <p:cNvSpPr/>
          <p:nvPr/>
        </p:nvSpPr>
        <p:spPr>
          <a:xfrm>
            <a:off x="2759777" y="1386339"/>
            <a:ext cx="355107" cy="2889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EA85E3-F9A6-4BA6-B662-C515D5627421}"/>
              </a:ext>
            </a:extLst>
          </p:cNvPr>
          <p:cNvSpPr/>
          <p:nvPr/>
        </p:nvSpPr>
        <p:spPr>
          <a:xfrm>
            <a:off x="2759776" y="1996184"/>
            <a:ext cx="355107" cy="2889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7413B4-F0F0-463D-AE75-B45E4C4339CE}"/>
              </a:ext>
            </a:extLst>
          </p:cNvPr>
          <p:cNvSpPr/>
          <p:nvPr/>
        </p:nvSpPr>
        <p:spPr>
          <a:xfrm>
            <a:off x="2759775" y="2933802"/>
            <a:ext cx="355107" cy="2889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29DD4-9350-42D1-AEDC-DD7EB2DDEB87}"/>
              </a:ext>
            </a:extLst>
          </p:cNvPr>
          <p:cNvSpPr/>
          <p:nvPr/>
        </p:nvSpPr>
        <p:spPr>
          <a:xfrm>
            <a:off x="2759775" y="3775194"/>
            <a:ext cx="355107" cy="2889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E911F6-C464-4D66-82FF-CC28DD1E84FF}"/>
              </a:ext>
            </a:extLst>
          </p:cNvPr>
          <p:cNvSpPr/>
          <p:nvPr/>
        </p:nvSpPr>
        <p:spPr>
          <a:xfrm>
            <a:off x="2759775" y="4879505"/>
            <a:ext cx="355107" cy="2889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9EE614-2DC6-4EF5-BC2F-E8E0FA47B15B}"/>
              </a:ext>
            </a:extLst>
          </p:cNvPr>
          <p:cNvSpPr/>
          <p:nvPr/>
        </p:nvSpPr>
        <p:spPr>
          <a:xfrm>
            <a:off x="2759775" y="5694901"/>
            <a:ext cx="355107" cy="288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FF4C298C-060C-4AAC-AED8-BD908E30C865}"/>
              </a:ext>
            </a:extLst>
          </p:cNvPr>
          <p:cNvSpPr txBox="1">
            <a:spLocks/>
          </p:cNvSpPr>
          <p:nvPr/>
        </p:nvSpPr>
        <p:spPr>
          <a:xfrm>
            <a:off x="302239" y="455741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tx1"/>
                </a:solidFill>
                <a:latin typeface="+mn-lt"/>
              </a:rPr>
              <a:t>L’état des masses d’eau du territoire selon la Directive Cadre sur l’Eau (DCE)</a:t>
            </a: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F7C39ED0-0A65-4613-80A4-26C4B7E4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Résumé de la 1</a:t>
            </a:r>
            <a:r>
              <a:rPr lang="fr-FR" sz="3200" b="1" baseline="30000" dirty="0">
                <a:solidFill>
                  <a:srgbClr val="0070C0"/>
                </a:solidFill>
              </a:rPr>
              <a:t>ère</a:t>
            </a:r>
            <a:r>
              <a:rPr lang="fr-FR" sz="3200" b="1" dirty="0">
                <a:solidFill>
                  <a:srgbClr val="0070C0"/>
                </a:solidFill>
              </a:rPr>
              <a:t> partie</a:t>
            </a:r>
          </a:p>
        </p:txBody>
      </p:sp>
    </p:spTree>
    <p:extLst>
      <p:ext uri="{BB962C8B-B14F-4D97-AF65-F5344CB8AC3E}">
        <p14:creationId xmlns:p14="http://schemas.microsoft.com/office/powerpoint/2010/main" val="395554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23/09/2020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12</a:t>
            </a:fld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3A89DE-7654-4639-8EEF-92CC301AA705}"/>
              </a:ext>
            </a:extLst>
          </p:cNvPr>
          <p:cNvSpPr/>
          <p:nvPr/>
        </p:nvSpPr>
        <p:spPr>
          <a:xfrm>
            <a:off x="164828" y="772180"/>
            <a:ext cx="4089169" cy="2573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/>
              <a:t>Pressions domestiques: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Assainissement collectif</a:t>
            </a:r>
          </a:p>
          <a:p>
            <a:pPr marL="285750" indent="-285750">
              <a:buFontTx/>
              <a:buChar char="-"/>
            </a:pPr>
            <a:r>
              <a:rPr lang="fr-FR" dirty="0"/>
              <a:t>rejets des stations d’épuration;</a:t>
            </a:r>
          </a:p>
          <a:p>
            <a:pPr marL="285750" indent="-285750">
              <a:buFontTx/>
              <a:buChar char="-"/>
            </a:pPr>
            <a:r>
              <a:rPr lang="fr-FR" dirty="0"/>
              <a:t>rejets non traités des réseaux (séparatifs ou unitaires)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</a:t>
            </a:r>
            <a:r>
              <a:rPr lang="fr-FR" u="sng" dirty="0"/>
              <a:t>Assainissement non collectif </a:t>
            </a:r>
          </a:p>
          <a:p>
            <a:pPr marL="285750" indent="-285750">
              <a:buFontTx/>
              <a:buChar char="-"/>
            </a:pPr>
            <a:r>
              <a:rPr lang="fr-FR" dirty="0"/>
              <a:t>rejets des installations individuelles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7246196-4624-44D7-9A18-FF585276626B}"/>
              </a:ext>
            </a:extLst>
          </p:cNvPr>
          <p:cNvSpPr/>
          <p:nvPr/>
        </p:nvSpPr>
        <p:spPr>
          <a:xfrm>
            <a:off x="7805903" y="1031605"/>
            <a:ext cx="4189109" cy="14415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  <a:p>
            <a:endParaRPr lang="fr-FR" dirty="0"/>
          </a:p>
          <a:p>
            <a:r>
              <a:rPr lang="fr-FR" b="1" dirty="0"/>
              <a:t>Pressions agricoles: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Utilisation d’engrais (minéral ou organique)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Utilisation de produits phytosanitaires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9BFA573-C565-4F6A-8C20-A833190E11D9}"/>
              </a:ext>
            </a:extLst>
          </p:cNvPr>
          <p:cNvSpPr/>
          <p:nvPr/>
        </p:nvSpPr>
        <p:spPr>
          <a:xfrm>
            <a:off x="4491936" y="1132238"/>
            <a:ext cx="3208127" cy="12403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  <a:p>
            <a:endParaRPr lang="fr-FR" dirty="0"/>
          </a:p>
          <a:p>
            <a:r>
              <a:rPr lang="fr-FR" b="1" dirty="0"/>
              <a:t>Pressions industrielles: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Rejets industriels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Impact des sites BASOLS (sols pollués)</a:t>
            </a:r>
            <a:endParaRPr lang="fr-FR" dirty="0"/>
          </a:p>
          <a:p>
            <a:pPr marL="285750" indent="-285750" algn="ctr">
              <a:buFontTx/>
              <a:buChar char="-"/>
            </a:pPr>
            <a:endParaRPr lang="fr-FR" dirty="0"/>
          </a:p>
          <a:p>
            <a:pPr algn="ctr"/>
            <a:endParaRPr lang="fr-FR" dirty="0"/>
          </a:p>
        </p:txBody>
      </p:sp>
      <p:sp>
        <p:nvSpPr>
          <p:cNvPr id="10" name="Flèche : angle droit 9">
            <a:extLst>
              <a:ext uri="{FF2B5EF4-FFF2-40B4-BE49-F238E27FC236}">
                <a16:creationId xmlns:a16="http://schemas.microsoft.com/office/drawing/2014/main" id="{C6343099-1A87-4E59-A430-9804647EE764}"/>
              </a:ext>
            </a:extLst>
          </p:cNvPr>
          <p:cNvSpPr/>
          <p:nvPr/>
        </p:nvSpPr>
        <p:spPr>
          <a:xfrm rot="5400000">
            <a:off x="2362200" y="3488436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024070-57C9-4039-AC5B-EF722D9DF656}"/>
              </a:ext>
            </a:extLst>
          </p:cNvPr>
          <p:cNvSpPr txBox="1"/>
          <p:nvPr/>
        </p:nvSpPr>
        <p:spPr>
          <a:xfrm>
            <a:off x="3467100" y="3936484"/>
            <a:ext cx="2870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Pollutions ponctuelles</a:t>
            </a:r>
          </a:p>
          <a:p>
            <a:r>
              <a:rPr lang="fr-FR" sz="2000" dirty="0"/>
              <a:t>= principalement azote et phosphore  (nutriments)                   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C6DB9E0C-E304-4902-AEB9-D7C5315B50D3}"/>
              </a:ext>
            </a:extLst>
          </p:cNvPr>
          <p:cNvSpPr/>
          <p:nvPr/>
        </p:nvSpPr>
        <p:spPr>
          <a:xfrm>
            <a:off x="5172075" y="2571092"/>
            <a:ext cx="323850" cy="13653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E33D40-CFDF-49B1-938E-415E5502A4CB}"/>
              </a:ext>
            </a:extLst>
          </p:cNvPr>
          <p:cNvSpPr txBox="1"/>
          <p:nvPr/>
        </p:nvSpPr>
        <p:spPr>
          <a:xfrm>
            <a:off x="7600950" y="3910060"/>
            <a:ext cx="418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Pollutions diffuses</a:t>
            </a:r>
          </a:p>
          <a:p>
            <a:r>
              <a:rPr lang="fr-FR" sz="2000" dirty="0"/>
              <a:t>= nitrates et produits phytosanitaires                    </a:t>
            </a: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F1FD6C04-0DCE-4C38-9407-AF45CDBFD307}"/>
              </a:ext>
            </a:extLst>
          </p:cNvPr>
          <p:cNvSpPr/>
          <p:nvPr/>
        </p:nvSpPr>
        <p:spPr>
          <a:xfrm>
            <a:off x="8347064" y="2571092"/>
            <a:ext cx="323850" cy="136539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Signe Plus 18">
            <a:extLst>
              <a:ext uri="{FF2B5EF4-FFF2-40B4-BE49-F238E27FC236}">
                <a16:creationId xmlns:a16="http://schemas.microsoft.com/office/drawing/2014/main" id="{965D5C30-84D8-44F8-9991-6332B4CB2DE8}"/>
              </a:ext>
            </a:extLst>
          </p:cNvPr>
          <p:cNvSpPr/>
          <p:nvPr/>
        </p:nvSpPr>
        <p:spPr>
          <a:xfrm>
            <a:off x="6337822" y="3856862"/>
            <a:ext cx="695325" cy="533546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69E685B5-5DFC-4DDB-8DE3-5E2EA78B6158}"/>
              </a:ext>
            </a:extLst>
          </p:cNvPr>
          <p:cNvSpPr/>
          <p:nvPr/>
        </p:nvSpPr>
        <p:spPr>
          <a:xfrm>
            <a:off x="6511652" y="4495800"/>
            <a:ext cx="347663" cy="10668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71AE1A-9635-4409-84E0-9E774B3F7954}"/>
              </a:ext>
            </a:extLst>
          </p:cNvPr>
          <p:cNvSpPr txBox="1"/>
          <p:nvPr/>
        </p:nvSpPr>
        <p:spPr>
          <a:xfrm>
            <a:off x="3575163" y="5562600"/>
            <a:ext cx="729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Altération de la qualité des masses d’eau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5C62ECA5-40A2-4BD5-8AEA-76767C2E8769}"/>
              </a:ext>
            </a:extLst>
          </p:cNvPr>
          <p:cNvSpPr txBox="1">
            <a:spLocks/>
          </p:cNvSpPr>
          <p:nvPr/>
        </p:nvSpPr>
        <p:spPr>
          <a:xfrm>
            <a:off x="142875" y="159826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tx1"/>
                </a:solidFill>
                <a:latin typeface="+mn-lt"/>
              </a:rPr>
              <a:t>Les pressions exercées sur les masses d’eau</a:t>
            </a:r>
          </a:p>
        </p:txBody>
      </p:sp>
    </p:spTree>
    <p:extLst>
      <p:ext uri="{BB962C8B-B14F-4D97-AF65-F5344CB8AC3E}">
        <p14:creationId xmlns:p14="http://schemas.microsoft.com/office/powerpoint/2010/main" val="3511912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13</a:t>
            </a:fld>
            <a:endParaRPr lang="fr-FR"/>
          </a:p>
        </p:txBody>
      </p:sp>
      <p:graphicFrame>
        <p:nvGraphicFramePr>
          <p:cNvPr id="16" name="Tableau 8">
            <a:extLst>
              <a:ext uri="{FF2B5EF4-FFF2-40B4-BE49-F238E27FC236}">
                <a16:creationId xmlns:a16="http://schemas.microsoft.com/office/drawing/2014/main" id="{F473FB38-9CAD-4C28-8AB5-7437216B7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037062"/>
              </p:ext>
            </p:extLst>
          </p:nvPr>
        </p:nvGraphicFramePr>
        <p:xfrm>
          <a:off x="378041" y="441702"/>
          <a:ext cx="11651598" cy="6503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652">
                  <a:extLst>
                    <a:ext uri="{9D8B030D-6E8A-4147-A177-3AD203B41FA5}">
                      <a16:colId xmlns:a16="http://schemas.microsoft.com/office/drawing/2014/main" val="3561830647"/>
                    </a:ext>
                  </a:extLst>
                </a:gridCol>
                <a:gridCol w="3503878">
                  <a:extLst>
                    <a:ext uri="{9D8B030D-6E8A-4147-A177-3AD203B41FA5}">
                      <a16:colId xmlns:a16="http://schemas.microsoft.com/office/drawing/2014/main" val="4225996518"/>
                    </a:ext>
                  </a:extLst>
                </a:gridCol>
                <a:gridCol w="2556769">
                  <a:extLst>
                    <a:ext uri="{9D8B030D-6E8A-4147-A177-3AD203B41FA5}">
                      <a16:colId xmlns:a16="http://schemas.microsoft.com/office/drawing/2014/main" val="1272467235"/>
                    </a:ext>
                  </a:extLst>
                </a:gridCol>
                <a:gridCol w="3418299">
                  <a:extLst>
                    <a:ext uri="{9D8B030D-6E8A-4147-A177-3AD203B41FA5}">
                      <a16:colId xmlns:a16="http://schemas.microsoft.com/office/drawing/2014/main" val="2642470836"/>
                    </a:ext>
                  </a:extLst>
                </a:gridCol>
              </a:tblGrid>
              <a:tr h="719064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Type de pression Type de pollution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Secteur ou pratiques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Quantité nutriments (tonnes/2017)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Masse d’eau impactée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59799"/>
                  </a:ext>
                </a:extLst>
              </a:tr>
              <a:tr h="727830">
                <a:tc rowSpan="3">
                  <a:txBody>
                    <a:bodyPr/>
                    <a:lstStyle/>
                    <a:p>
                      <a:pPr algn="ctr"/>
                      <a:endParaRPr lang="fr-FR" sz="1600" b="1" dirty="0"/>
                    </a:p>
                    <a:p>
                      <a:pPr algn="ctr"/>
                      <a:endParaRPr lang="fr-FR" sz="1600" b="1" dirty="0"/>
                    </a:p>
                    <a:p>
                      <a:pPr algn="ctr"/>
                      <a:endParaRPr lang="fr-FR" sz="1600" b="1" dirty="0"/>
                    </a:p>
                    <a:p>
                      <a:pPr algn="ctr"/>
                      <a:r>
                        <a:rPr lang="fr-FR" sz="1600" b="1" dirty="0"/>
                        <a:t>Domestique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/>
                        <a:t>Pollution ponctuelle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Rejets assainissement non collectif </a:t>
                      </a:r>
                      <a:r>
                        <a:rPr lang="fr-FR" sz="1800" dirty="0">
                          <a:highlight>
                            <a:srgbClr val="FFFF00"/>
                          </a:highlight>
                        </a:rPr>
                        <a:t>(54% de la pollution ponctuelle)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30</a:t>
                      </a:r>
                    </a:p>
                    <a:p>
                      <a:pPr algn="ctr"/>
                      <a:r>
                        <a:rPr lang="fr-FR" sz="1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Cours d’eau + masse d’eau côtière</a:t>
                      </a:r>
                    </a:p>
                    <a:p>
                      <a:pPr algn="ctr"/>
                      <a:r>
                        <a:rPr lang="fr-FR" sz="1800" dirty="0"/>
                        <a:t>Nappe souterraine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51841"/>
                  </a:ext>
                </a:extLst>
              </a:tr>
              <a:tr h="590078">
                <a:tc vMerge="1">
                  <a:txBody>
                    <a:bodyPr/>
                    <a:lstStyle/>
                    <a:p>
                      <a:pPr algn="l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Rejets stations d’épuration</a:t>
                      </a:r>
                    </a:p>
                    <a:p>
                      <a:pPr algn="l"/>
                      <a:r>
                        <a:rPr lang="fr-FR" sz="1800" dirty="0">
                          <a:highlight>
                            <a:srgbClr val="FFFF00"/>
                          </a:highlight>
                        </a:rPr>
                        <a:t>(23% de la pollution ponctuelle)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Cours d’eau + masse d’eau côtière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578371"/>
                  </a:ext>
                </a:extLst>
              </a:tr>
              <a:tr h="55849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Rejets des réseaux </a:t>
                      </a:r>
                    </a:p>
                    <a:p>
                      <a:pPr algn="l"/>
                      <a:r>
                        <a:rPr lang="fr-FR" sz="1800" dirty="0">
                          <a:highlight>
                            <a:srgbClr val="FFFF00"/>
                          </a:highlight>
                        </a:rPr>
                        <a:t>(19% de la pollution ponctuelle)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Cours d’eau + masse d’eau côtière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230775"/>
                  </a:ext>
                </a:extLst>
              </a:tr>
              <a:tr h="727830">
                <a:tc rowSpan="2">
                  <a:txBody>
                    <a:bodyPr/>
                    <a:lstStyle/>
                    <a:p>
                      <a:pPr algn="ctr"/>
                      <a:endParaRPr lang="fr-FR" sz="1600" b="1" dirty="0"/>
                    </a:p>
                    <a:p>
                      <a:pPr algn="ctr"/>
                      <a:endParaRPr lang="fr-FR" sz="1600" b="1" dirty="0"/>
                    </a:p>
                    <a:p>
                      <a:pPr algn="ctr"/>
                      <a:r>
                        <a:rPr lang="fr-FR" sz="1600" b="1" dirty="0"/>
                        <a:t>Industrielle</a:t>
                      </a:r>
                    </a:p>
                    <a:p>
                      <a:pPr algn="ctr"/>
                      <a:r>
                        <a:rPr lang="fr-FR" sz="1600" b="1" dirty="0"/>
                        <a:t>Pollution ponctuelle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Rejets des industries raccordées</a:t>
                      </a:r>
                    </a:p>
                    <a:p>
                      <a:pPr algn="l"/>
                      <a:r>
                        <a:rPr lang="fr-FR" sz="1800" dirty="0"/>
                        <a:t>Rejets des industries NR</a:t>
                      </a:r>
                    </a:p>
                    <a:p>
                      <a:pPr algn="l"/>
                      <a:r>
                        <a:rPr lang="fr-FR" sz="1600" dirty="0">
                          <a:highlight>
                            <a:srgbClr val="FFFF00"/>
                          </a:highlight>
                        </a:rPr>
                        <a:t>(4% de la pollution ponctuelle)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1,3</a:t>
                      </a:r>
                    </a:p>
                    <a:p>
                      <a:pPr algn="ctr"/>
                      <a:r>
                        <a:rPr lang="fr-FR" sz="18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Cours d’eau + masse d’eau côtière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Nappe souterraine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052994"/>
                  </a:ext>
                </a:extLst>
              </a:tr>
              <a:tr h="676434">
                <a:tc vMerge="1">
                  <a:txBody>
                    <a:bodyPr/>
                    <a:lstStyle/>
                    <a:p>
                      <a:pPr algn="l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Rejets des piscicultures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Négligeable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Cours d’eau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625684"/>
                  </a:ext>
                </a:extLst>
              </a:tr>
              <a:tr h="1027235">
                <a:tc rowSpan="2">
                  <a:txBody>
                    <a:bodyPr/>
                    <a:lstStyle/>
                    <a:p>
                      <a:pPr algn="ctr"/>
                      <a:endParaRPr lang="fr-FR" sz="1600" b="1" dirty="0"/>
                    </a:p>
                    <a:p>
                      <a:pPr algn="ctr"/>
                      <a:endParaRPr lang="fr-FR" sz="1600" b="1" dirty="0"/>
                    </a:p>
                    <a:p>
                      <a:pPr algn="ctr"/>
                      <a:r>
                        <a:rPr lang="fr-FR" sz="1600" b="1" dirty="0"/>
                        <a:t>Agricole</a:t>
                      </a:r>
                    </a:p>
                    <a:p>
                      <a:pPr algn="ctr"/>
                      <a:r>
                        <a:rPr lang="fr-FR" sz="1600" b="1" dirty="0"/>
                        <a:t>Pollution diffuse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Fertilisation des terres (utilisation d’engrais minéral ou organique)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Estimation de 20 à 40 kg/hectare par an de surplus azoté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Nappe souterraine</a:t>
                      </a:r>
                    </a:p>
                    <a:p>
                      <a:pPr algn="ctr"/>
                      <a:r>
                        <a:rPr lang="fr-FR" sz="1800" dirty="0"/>
                        <a:t>(dépassements du seuil max mesurés sur plusieurs captages)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58073"/>
                  </a:ext>
                </a:extLst>
              </a:tr>
              <a:tr h="719064">
                <a:tc vMerge="1">
                  <a:txBody>
                    <a:bodyPr/>
                    <a:lstStyle/>
                    <a:p>
                      <a:pPr algn="ctr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Utilisation des 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Difficilement quantifiable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Nappe souterraine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(dépassements du seuil max mesurés sur plusieurs captages)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93069"/>
                  </a:ext>
                </a:extLst>
              </a:tr>
            </a:tbl>
          </a:graphicData>
        </a:graphic>
      </p:graphicFrame>
      <p:sp>
        <p:nvSpPr>
          <p:cNvPr id="23" name="Titre 1">
            <a:extLst>
              <a:ext uri="{FF2B5EF4-FFF2-40B4-BE49-F238E27FC236}">
                <a16:creationId xmlns:a16="http://schemas.microsoft.com/office/drawing/2014/main" id="{FF4C298C-060C-4AAC-AED8-BD908E30C865}"/>
              </a:ext>
            </a:extLst>
          </p:cNvPr>
          <p:cNvSpPr txBox="1">
            <a:spLocks/>
          </p:cNvSpPr>
          <p:nvPr/>
        </p:nvSpPr>
        <p:spPr>
          <a:xfrm>
            <a:off x="293362" y="-68722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tx1"/>
                </a:solidFill>
                <a:latin typeface="+mn-lt"/>
              </a:rPr>
              <a:t>Les pressions exercées sur les masses d’eau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53D476F-E275-4AB2-943B-8D81222379A4}"/>
              </a:ext>
            </a:extLst>
          </p:cNvPr>
          <p:cNvCxnSpPr>
            <a:cxnSpLocks/>
          </p:cNvCxnSpPr>
          <p:nvPr/>
        </p:nvCxnSpPr>
        <p:spPr>
          <a:xfrm>
            <a:off x="7546019" y="1340528"/>
            <a:ext cx="114522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BE9CF96-09AF-4157-A7DB-9932E39286FE}"/>
              </a:ext>
            </a:extLst>
          </p:cNvPr>
          <p:cNvCxnSpPr>
            <a:cxnSpLocks/>
          </p:cNvCxnSpPr>
          <p:nvPr/>
        </p:nvCxnSpPr>
        <p:spPr>
          <a:xfrm>
            <a:off x="7546019" y="1634971"/>
            <a:ext cx="185543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2D64154-232A-4301-8F3C-7B992B0A33D3}"/>
              </a:ext>
            </a:extLst>
          </p:cNvPr>
          <p:cNvCxnSpPr>
            <a:cxnSpLocks/>
          </p:cNvCxnSpPr>
          <p:nvPr/>
        </p:nvCxnSpPr>
        <p:spPr>
          <a:xfrm>
            <a:off x="7546019" y="2078854"/>
            <a:ext cx="114522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20DC8A6-E149-42E4-884C-769B63167C8A}"/>
              </a:ext>
            </a:extLst>
          </p:cNvPr>
          <p:cNvCxnSpPr>
            <a:cxnSpLocks/>
          </p:cNvCxnSpPr>
          <p:nvPr/>
        </p:nvCxnSpPr>
        <p:spPr>
          <a:xfrm>
            <a:off x="7546019" y="2718046"/>
            <a:ext cx="114522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7554414-FCA2-4571-B08D-F76D80610843}"/>
              </a:ext>
            </a:extLst>
          </p:cNvPr>
          <p:cNvCxnSpPr>
            <a:cxnSpLocks/>
          </p:cNvCxnSpPr>
          <p:nvPr/>
        </p:nvCxnSpPr>
        <p:spPr>
          <a:xfrm>
            <a:off x="7546019" y="3394969"/>
            <a:ext cx="114522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27F2D89-1041-4809-A148-2C654410368A}"/>
              </a:ext>
            </a:extLst>
          </p:cNvPr>
          <p:cNvCxnSpPr>
            <a:cxnSpLocks/>
          </p:cNvCxnSpPr>
          <p:nvPr/>
        </p:nvCxnSpPr>
        <p:spPr>
          <a:xfrm>
            <a:off x="7546019" y="3651682"/>
            <a:ext cx="185543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59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14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279611" y="503398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diffuses sur le bassin versant de l’Authie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992831-D82E-4598-AB1D-EDFE182B175F}"/>
              </a:ext>
            </a:extLst>
          </p:cNvPr>
          <p:cNvSpPr txBox="1"/>
          <p:nvPr/>
        </p:nvSpPr>
        <p:spPr>
          <a:xfrm>
            <a:off x="6915706" y="999652"/>
            <a:ext cx="5276294" cy="58785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pollution par les produits phytosanitaires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Achat en moyenne de 2,69 kg de substances par ha et par an (Banque Nationale des Ventes de Produits Phyto par les Distributeurs agrées)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Achat de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pesticides classés prioritaires sur le 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B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 Artois-Picardie: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clonifène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,cyperméthrine, bifénox, </a:t>
            </a:r>
            <a:r>
              <a:rPr lang="fr-FR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chlorpyrifos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et </a:t>
            </a:r>
            <a:r>
              <a:rPr lang="fr-FR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quinoxyfène</a:t>
            </a: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Dépassements (0,1µg/l par pesticide), de certains pesticides, mesurés dans la nappe (captage d’Airon-Saint-Vaast 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Sous-produits de l’atrazine: 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l’atrazine déséthyl et l’atrazine déisopropy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Métazachlore (herbicide)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defRPr/>
            </a:pPr>
            <a:r>
              <a:rPr lang="fr-FR" sz="2000" b="1" dirty="0">
                <a:solidFill>
                  <a:srgbClr val="FF0000"/>
                </a:solidFill>
                <a:latin typeface="Calibri" panose="020F0502020204030204"/>
              </a:rPr>
              <a:t>         L’utilisation des produits phytosanitaires participe au mauvais état chimique de la masse d’eau souterraine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B1205E-BFA4-46F5-9063-AB6D49D54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6" y="856492"/>
            <a:ext cx="6730479" cy="4846667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88E0DC2-6BCC-4136-BD30-B18827E91BD4}"/>
              </a:ext>
            </a:extLst>
          </p:cNvPr>
          <p:cNvSpPr/>
          <p:nvPr/>
        </p:nvSpPr>
        <p:spPr>
          <a:xfrm>
            <a:off x="6915705" y="5849568"/>
            <a:ext cx="506027" cy="40060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5FD1AFD2-2936-46A8-9611-AA945FFF3396}"/>
              </a:ext>
            </a:extLst>
          </p:cNvPr>
          <p:cNvSpPr txBox="1">
            <a:spLocks/>
          </p:cNvSpPr>
          <p:nvPr/>
        </p:nvSpPr>
        <p:spPr>
          <a:xfrm>
            <a:off x="185226" y="-22399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tx1"/>
                </a:solidFill>
                <a:latin typeface="+mn-lt"/>
              </a:rPr>
              <a:t>Les pressions exercées sur les masses d’eau</a:t>
            </a:r>
          </a:p>
        </p:txBody>
      </p:sp>
    </p:spTree>
    <p:extLst>
      <p:ext uri="{BB962C8B-B14F-4D97-AF65-F5344CB8AC3E}">
        <p14:creationId xmlns:p14="http://schemas.microsoft.com/office/powerpoint/2010/main" val="241481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2" y="2491207"/>
            <a:ext cx="11745156" cy="100983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1" i="1" dirty="0">
                <a:solidFill>
                  <a:srgbClr val="0070C0"/>
                </a:solidFill>
              </a:rPr>
              <a:t>Etat des lieux de la ressource en 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/>
              <a:t>18/11/2021</a:t>
            </a:r>
            <a:endParaRPr lang="fr-FR" sz="12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15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E818B30-C4DF-4C14-BF2C-9C8FF902F2D9}"/>
              </a:ext>
            </a:extLst>
          </p:cNvPr>
          <p:cNvSpPr txBox="1">
            <a:spLocks/>
          </p:cNvSpPr>
          <p:nvPr/>
        </p:nvSpPr>
        <p:spPr>
          <a:xfrm>
            <a:off x="446844" y="3372689"/>
            <a:ext cx="11745156" cy="10098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i="1" dirty="0">
                <a:solidFill>
                  <a:schemeClr val="tx1"/>
                </a:solidFill>
              </a:rPr>
              <a:t>La protection de la ressource en eau</a:t>
            </a:r>
          </a:p>
        </p:txBody>
      </p:sp>
    </p:spTree>
    <p:extLst>
      <p:ext uri="{BB962C8B-B14F-4D97-AF65-F5344CB8AC3E}">
        <p14:creationId xmlns:p14="http://schemas.microsoft.com/office/powerpoint/2010/main" val="2945852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16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CE9916-4D90-4598-A63C-CE7BD82EE546}"/>
              </a:ext>
            </a:extLst>
          </p:cNvPr>
          <p:cNvSpPr txBox="1"/>
          <p:nvPr/>
        </p:nvSpPr>
        <p:spPr>
          <a:xfrm>
            <a:off x="7966229" y="1351522"/>
            <a:ext cx="4225771" cy="50629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Déterminées par l’Agence de l’Eau dans son 11</a:t>
            </a:r>
            <a:r>
              <a:rPr lang="fr-FR" sz="20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ème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programme (2019-2024)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Bassin d’alimentation théorique des captages à gros volume et/ou avec des problématiques de qualité (nitrates ou pesticides)</a:t>
            </a: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sym typeface="Wingdings" panose="05000000000000000000" pitchFamily="2" charset="2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6 captages (+ 1 hors SAGE) et 29 communes concernées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Eligibilité à des aides de l’Agence de l’Eau pour des travaux d’assainissement ou des programmes de lutte contre la pollution diffuse agricole ou développement d’une agriculture biologique</a:t>
            </a:r>
            <a:endParaRPr lang="fr-FR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DB6831-DD1C-4876-9A0E-610E4DCC34F4}"/>
              </a:ext>
            </a:extLst>
          </p:cNvPr>
          <p:cNvSpPr txBox="1"/>
          <p:nvPr/>
        </p:nvSpPr>
        <p:spPr>
          <a:xfrm>
            <a:off x="7881663" y="1023751"/>
            <a:ext cx="4451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Zones à Enjeu Eau potable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09D2F6-A7FA-47FB-86B1-D1BD2BE3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782"/>
            <a:ext cx="8023230" cy="56775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7EF87F-F1BF-4513-B953-A6374FE51C00}"/>
              </a:ext>
            </a:extLst>
          </p:cNvPr>
          <p:cNvSpPr txBox="1"/>
          <p:nvPr/>
        </p:nvSpPr>
        <p:spPr>
          <a:xfrm>
            <a:off x="132541" y="479940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 la nappe contre la pollution ponctuelle et diffuse</a:t>
            </a:r>
          </a:p>
        </p:txBody>
      </p:sp>
    </p:spTree>
    <p:extLst>
      <p:ext uri="{BB962C8B-B14F-4D97-AF65-F5344CB8AC3E}">
        <p14:creationId xmlns:p14="http://schemas.microsoft.com/office/powerpoint/2010/main" val="734314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17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3D0F9-8FC3-4DF7-92A7-38BD39D62E25}"/>
              </a:ext>
            </a:extLst>
          </p:cNvPr>
          <p:cNvSpPr txBox="1"/>
          <p:nvPr/>
        </p:nvSpPr>
        <p:spPr>
          <a:xfrm>
            <a:off x="750410" y="1109179"/>
            <a:ext cx="10533108" cy="20846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Captages prioritaires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Définis par l’Agence de l’Eau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Captages avec teneur en nitrate &gt; 40mg/l de ou teneur en pesticide &gt; 0,08µg/l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captages sur le SAGE Authie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Airon-Saint-Vaast et Conchil-le-Temple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captage hors SAGE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Crécy-en-Ponthieu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au 11">
            <a:extLst>
              <a:ext uri="{FF2B5EF4-FFF2-40B4-BE49-F238E27FC236}">
                <a16:creationId xmlns:a16="http://schemas.microsoft.com/office/drawing/2014/main" id="{A1EB5B62-4EFA-4C78-AB21-3D542BD12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8805"/>
              </p:ext>
            </p:extLst>
          </p:nvPr>
        </p:nvGraphicFramePr>
        <p:xfrm>
          <a:off x="767893" y="3666940"/>
          <a:ext cx="10621245" cy="3017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49">
                  <a:extLst>
                    <a:ext uri="{9D8B030D-6E8A-4147-A177-3AD203B41FA5}">
                      <a16:colId xmlns:a16="http://schemas.microsoft.com/office/drawing/2014/main" val="3599830336"/>
                    </a:ext>
                  </a:extLst>
                </a:gridCol>
                <a:gridCol w="2124249">
                  <a:extLst>
                    <a:ext uri="{9D8B030D-6E8A-4147-A177-3AD203B41FA5}">
                      <a16:colId xmlns:a16="http://schemas.microsoft.com/office/drawing/2014/main" val="2534073359"/>
                    </a:ext>
                  </a:extLst>
                </a:gridCol>
                <a:gridCol w="2124249">
                  <a:extLst>
                    <a:ext uri="{9D8B030D-6E8A-4147-A177-3AD203B41FA5}">
                      <a16:colId xmlns:a16="http://schemas.microsoft.com/office/drawing/2014/main" val="3124381515"/>
                    </a:ext>
                  </a:extLst>
                </a:gridCol>
                <a:gridCol w="2124249">
                  <a:extLst>
                    <a:ext uri="{9D8B030D-6E8A-4147-A177-3AD203B41FA5}">
                      <a16:colId xmlns:a16="http://schemas.microsoft.com/office/drawing/2014/main" val="965784418"/>
                    </a:ext>
                  </a:extLst>
                </a:gridCol>
                <a:gridCol w="2124249">
                  <a:extLst>
                    <a:ext uri="{9D8B030D-6E8A-4147-A177-3AD203B41FA5}">
                      <a16:colId xmlns:a16="http://schemas.microsoft.com/office/drawing/2014/main" val="3162952828"/>
                    </a:ext>
                  </a:extLst>
                </a:gridCol>
              </a:tblGrid>
              <a:tr h="64402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Captages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Problématiques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Phase 1 = délimitation Aire d’Alimentation des Captages (AAC)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Phase 2 = Diagnostic Territorial Multi Pression (DTMP)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Phase 3 = plan d’actions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43793"/>
                  </a:ext>
                </a:extLst>
              </a:tr>
              <a:tr h="701336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Airon-Saint-Vaast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Nitrates et pesticides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</a:t>
                      </a:r>
                      <a:r>
                        <a:rPr lang="fr-FR" sz="1800" baseline="30000" dirty="0"/>
                        <a:t>er</a:t>
                      </a:r>
                      <a:r>
                        <a:rPr lang="fr-FR" sz="1800" dirty="0"/>
                        <a:t> plan terminé</a:t>
                      </a:r>
                    </a:p>
                    <a:p>
                      <a:pPr algn="ctr"/>
                      <a:r>
                        <a:rPr lang="fr-FR" sz="1800" dirty="0"/>
                        <a:t>2</a:t>
                      </a:r>
                      <a:r>
                        <a:rPr lang="fr-FR" sz="1800" baseline="30000" dirty="0"/>
                        <a:t>ème</a:t>
                      </a:r>
                      <a:r>
                        <a:rPr lang="fr-FR" sz="1800" dirty="0"/>
                        <a:t> 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201778"/>
                  </a:ext>
                </a:extLst>
              </a:tr>
              <a:tr h="452761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Conchil-le-Temple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Nitrates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En cours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987543"/>
                  </a:ext>
                </a:extLst>
              </a:tr>
              <a:tr h="674769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Doullens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Objectifs de prévention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689261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6F6108ED-6D5E-4178-8785-97F478DA0E08}"/>
              </a:ext>
            </a:extLst>
          </p:cNvPr>
          <p:cNvSpPr txBox="1"/>
          <p:nvPr/>
        </p:nvSpPr>
        <p:spPr>
          <a:xfrm>
            <a:off x="750410" y="3244333"/>
            <a:ext cx="1065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Opération de Reconquête de la Qualité des Eaux (ORQUE) : état juin 2020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6C44BA7-52E4-4812-BCA8-D488549C2FCF}"/>
              </a:ext>
            </a:extLst>
          </p:cNvPr>
          <p:cNvSpPr txBox="1"/>
          <p:nvPr/>
        </p:nvSpPr>
        <p:spPr>
          <a:xfrm>
            <a:off x="683525" y="572713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 la nappe contre la pollution ponctuelle et diffuse</a:t>
            </a:r>
          </a:p>
        </p:txBody>
      </p:sp>
    </p:spTree>
    <p:extLst>
      <p:ext uri="{BB962C8B-B14F-4D97-AF65-F5344CB8AC3E}">
        <p14:creationId xmlns:p14="http://schemas.microsoft.com/office/powerpoint/2010/main" val="1126690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18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3D0F9-8FC3-4DF7-92A7-38BD39D62E25}"/>
              </a:ext>
            </a:extLst>
          </p:cNvPr>
          <p:cNvSpPr txBox="1"/>
          <p:nvPr/>
        </p:nvSpPr>
        <p:spPr>
          <a:xfrm>
            <a:off x="574345" y="1049606"/>
            <a:ext cx="10533108" cy="5391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Directive Européenne </a:t>
            </a: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de 1991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Directive nitrates » 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Protection des eaux face aux nitrates d’origine agricole</a:t>
            </a:r>
            <a:endParaRPr lang="fr-FR" dirty="0"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Code de bonnes pratiques agricoles et de mesures à mettre en œuvre sous forme de programme d'actions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fr-FR" sz="2000" b="1" dirty="0"/>
              <a:t>Un Programme d’Actions National (PAN)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latin typeface="Calibri" panose="020F0502020204030204"/>
              </a:rPr>
              <a:t>Définit les zones vulnérables aux nitrates dont fait partie le périmètre du SAGE de l’Authie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latin typeface="Calibri" panose="020F0502020204030204"/>
                <a:sym typeface="Wingdings" panose="05000000000000000000" pitchFamily="2" charset="2"/>
              </a:rPr>
              <a:t>3 grands principes: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L’enregistrement et l’adaptation des pratiques de fertilisation azotée ;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limitation et l’optimisation des apports de fertilisants aux stricts besoins des cultures : « la bonne dose au bon moment » ;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limitation des fuites et des transferts d’azote vers les nappes et les cours d’eau.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Programme d’Actions Régional (PAR)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latin typeface="Calibri" panose="020F0502020204030204"/>
                <a:sym typeface="Wingdings" panose="05000000000000000000" pitchFamily="2" charset="2"/>
              </a:rPr>
              <a:t>Renforce certaines mesures du PAN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latin typeface="Calibri" panose="020F0502020204030204"/>
                <a:sym typeface="Wingdings" panose="05000000000000000000" pitchFamily="2" charset="2"/>
              </a:rPr>
              <a:t>Définit une liste des Zones d’Actions Renforcées (ZAR)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512AB9-9813-4165-83D7-1CA4150881C7}"/>
              </a:ext>
            </a:extLst>
          </p:cNvPr>
          <p:cNvSpPr txBox="1"/>
          <p:nvPr/>
        </p:nvSpPr>
        <p:spPr>
          <a:xfrm>
            <a:off x="574345" y="624874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 la nappe contre la pollution diffuse agricole</a:t>
            </a:r>
          </a:p>
        </p:txBody>
      </p:sp>
    </p:spTree>
    <p:extLst>
      <p:ext uri="{BB962C8B-B14F-4D97-AF65-F5344CB8AC3E}">
        <p14:creationId xmlns:p14="http://schemas.microsoft.com/office/powerpoint/2010/main" val="400704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19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CE9916-4D90-4598-A63C-CE7BD82EE546}"/>
              </a:ext>
            </a:extLst>
          </p:cNvPr>
          <p:cNvSpPr txBox="1"/>
          <p:nvPr/>
        </p:nvSpPr>
        <p:spPr>
          <a:xfrm>
            <a:off x="7961935" y="1351522"/>
            <a:ext cx="4225771" cy="36779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Issues du Programme d’Actions Régional (PAR) nitrates des Hauts-de-France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Périmètre de Protection ou Aire d’Alimentation des captages ayant un taux de nitrates &gt; 50mg/l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5 captages concernés: Airon-Saint-Vaast, Conchil-le-Temple, Roussent, Le Quesnoy-en-Artois et Bienvillers-au-Bois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09D2F6-A7FA-47FB-86B1-D1BD2BE3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782"/>
            <a:ext cx="8023230" cy="56775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B34915-3442-4BB5-A9B1-9CC50D481A49}"/>
              </a:ext>
            </a:extLst>
          </p:cNvPr>
          <p:cNvSpPr txBox="1"/>
          <p:nvPr/>
        </p:nvSpPr>
        <p:spPr>
          <a:xfrm>
            <a:off x="8023230" y="1351522"/>
            <a:ext cx="4451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Zones d’Actions Renforcées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7EF87F-F1BF-4513-B953-A6374FE51C00}"/>
              </a:ext>
            </a:extLst>
          </p:cNvPr>
          <p:cNvSpPr txBox="1"/>
          <p:nvPr/>
        </p:nvSpPr>
        <p:spPr>
          <a:xfrm>
            <a:off x="132541" y="479940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 la nappe contre la pollution ponctuelle et diffuse</a:t>
            </a:r>
          </a:p>
        </p:txBody>
      </p:sp>
    </p:spTree>
    <p:extLst>
      <p:ext uri="{BB962C8B-B14F-4D97-AF65-F5344CB8AC3E}">
        <p14:creationId xmlns:p14="http://schemas.microsoft.com/office/powerpoint/2010/main" val="257670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90066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241A0A-2A6B-4F25-A629-A1F8862D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623156"/>
            <a:ext cx="10058400" cy="537091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0070C0"/>
                </a:solidFill>
              </a:rPr>
              <a:t>Retour sur la 1</a:t>
            </a:r>
            <a:r>
              <a:rPr lang="fr-FR" sz="2800" baseline="30000" dirty="0">
                <a:solidFill>
                  <a:srgbClr val="0070C0"/>
                </a:solidFill>
              </a:rPr>
              <a:t>ère</a:t>
            </a:r>
            <a:r>
              <a:rPr lang="fr-FR" sz="2800" dirty="0">
                <a:solidFill>
                  <a:srgbClr val="0070C0"/>
                </a:solidFill>
              </a:rPr>
              <a:t> réunion du 16 septembre 2021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 Rappel sur le SAGE Authie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 Les objectifs de la commission thématique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 Résumé de la 1</a:t>
            </a:r>
            <a:r>
              <a:rPr lang="fr-FR" sz="2800" baseline="30000" dirty="0">
                <a:solidFill>
                  <a:schemeClr val="tx1"/>
                </a:solidFill>
              </a:rPr>
              <a:t>ère</a:t>
            </a:r>
            <a:r>
              <a:rPr lang="fr-FR" sz="2800" dirty="0">
                <a:solidFill>
                  <a:schemeClr val="tx1"/>
                </a:solidFill>
              </a:rPr>
              <a:t> partie de l’état des lieux/diagnostic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fr-FR" sz="2800" dirty="0">
                <a:solidFill>
                  <a:srgbClr val="0070C0"/>
                </a:solidFill>
              </a:rPr>
              <a:t>La protection de la ressource en eau</a:t>
            </a:r>
          </a:p>
          <a:p>
            <a:pPr marL="0" indent="0">
              <a:buNone/>
            </a:pPr>
            <a:endParaRPr lang="fr-FR" sz="28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fr-FR" sz="2800" dirty="0">
                <a:solidFill>
                  <a:srgbClr val="0070C0"/>
                </a:solidFill>
              </a:rPr>
              <a:t>Validation de l’état des lieux/diagnostic et définition de l’enjeu et des objectifs</a:t>
            </a: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839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20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581452" y="616632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des cours d’eau contre la pollution ponctuelle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BBAC45-ADFD-4D47-AAB0-B42152389FE7}"/>
              </a:ext>
            </a:extLst>
          </p:cNvPr>
          <p:cNvSpPr txBox="1"/>
          <p:nvPr/>
        </p:nvSpPr>
        <p:spPr>
          <a:xfrm>
            <a:off x="7910596" y="1041364"/>
            <a:ext cx="4376654" cy="66520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Les Zones à Enjeu Environnemental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Zones pour lesquelles l’ANC a été identifié comme source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de pollution de la masse d’eau superficielle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Définies en 2014 et transmises à l’Agence de l’Eau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 SDAGE actuel et SDAGE 2022-2027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Méthode =  rapport entre le débit total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des ANC et celui du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milieu récepteur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18 communes identifiées ayant un potentiel impact sur les cours d’eau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Obligation de faire les travaux dans les 4ans ou en cas de vente dans les 1an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Aides de l’Agence de l’eau bientôt supprimées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A9CF84-B1E3-4850-96D0-453F00B58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9" y="1116959"/>
            <a:ext cx="7696200" cy="544617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72223E2-87BB-4D1B-B23A-8190B323C142}"/>
              </a:ext>
            </a:extLst>
          </p:cNvPr>
          <p:cNvSpPr/>
          <p:nvPr/>
        </p:nvSpPr>
        <p:spPr>
          <a:xfrm>
            <a:off x="2438400" y="2578100"/>
            <a:ext cx="482600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9254B8-D55D-4DF7-8317-15ABBC670F60}"/>
              </a:ext>
            </a:extLst>
          </p:cNvPr>
          <p:cNvSpPr txBox="1"/>
          <p:nvPr/>
        </p:nvSpPr>
        <p:spPr>
          <a:xfrm>
            <a:off x="8120033" y="6009471"/>
            <a:ext cx="3861858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Sollicitation du Maire de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la commune de Saint-Rémy-au-Bois pour retirer sa ZEE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48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28E7F1-FF25-4D2E-8D5F-A8A68329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09/11/2021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DC638B-2BD4-4072-B98B-BC90C9B1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CE3286-9B0B-43B7-897D-6A1DE9078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21</a:t>
            </a:fld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87877A0-1F28-4CEF-A045-6571FD7D6E43}"/>
              </a:ext>
            </a:extLst>
          </p:cNvPr>
          <p:cNvSpPr txBox="1">
            <a:spLocks/>
          </p:cNvSpPr>
          <p:nvPr/>
        </p:nvSpPr>
        <p:spPr>
          <a:xfrm>
            <a:off x="213065" y="124286"/>
            <a:ext cx="11851688" cy="8966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0070C0"/>
                </a:solidFill>
              </a:rPr>
              <a:t>Validation de l’état des lieux, de l’enjeu et des objectifs de la thématique « Gestion de la ressource en eau»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B4A0680-A6C0-476F-9765-991FBDD46A1A}"/>
              </a:ext>
            </a:extLst>
          </p:cNvPr>
          <p:cNvSpPr txBox="1">
            <a:spLocks/>
          </p:cNvSpPr>
          <p:nvPr/>
        </p:nvSpPr>
        <p:spPr>
          <a:xfrm>
            <a:off x="2742448" y="3232410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b="1" dirty="0">
                <a:solidFill>
                  <a:srgbClr val="FF0000"/>
                </a:solidFill>
              </a:rPr>
              <a:t>Validation de l’état des lieux?</a:t>
            </a:r>
          </a:p>
        </p:txBody>
      </p:sp>
    </p:spTree>
    <p:extLst>
      <p:ext uri="{BB962C8B-B14F-4D97-AF65-F5344CB8AC3E}">
        <p14:creationId xmlns:p14="http://schemas.microsoft.com/office/powerpoint/2010/main" val="72018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5688D0-CC02-4BCD-AEAA-DEF6E55E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6C2A0-D9FF-46CC-9D24-27FB5DBA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49CA64-0774-4EF6-9EC7-71D5C077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22</a:t>
            </a:fld>
            <a:endParaRPr lang="fr-FR"/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46CAE94E-104E-425B-BFD5-9F200E2E7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049480"/>
              </p:ext>
            </p:extLst>
          </p:nvPr>
        </p:nvGraphicFramePr>
        <p:xfrm>
          <a:off x="447900" y="1199648"/>
          <a:ext cx="11467848" cy="5105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300">
                  <a:extLst>
                    <a:ext uri="{9D8B030D-6E8A-4147-A177-3AD203B41FA5}">
                      <a16:colId xmlns:a16="http://schemas.microsoft.com/office/drawing/2014/main" val="4225996518"/>
                    </a:ext>
                  </a:extLst>
                </a:gridCol>
                <a:gridCol w="6117087">
                  <a:extLst>
                    <a:ext uri="{9D8B030D-6E8A-4147-A177-3AD203B41FA5}">
                      <a16:colId xmlns:a16="http://schemas.microsoft.com/office/drawing/2014/main" val="2642470836"/>
                    </a:ext>
                  </a:extLst>
                </a:gridCol>
                <a:gridCol w="2769461">
                  <a:extLst>
                    <a:ext uri="{9D8B030D-6E8A-4147-A177-3AD203B41FA5}">
                      <a16:colId xmlns:a16="http://schemas.microsoft.com/office/drawing/2014/main" val="3198753118"/>
                    </a:ext>
                  </a:extLst>
                </a:gridCol>
              </a:tblGrid>
              <a:tr h="34808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Objectifs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Orientations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Dispositions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59799"/>
                  </a:ext>
                </a:extLst>
              </a:tr>
              <a:tr h="1379911">
                <a:tc rowSpan="3">
                  <a:txBody>
                    <a:bodyPr/>
                    <a:lstStyle/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r>
                        <a:rPr lang="fr-FR" sz="1400" b="1" u="sng" dirty="0"/>
                        <a:t>Objectif 1.1</a:t>
                      </a:r>
                      <a:r>
                        <a:rPr lang="fr-FR" sz="1400" b="1" dirty="0"/>
                        <a:t>: </a:t>
                      </a:r>
                      <a:r>
                        <a:rPr lang="fr-FR" sz="1400" dirty="0"/>
                        <a:t>Améliorer la physico-chimie générale des milieux </a:t>
                      </a:r>
                    </a:p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A-1 </a:t>
                      </a:r>
                      <a:r>
                        <a:rPr lang="fr-F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1400" dirty="0"/>
                        <a:t>Continuer la réduction des apports ponctuels de matières polluantes classiques dans les milieux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  <a:p>
                      <a:pPr algn="l"/>
                      <a:r>
                        <a:rPr lang="fr-FR" sz="1400" dirty="0"/>
                        <a:t>Améliorer l’assainissement collectif </a:t>
                      </a:r>
                    </a:p>
                    <a:p>
                      <a:pPr algn="l"/>
                      <a:endParaRPr lang="fr-FR" sz="1400" dirty="0"/>
                    </a:p>
                    <a:p>
                      <a:pPr algn="l"/>
                      <a:r>
                        <a:rPr lang="fr-FR" sz="1400" dirty="0"/>
                        <a:t>Améliorer les réseaux de collecte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51841"/>
                  </a:ext>
                </a:extLst>
              </a:tr>
              <a:tr h="1202473">
                <a:tc vMerge="1">
                  <a:txBody>
                    <a:bodyPr/>
                    <a:lstStyle/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A-2 </a:t>
                      </a: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1400" dirty="0"/>
                        <a:t>Maîtriser les rejets par temps de pluie des surfaces imperméabilisées par des voies alternatives (maîtrise de la collecte et des rejets) et préventives (règles d’urbanisme notamment pour les constructions nouvelles) 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Gérer les eaux pluviales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052994"/>
                  </a:ext>
                </a:extLst>
              </a:tr>
              <a:tr h="1194154">
                <a:tc v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A-3 </a:t>
                      </a: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1400" dirty="0"/>
                        <a:t>Diminuer la pression polluante par les nitrates d’origine agricole sur tout le territoire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Continuer à développer des pratiques agricoles limitant la pression polluante par les nitrates 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734224"/>
                  </a:ext>
                </a:extLst>
              </a:tr>
              <a:tr h="980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/>
                        <a:t>Objectif 1.4</a:t>
                      </a:r>
                      <a:r>
                        <a:rPr lang="fr-FR" sz="1400" b="1" dirty="0"/>
                        <a:t>: </a:t>
                      </a:r>
                      <a:r>
                        <a:rPr lang="fr-FR" sz="1400" dirty="0"/>
                        <a:t>Connaître et réduire les pollutions dues aux substances dangereuses </a:t>
                      </a:r>
                    </a:p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A-11: </a:t>
                      </a:r>
                      <a:r>
                        <a:rPr lang="fr-FR" sz="1400" dirty="0"/>
                        <a:t>Promouvoir les actions, à la source de réduction ou de suppression des rejets de micropolluants </a:t>
                      </a:r>
                      <a:endParaRPr lang="fr-FR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625684"/>
                  </a:ext>
                </a:extLst>
              </a:tr>
            </a:tbl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B23F68C1-403E-4C0E-8D25-57A7C6F35979}"/>
              </a:ext>
            </a:extLst>
          </p:cNvPr>
          <p:cNvSpPr txBox="1">
            <a:spLocks/>
          </p:cNvSpPr>
          <p:nvPr/>
        </p:nvSpPr>
        <p:spPr>
          <a:xfrm>
            <a:off x="447900" y="589192"/>
            <a:ext cx="11710504" cy="50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solidFill>
                  <a:srgbClr val="FF0000"/>
                </a:solidFill>
              </a:rPr>
              <a:t>L’enjeu A:  </a:t>
            </a:r>
            <a:r>
              <a:rPr lang="fr-FR" sz="2200" b="1" dirty="0">
                <a:solidFill>
                  <a:schemeClr val="tx1"/>
                </a:solidFill>
              </a:rPr>
              <a:t>Préserver et restaurer les fonctionnalités écologiques des milieux aquatiques et des zones humides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FD30B85-9AB8-49C2-BCA9-087C5C7BD925}"/>
              </a:ext>
            </a:extLst>
          </p:cNvPr>
          <p:cNvSpPr txBox="1">
            <a:spLocks/>
          </p:cNvSpPr>
          <p:nvPr/>
        </p:nvSpPr>
        <p:spPr>
          <a:xfrm>
            <a:off x="335450" y="81245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70C0"/>
                </a:solidFill>
              </a:rPr>
              <a:t>Rappel de l’enjeu, des objectifs et des orientations du SDAGE 2022-2027</a:t>
            </a:r>
          </a:p>
        </p:txBody>
      </p:sp>
    </p:spTree>
    <p:extLst>
      <p:ext uri="{BB962C8B-B14F-4D97-AF65-F5344CB8AC3E}">
        <p14:creationId xmlns:p14="http://schemas.microsoft.com/office/powerpoint/2010/main" val="1205549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5688D0-CC02-4BCD-AEAA-DEF6E55E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6C2A0-D9FF-46CC-9D24-27FB5DBA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49CA64-0774-4EF6-9EC7-71D5C077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23</a:t>
            </a:fld>
            <a:endParaRPr lang="fr-FR"/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46CAE94E-104E-425B-BFD5-9F200E2E7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194819"/>
              </p:ext>
            </p:extLst>
          </p:nvPr>
        </p:nvGraphicFramePr>
        <p:xfrm>
          <a:off x="481496" y="1046955"/>
          <a:ext cx="11467848" cy="5060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300">
                  <a:extLst>
                    <a:ext uri="{9D8B030D-6E8A-4147-A177-3AD203B41FA5}">
                      <a16:colId xmlns:a16="http://schemas.microsoft.com/office/drawing/2014/main" val="4225996518"/>
                    </a:ext>
                  </a:extLst>
                </a:gridCol>
                <a:gridCol w="6117087">
                  <a:extLst>
                    <a:ext uri="{9D8B030D-6E8A-4147-A177-3AD203B41FA5}">
                      <a16:colId xmlns:a16="http://schemas.microsoft.com/office/drawing/2014/main" val="2642470836"/>
                    </a:ext>
                  </a:extLst>
                </a:gridCol>
                <a:gridCol w="2769461">
                  <a:extLst>
                    <a:ext uri="{9D8B030D-6E8A-4147-A177-3AD203B41FA5}">
                      <a16:colId xmlns:a16="http://schemas.microsoft.com/office/drawing/2014/main" val="3198753118"/>
                    </a:ext>
                  </a:extLst>
                </a:gridCol>
              </a:tblGrid>
              <a:tr h="41588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Objectifs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Orientations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Dispositions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59799"/>
                  </a:ext>
                </a:extLst>
              </a:tr>
              <a:tr h="1128915">
                <a:tc>
                  <a:txBody>
                    <a:bodyPr/>
                    <a:lstStyle/>
                    <a:p>
                      <a:pPr algn="l"/>
                      <a:r>
                        <a:rPr lang="fr-FR" sz="1400" b="1" u="sng" dirty="0"/>
                        <a:t>Objectif 2.1</a:t>
                      </a:r>
                      <a:r>
                        <a:rPr lang="fr-FR" sz="1400" b="1" dirty="0"/>
                        <a:t>: </a:t>
                      </a:r>
                      <a:r>
                        <a:rPr lang="fr-FR" sz="1400" dirty="0"/>
                        <a:t>Protéger la ressource en eau contre les pollutions </a:t>
                      </a:r>
                    </a:p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B-1 </a:t>
                      </a:r>
                      <a:r>
                        <a:rPr lang="fr-F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1400" dirty="0"/>
                        <a:t>Poursuivre la reconquête de la qualité des captages et préserver la ressource en eau dans les zones à enjeu eau potable définies dans le SDAGE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Reconquérir la qualité de l’eau des captages prioritaires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51841"/>
                  </a:ext>
                </a:extLst>
              </a:tr>
              <a:tr h="1172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/>
                        <a:t>Objectif 2.2</a:t>
                      </a:r>
                      <a:r>
                        <a:rPr lang="fr-FR" sz="1400" b="1" dirty="0"/>
                        <a:t>: </a:t>
                      </a:r>
                      <a:r>
                        <a:rPr lang="fr-FR" sz="1400" dirty="0"/>
                        <a:t>Améliorer la gestion de la ressource en eau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B-2: </a:t>
                      </a:r>
                      <a:r>
                        <a:rPr lang="fr-FR" sz="1400" dirty="0"/>
                        <a:t>Anticiper et prévenir les situations de crise par la gestion équilibrée des ressources en eau</a:t>
                      </a:r>
                      <a:endParaRPr lang="fr-FR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Définir un volume disponible par sous-bassin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625684"/>
                  </a:ext>
                </a:extLst>
              </a:tr>
              <a:tr h="1172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B-3: </a:t>
                      </a:r>
                      <a:r>
                        <a:rPr lang="fr-FR" sz="1400" dirty="0"/>
                        <a:t>Inciter aux économies d’eau et à l’utilisation des ressources alternatives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708555"/>
                  </a:ext>
                </a:extLst>
              </a:tr>
              <a:tr h="1172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/>
                        <a:t>Objectif 2.3</a:t>
                      </a:r>
                      <a:r>
                        <a:rPr lang="fr-FR" sz="1400" dirty="0"/>
                        <a:t> Rechercher et réparer les fuites dans les réseaux d’eau 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B-5: </a:t>
                      </a:r>
                      <a:r>
                        <a:rPr lang="fr-FR" sz="1400" dirty="0"/>
                        <a:t>Rechercher et réparer les fuites dans les réseaux d’eau 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Limiter les pertes d’eau dans les réseaux de la distribution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952515"/>
                  </a:ext>
                </a:extLst>
              </a:tr>
            </a:tbl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B23F68C1-403E-4C0E-8D25-57A7C6F35979}"/>
              </a:ext>
            </a:extLst>
          </p:cNvPr>
          <p:cNvSpPr txBox="1">
            <a:spLocks/>
          </p:cNvSpPr>
          <p:nvPr/>
        </p:nvSpPr>
        <p:spPr>
          <a:xfrm>
            <a:off x="481496" y="539008"/>
            <a:ext cx="8884446" cy="50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solidFill>
                  <a:srgbClr val="FF0000"/>
                </a:solidFill>
              </a:rPr>
              <a:t>L’enjeu B: </a:t>
            </a:r>
            <a:r>
              <a:rPr lang="fr-FR" sz="2200" b="1" dirty="0">
                <a:solidFill>
                  <a:schemeClr val="tx1"/>
                </a:solidFill>
              </a:rPr>
              <a:t>Garantir une eau potable en qualité et quantité satisfaisante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6D2F18D-65FB-469D-8CF1-E68AA13315E7}"/>
              </a:ext>
            </a:extLst>
          </p:cNvPr>
          <p:cNvSpPr txBox="1">
            <a:spLocks/>
          </p:cNvSpPr>
          <p:nvPr/>
        </p:nvSpPr>
        <p:spPr>
          <a:xfrm>
            <a:off x="481496" y="109061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70C0"/>
                </a:solidFill>
              </a:rPr>
              <a:t>Rappel de l’enjeu, des objectifs et des orientations du SDAGE 2022-2027</a:t>
            </a:r>
          </a:p>
        </p:txBody>
      </p:sp>
    </p:spTree>
    <p:extLst>
      <p:ext uri="{BB962C8B-B14F-4D97-AF65-F5344CB8AC3E}">
        <p14:creationId xmlns:p14="http://schemas.microsoft.com/office/powerpoint/2010/main" val="2229763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5688D0-CC02-4BCD-AEAA-DEF6E55E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6C2A0-D9FF-46CC-9D24-27FB5DBA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49CA64-0774-4EF6-9EC7-71D5C077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24</a:t>
            </a:fld>
            <a:endParaRPr lang="fr-FR"/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46CAE94E-104E-425B-BFD5-9F200E2E7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42479"/>
              </p:ext>
            </p:extLst>
          </p:nvPr>
        </p:nvGraphicFramePr>
        <p:xfrm>
          <a:off x="-1" y="507947"/>
          <a:ext cx="12103667" cy="5872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32">
                  <a:extLst>
                    <a:ext uri="{9D8B030D-6E8A-4147-A177-3AD203B41FA5}">
                      <a16:colId xmlns:a16="http://schemas.microsoft.com/office/drawing/2014/main" val="3561830647"/>
                    </a:ext>
                  </a:extLst>
                </a:gridCol>
                <a:gridCol w="3349319">
                  <a:extLst>
                    <a:ext uri="{9D8B030D-6E8A-4147-A177-3AD203B41FA5}">
                      <a16:colId xmlns:a16="http://schemas.microsoft.com/office/drawing/2014/main" val="4225996518"/>
                    </a:ext>
                  </a:extLst>
                </a:gridCol>
                <a:gridCol w="2938509">
                  <a:extLst>
                    <a:ext uri="{9D8B030D-6E8A-4147-A177-3AD203B41FA5}">
                      <a16:colId xmlns:a16="http://schemas.microsoft.com/office/drawing/2014/main" val="1272467235"/>
                    </a:ext>
                  </a:extLst>
                </a:gridCol>
                <a:gridCol w="2272684">
                  <a:extLst>
                    <a:ext uri="{9D8B030D-6E8A-4147-A177-3AD203B41FA5}">
                      <a16:colId xmlns:a16="http://schemas.microsoft.com/office/drawing/2014/main" val="2642470836"/>
                    </a:ext>
                  </a:extLst>
                </a:gridCol>
                <a:gridCol w="1903223">
                  <a:extLst>
                    <a:ext uri="{9D8B030D-6E8A-4147-A177-3AD203B41FA5}">
                      <a16:colId xmlns:a16="http://schemas.microsoft.com/office/drawing/2014/main" val="3198753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Enjeu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Objectifs généraux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Validés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Objectifs spécifiques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Validés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Orientations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Définies mais non validées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Dispositions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Définies mais non validées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59799"/>
                  </a:ext>
                </a:extLst>
              </a:tr>
              <a:tr h="1451143">
                <a:tc rowSpan="5">
                  <a:txBody>
                    <a:bodyPr/>
                    <a:lstStyle/>
                    <a:p>
                      <a:pPr algn="l"/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la qualité des eaux superficielles et souterraines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le traitement des effluents domestiques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et gérer le réseau eaux pluviales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le fonctionnement des déversoirs d’orage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51841"/>
                  </a:ext>
                </a:extLst>
              </a:tr>
              <a:tr h="581310">
                <a:tc vMerge="1">
                  <a:txBody>
                    <a:bodyPr/>
                    <a:lstStyle/>
                    <a:p>
                      <a:pPr algn="l"/>
                      <a:endParaRPr lang="fr-FR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Lutter contre la pollution par les phytosanitaires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578371"/>
                  </a:ext>
                </a:extLst>
              </a:tr>
              <a:tr h="827968">
                <a:tc vMerge="1"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Raisonner l’apport de nitrates sur les terres agricoles</a:t>
                      </a:r>
                    </a:p>
                    <a:p>
                      <a:pPr algn="l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20183"/>
                  </a:ext>
                </a:extLst>
              </a:tr>
              <a:tr h="995882"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Garantir l’alimentation eau potable</a:t>
                      </a: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Protéger les Aires d'Alimentation des captages d'eau destinée à la consommation humaine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721090"/>
                  </a:ext>
                </a:extLst>
              </a:tr>
              <a:tr h="827968"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et sécuriser la distribution de l'Eau 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742098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920996A5-8980-4C6F-AB8F-2A5959D4B700}"/>
              </a:ext>
            </a:extLst>
          </p:cNvPr>
          <p:cNvSpPr txBox="1"/>
          <p:nvPr/>
        </p:nvSpPr>
        <p:spPr>
          <a:xfrm>
            <a:off x="88333" y="905522"/>
            <a:ext cx="132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</a:rPr>
              <a:t>Proposition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F5A2BB-C9AA-46C9-8098-15695B170347}"/>
              </a:ext>
            </a:extLst>
          </p:cNvPr>
          <p:cNvSpPr txBox="1"/>
          <p:nvPr/>
        </p:nvSpPr>
        <p:spPr>
          <a:xfrm>
            <a:off x="0" y="2936313"/>
            <a:ext cx="1651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Préserver et gérer la ressource en eau sur le territoire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63CD959-6423-441A-B7FC-F32DBCE9FB7E}"/>
              </a:ext>
            </a:extLst>
          </p:cNvPr>
          <p:cNvCxnSpPr>
            <a:cxnSpLocks/>
          </p:cNvCxnSpPr>
          <p:nvPr/>
        </p:nvCxnSpPr>
        <p:spPr>
          <a:xfrm>
            <a:off x="1699631" y="2865292"/>
            <a:ext cx="2529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DCF6700-F15B-44F2-BD59-5D7E7E89F7A7}"/>
              </a:ext>
            </a:extLst>
          </p:cNvPr>
          <p:cNvCxnSpPr>
            <a:cxnSpLocks/>
          </p:cNvCxnSpPr>
          <p:nvPr/>
        </p:nvCxnSpPr>
        <p:spPr>
          <a:xfrm>
            <a:off x="1696672" y="3084991"/>
            <a:ext cx="25320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2512B37-F0F0-4BCC-98F9-1B6FEA3FBA0B}"/>
              </a:ext>
            </a:extLst>
          </p:cNvPr>
          <p:cNvCxnSpPr>
            <a:cxnSpLocks/>
          </p:cNvCxnSpPr>
          <p:nvPr/>
        </p:nvCxnSpPr>
        <p:spPr>
          <a:xfrm>
            <a:off x="1718114" y="4742156"/>
            <a:ext cx="29345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C4EC3E05-81DE-47D5-8E06-6F362A5B2391}"/>
              </a:ext>
            </a:extLst>
          </p:cNvPr>
          <p:cNvSpPr txBox="1"/>
          <p:nvPr/>
        </p:nvSpPr>
        <p:spPr>
          <a:xfrm>
            <a:off x="1651262" y="1762615"/>
            <a:ext cx="32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FF0000"/>
                </a:solidFill>
              </a:rPr>
              <a:t>Améliorer la qualité des eaux superficielles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D726CCF-D98D-4431-BF8B-33DB81607FF6}"/>
              </a:ext>
            </a:extLst>
          </p:cNvPr>
          <p:cNvSpPr txBox="1"/>
          <p:nvPr/>
        </p:nvSpPr>
        <p:spPr>
          <a:xfrm>
            <a:off x="1699631" y="3686135"/>
            <a:ext cx="2989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FF0000"/>
                </a:solidFill>
              </a:rPr>
              <a:t>Améliorer la qualité des eaux souterraines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7D02484-0609-45C1-BF6A-71F15A70071C}"/>
              </a:ext>
            </a:extLst>
          </p:cNvPr>
          <p:cNvSpPr txBox="1"/>
          <p:nvPr/>
        </p:nvSpPr>
        <p:spPr>
          <a:xfrm>
            <a:off x="1651262" y="5173866"/>
            <a:ext cx="340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FF0000"/>
                </a:solidFill>
              </a:rPr>
              <a:t>Garantir </a:t>
            </a:r>
            <a:r>
              <a:rPr lang="fr-FR" sz="1600">
                <a:solidFill>
                  <a:srgbClr val="FF0000"/>
                </a:solidFill>
              </a:rPr>
              <a:t>tous les usages </a:t>
            </a:r>
            <a:r>
              <a:rPr lang="fr-FR" sz="1600" dirty="0">
                <a:solidFill>
                  <a:srgbClr val="FF0000"/>
                </a:solidFill>
              </a:rPr>
              <a:t>de la ressource en eau en maintenant une quantité suffisante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4CF85306-74CE-4184-B865-CD370673E2A3}"/>
              </a:ext>
            </a:extLst>
          </p:cNvPr>
          <p:cNvCxnSpPr>
            <a:cxnSpLocks/>
          </p:cNvCxnSpPr>
          <p:nvPr/>
        </p:nvCxnSpPr>
        <p:spPr>
          <a:xfrm>
            <a:off x="7554897" y="2078221"/>
            <a:ext cx="45276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9437A12F-3B29-4C4D-9A94-FC11CAFAAF4D}"/>
              </a:ext>
            </a:extLst>
          </p:cNvPr>
          <p:cNvCxnSpPr>
            <a:cxnSpLocks/>
          </p:cNvCxnSpPr>
          <p:nvPr/>
        </p:nvCxnSpPr>
        <p:spPr>
          <a:xfrm>
            <a:off x="7543060" y="3544516"/>
            <a:ext cx="45276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085AD3C-33A5-4A45-9D11-1FC0F78E9F20}"/>
              </a:ext>
            </a:extLst>
          </p:cNvPr>
          <p:cNvCxnSpPr>
            <a:cxnSpLocks/>
          </p:cNvCxnSpPr>
          <p:nvPr/>
        </p:nvCxnSpPr>
        <p:spPr>
          <a:xfrm>
            <a:off x="7543060" y="4101633"/>
            <a:ext cx="45276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5745F01-1ECF-4555-BEDC-A94F11E18C50}"/>
              </a:ext>
            </a:extLst>
          </p:cNvPr>
          <p:cNvCxnSpPr>
            <a:cxnSpLocks/>
          </p:cNvCxnSpPr>
          <p:nvPr/>
        </p:nvCxnSpPr>
        <p:spPr>
          <a:xfrm>
            <a:off x="7543060" y="5173866"/>
            <a:ext cx="45276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9716C42E-5B1A-4A08-B024-079E70F9059A}"/>
              </a:ext>
            </a:extLst>
          </p:cNvPr>
          <p:cNvCxnSpPr>
            <a:cxnSpLocks/>
          </p:cNvCxnSpPr>
          <p:nvPr/>
        </p:nvCxnSpPr>
        <p:spPr>
          <a:xfrm>
            <a:off x="7554897" y="5852710"/>
            <a:ext cx="45276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re 1">
            <a:extLst>
              <a:ext uri="{FF2B5EF4-FFF2-40B4-BE49-F238E27FC236}">
                <a16:creationId xmlns:a16="http://schemas.microsoft.com/office/drawing/2014/main" id="{8865F3D4-F955-4521-B233-34D57D00DBD1}"/>
              </a:ext>
            </a:extLst>
          </p:cNvPr>
          <p:cNvSpPr txBox="1">
            <a:spLocks/>
          </p:cNvSpPr>
          <p:nvPr/>
        </p:nvSpPr>
        <p:spPr>
          <a:xfrm>
            <a:off x="3130101" y="41087"/>
            <a:ext cx="7867856" cy="50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0070C0"/>
                </a:solidFill>
              </a:rPr>
              <a:t>Définition de l’enjeu et des objectifs</a:t>
            </a:r>
          </a:p>
        </p:txBody>
      </p:sp>
    </p:spTree>
    <p:extLst>
      <p:ext uri="{BB962C8B-B14F-4D97-AF65-F5344CB8AC3E}">
        <p14:creationId xmlns:p14="http://schemas.microsoft.com/office/powerpoint/2010/main" val="37001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8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5688D0-CC02-4BCD-AEAA-DEF6E55E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6C2A0-D9FF-46CC-9D24-27FB5DBA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49CA64-0774-4EF6-9EC7-71D5C077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25</a:t>
            </a:fld>
            <a:endParaRPr lang="fr-FR"/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46CAE94E-104E-425B-BFD5-9F200E2E7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644542"/>
              </p:ext>
            </p:extLst>
          </p:nvPr>
        </p:nvGraphicFramePr>
        <p:xfrm>
          <a:off x="-2" y="507947"/>
          <a:ext cx="11993734" cy="617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080">
                  <a:extLst>
                    <a:ext uri="{9D8B030D-6E8A-4147-A177-3AD203B41FA5}">
                      <a16:colId xmlns:a16="http://schemas.microsoft.com/office/drawing/2014/main" val="3561830647"/>
                    </a:ext>
                  </a:extLst>
                </a:gridCol>
                <a:gridCol w="3897297">
                  <a:extLst>
                    <a:ext uri="{9D8B030D-6E8A-4147-A177-3AD203B41FA5}">
                      <a16:colId xmlns:a16="http://schemas.microsoft.com/office/drawing/2014/main" val="4225996518"/>
                    </a:ext>
                  </a:extLst>
                </a:gridCol>
                <a:gridCol w="3435658">
                  <a:extLst>
                    <a:ext uri="{9D8B030D-6E8A-4147-A177-3AD203B41FA5}">
                      <a16:colId xmlns:a16="http://schemas.microsoft.com/office/drawing/2014/main" val="2642470836"/>
                    </a:ext>
                  </a:extLst>
                </a:gridCol>
                <a:gridCol w="1908699">
                  <a:extLst>
                    <a:ext uri="{9D8B030D-6E8A-4147-A177-3AD203B41FA5}">
                      <a16:colId xmlns:a16="http://schemas.microsoft.com/office/drawing/2014/main" val="3198753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Enjeu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Objectifs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Orientations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Dispositions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59799"/>
                  </a:ext>
                </a:extLst>
              </a:tr>
              <a:tr h="204216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Préserver et gérer la ressource en eau sur le territoire</a:t>
                      </a:r>
                    </a:p>
                    <a:p>
                      <a:pPr algn="l"/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la qualité des eaux superficielles</a:t>
                      </a: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et gérer le réseau eaux pluviales</a:t>
                      </a: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le traitement des effluents domestiques</a:t>
                      </a: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le fonctionnement des déversoirs d’orage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51841"/>
                  </a:ext>
                </a:extLst>
              </a:tr>
              <a:tr h="77473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la qualité des eaux souterraines</a:t>
                      </a: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>
                          <a:solidFill>
                            <a:schemeClr val="tx1"/>
                          </a:solidFill>
                        </a:rPr>
                        <a:t>Lutter contre la pollution par les phytosanitaires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971447"/>
                  </a:ext>
                </a:extLst>
              </a:tr>
              <a:tr h="827968">
                <a:tc vMerge="1"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Raisonner l’apport de nitrates sur les terres agricoles</a:t>
                      </a:r>
                    </a:p>
                    <a:p>
                      <a:pPr algn="l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20183"/>
                  </a:ext>
                </a:extLst>
              </a:tr>
              <a:tr h="995882"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Garantir tous les usages de la ressource en eau en maintenant une quantité suffisante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Protéger les Aires d'Alimentation des captages d'eau destinée à la consommation humaine</a:t>
                      </a:r>
                    </a:p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721090"/>
                  </a:ext>
                </a:extLst>
              </a:tr>
              <a:tr h="827968"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et sécuriser la distribution de l'Eau potable</a:t>
                      </a:r>
                    </a:p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742098"/>
                  </a:ext>
                </a:extLst>
              </a:tr>
            </a:tbl>
          </a:graphicData>
        </a:graphic>
      </p:graphicFrame>
      <p:sp>
        <p:nvSpPr>
          <p:cNvPr id="21" name="Titre 1">
            <a:extLst>
              <a:ext uri="{FF2B5EF4-FFF2-40B4-BE49-F238E27FC236}">
                <a16:creationId xmlns:a16="http://schemas.microsoft.com/office/drawing/2014/main" id="{34506738-8C2E-4F45-B499-84FBBF4A41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554" y="370696"/>
            <a:ext cx="10058400" cy="1244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tx1"/>
                </a:solidFill>
              </a:rPr>
              <a:t>Propositions</a:t>
            </a:r>
          </a:p>
        </p:txBody>
      </p:sp>
    </p:spTree>
    <p:extLst>
      <p:ext uri="{BB962C8B-B14F-4D97-AF65-F5344CB8AC3E}">
        <p14:creationId xmlns:p14="http://schemas.microsoft.com/office/powerpoint/2010/main" val="4061080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849D6B-4BA8-4FA3-85E6-2D1409B0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3AE247-7792-40CD-824C-6F9C8CD2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4C9AFB-A113-4769-AAE4-17E8C2DD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26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E8B6B6-B137-4CD8-B0D4-0DD191896A01}"/>
              </a:ext>
            </a:extLst>
          </p:cNvPr>
          <p:cNvSpPr txBox="1">
            <a:spLocks/>
          </p:cNvSpPr>
          <p:nvPr/>
        </p:nvSpPr>
        <p:spPr>
          <a:xfrm>
            <a:off x="1154083" y="33090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0070C0"/>
                </a:solidFill>
              </a:rPr>
              <a:t>Prochaine échéance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42EE8B-69E6-4D7B-988E-6B619CB62CBB}"/>
              </a:ext>
            </a:extLst>
          </p:cNvPr>
          <p:cNvSpPr txBox="1"/>
          <p:nvPr/>
        </p:nvSpPr>
        <p:spPr>
          <a:xfrm>
            <a:off x="692019" y="677400"/>
            <a:ext cx="10982527" cy="587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/>
              <a:t>Commission permanente le 15 décembre 2021 </a:t>
            </a:r>
          </a:p>
          <a:p>
            <a:r>
              <a:rPr lang="fr-FR" sz="2800" dirty="0"/>
              <a:t>    </a:t>
            </a:r>
            <a:r>
              <a:rPr lang="fr-FR" sz="2800" dirty="0">
                <a:solidFill>
                  <a:srgbClr val="0070C0"/>
                </a:solidFill>
                <a:sym typeface="Wingdings" panose="05000000000000000000" pitchFamily="2" charset="2"/>
              </a:rPr>
              <a:t> Présentation de l’état des lieux, des enjeux et des objectifs du SAGE pour validation en CLE</a:t>
            </a:r>
            <a:endParaRPr lang="fr-FR" sz="28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/>
              <a:t> Réunion CLE le 3 février 2022</a:t>
            </a:r>
          </a:p>
          <a:p>
            <a:r>
              <a:rPr lang="fr-FR" sz="2800" dirty="0">
                <a:solidFill>
                  <a:srgbClr val="0070C0"/>
                </a:solidFill>
                <a:sym typeface="Wingdings" panose="05000000000000000000" pitchFamily="2" charset="2"/>
              </a:rPr>
              <a:t>     Validation de l’état des lieux, des enjeux et des objectifs du SAGE</a:t>
            </a:r>
          </a:p>
          <a:p>
            <a:r>
              <a:rPr lang="fr-FR" sz="2800" dirty="0">
                <a:solidFill>
                  <a:srgbClr val="0070C0"/>
                </a:solidFill>
                <a:sym typeface="Wingdings" panose="05000000000000000000" pitchFamily="2" charset="2"/>
              </a:rPr>
              <a:t>     Mise en place du Comité de Rédaction</a:t>
            </a:r>
          </a:p>
          <a:p>
            <a:endParaRPr lang="fr-FR" sz="28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Plusieurs commissions thématiques en 2022</a:t>
            </a:r>
          </a:p>
          <a:p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    </a:t>
            </a:r>
            <a:r>
              <a:rPr lang="fr-FR" sz="2800" dirty="0">
                <a:solidFill>
                  <a:srgbClr val="0070C0"/>
                </a:solidFill>
                <a:sym typeface="Wingdings" panose="05000000000000000000" pitchFamily="2" charset="2"/>
              </a:rPr>
              <a:t> Travail sur les orientations et dispositions du PAGD et des règles du règlement</a:t>
            </a:r>
            <a:endParaRPr lang="fr-FR" sz="2800" dirty="0">
              <a:solidFill>
                <a:srgbClr val="0070C0"/>
              </a:solidFill>
            </a:endParaRPr>
          </a:p>
          <a:p>
            <a:pPr algn="ctr"/>
            <a:r>
              <a:rPr lang="fr-FR" sz="4000" b="1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044926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2" y="3110051"/>
            <a:ext cx="11745156" cy="100983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1" i="1" dirty="0">
                <a:solidFill>
                  <a:srgbClr val="0070C0"/>
                </a:solidFill>
              </a:rPr>
              <a:t>Retour sur la 1</a:t>
            </a:r>
            <a:r>
              <a:rPr lang="fr-FR" sz="6600" b="1" i="1" baseline="30000" dirty="0">
                <a:solidFill>
                  <a:srgbClr val="0070C0"/>
                </a:solidFill>
              </a:rPr>
              <a:t>ère</a:t>
            </a:r>
            <a:r>
              <a:rPr lang="fr-FR" sz="6600" b="1" i="1" dirty="0">
                <a:solidFill>
                  <a:srgbClr val="0070C0"/>
                </a:solidFill>
              </a:rPr>
              <a:t> réunion du 16 septembre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/>
              <a:t>18/11/2021</a:t>
            </a:r>
            <a:endParaRPr lang="fr-FR" sz="12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3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8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8E94B-13CD-4525-BD1E-EFF4E484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58307F-EB13-472E-9DEF-F80B36B9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137B78-3844-4191-AD81-8A2241B5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4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6CF9B0-8403-4E00-856F-4D11FD78D631}"/>
              </a:ext>
            </a:extLst>
          </p:cNvPr>
          <p:cNvSpPr txBox="1"/>
          <p:nvPr/>
        </p:nvSpPr>
        <p:spPr>
          <a:xfrm>
            <a:off x="49715" y="1107407"/>
            <a:ext cx="3451189" cy="5221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Périmètre arrêté en 1999</a:t>
            </a:r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Surface de 1253 km</a:t>
            </a:r>
            <a:r>
              <a:rPr lang="fr-FR" sz="2000" baseline="30000" dirty="0"/>
              <a:t>2</a:t>
            </a:r>
          </a:p>
          <a:p>
            <a:endParaRPr lang="fr-FR" sz="2000" baseline="30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2 départements (Pas-de-Calais et Somme)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8EPCI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155 communes (environ 80000 habitants)</a:t>
            </a:r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Authie (source coigneux et se jette dans la manche)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Structure porteuse = Symcéa</a:t>
            </a:r>
          </a:p>
          <a:p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9EAAB5-0DEB-4AD5-B34F-0A864483A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61" y="33090"/>
            <a:ext cx="8710724" cy="616409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3E75DC89-29A3-43FE-8BA7-372F970CF168}"/>
              </a:ext>
            </a:extLst>
          </p:cNvPr>
          <p:cNvSpPr txBox="1">
            <a:spLocks/>
          </p:cNvSpPr>
          <p:nvPr/>
        </p:nvSpPr>
        <p:spPr>
          <a:xfrm>
            <a:off x="0" y="705991"/>
            <a:ext cx="3849256" cy="401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0070C0"/>
                </a:solidFill>
              </a:rPr>
              <a:t>Rappel sur le SAGE Authie</a:t>
            </a:r>
          </a:p>
        </p:txBody>
      </p:sp>
    </p:spTree>
    <p:extLst>
      <p:ext uri="{BB962C8B-B14F-4D97-AF65-F5344CB8AC3E}">
        <p14:creationId xmlns:p14="http://schemas.microsoft.com/office/powerpoint/2010/main" val="1900226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5</a:t>
            </a:fld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9253A35-3BFA-42C4-A9B9-C9C9291CF352}"/>
              </a:ext>
            </a:extLst>
          </p:cNvPr>
          <p:cNvSpPr txBox="1">
            <a:spLocks/>
          </p:cNvSpPr>
          <p:nvPr/>
        </p:nvSpPr>
        <p:spPr>
          <a:xfrm>
            <a:off x="498070" y="1233240"/>
            <a:ext cx="487292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chemeClr val="tx1"/>
                </a:solidFill>
              </a:rPr>
              <a:t>Les différentes documents du SAGE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0CFA279-F117-4A6A-A83C-CDDF2B12053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070" y="1941990"/>
            <a:ext cx="5349535" cy="375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46680191-8426-412A-A5D8-A7FC7A79D4B5}"/>
              </a:ext>
            </a:extLst>
          </p:cNvPr>
          <p:cNvSpPr txBox="1">
            <a:spLocks/>
          </p:cNvSpPr>
          <p:nvPr/>
        </p:nvSpPr>
        <p:spPr>
          <a:xfrm>
            <a:off x="7006882" y="1233240"/>
            <a:ext cx="4038419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chemeClr val="tx1"/>
                </a:solidFill>
              </a:rPr>
              <a:t>Les objectifs de la CLE Authie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20FC43-CB0C-4137-A012-0A3AD2B24A68}"/>
              </a:ext>
            </a:extLst>
          </p:cNvPr>
          <p:cNvSpPr txBox="1"/>
          <p:nvPr/>
        </p:nvSpPr>
        <p:spPr>
          <a:xfrm>
            <a:off x="6447126" y="1941990"/>
            <a:ext cx="55466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Poursuivre l’élaboration du SAGE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Approuver le SAGE (objectif 2023)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Mettre en œuvre le SAGE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Communiquer sur le SAGE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BA27AF-AE89-4928-844E-CE39FBFF380C}"/>
              </a:ext>
            </a:extLst>
          </p:cNvPr>
          <p:cNvSpPr/>
          <p:nvPr/>
        </p:nvSpPr>
        <p:spPr>
          <a:xfrm>
            <a:off x="738977" y="2503728"/>
            <a:ext cx="1804416" cy="454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Etats des lieux/diagnostic</a:t>
            </a:r>
            <a:endParaRPr lang="fr-FR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B0E4AE-1EB1-4331-989B-A92D0454B67C}"/>
              </a:ext>
            </a:extLst>
          </p:cNvPr>
          <p:cNvSpPr/>
          <p:nvPr/>
        </p:nvSpPr>
        <p:spPr>
          <a:xfrm>
            <a:off x="737565" y="3158719"/>
            <a:ext cx="1804416" cy="256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Enjeux et objectifs</a:t>
            </a:r>
            <a:endParaRPr lang="fr-FR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A6A8F5-68A1-4377-9216-449D4B775FE5}"/>
              </a:ext>
            </a:extLst>
          </p:cNvPr>
          <p:cNvSpPr/>
          <p:nvPr/>
        </p:nvSpPr>
        <p:spPr>
          <a:xfrm>
            <a:off x="574349" y="3707625"/>
            <a:ext cx="2130847" cy="440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Orientations et dispositions</a:t>
            </a:r>
            <a:endParaRPr lang="fr-FR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B09A96-F03B-41B0-B536-BF454B227FE5}"/>
              </a:ext>
            </a:extLst>
          </p:cNvPr>
          <p:cNvSpPr/>
          <p:nvPr/>
        </p:nvSpPr>
        <p:spPr>
          <a:xfrm>
            <a:off x="737565" y="4283377"/>
            <a:ext cx="1804416" cy="256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Moyens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584B4E-09FA-4820-862A-A11C7A863619}"/>
              </a:ext>
            </a:extLst>
          </p:cNvPr>
          <p:cNvSpPr txBox="1"/>
          <p:nvPr/>
        </p:nvSpPr>
        <p:spPr>
          <a:xfrm>
            <a:off x="127232" y="5722162"/>
            <a:ext cx="1211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PAGD = Plan d’Aménagement et de Gestion Durable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5DEC0A-B461-4845-95E7-3FA2C6859CE0}"/>
              </a:ext>
            </a:extLst>
          </p:cNvPr>
          <p:cNvSpPr txBox="1"/>
          <p:nvPr/>
        </p:nvSpPr>
        <p:spPr>
          <a:xfrm>
            <a:off x="5923884" y="4077744"/>
            <a:ext cx="6350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4 groupes de travail: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Commission thématique Gestion des milieux aquatiques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Commission thématique Erosion, ruissellement et inondations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0000"/>
                </a:solidFill>
              </a:rPr>
              <a:t>Commission thématique Gestion de la ressource en 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Commission thématique Communication et développement du territoire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3DA106A6-3A22-4BB5-AE8B-FDABEC913B85}"/>
              </a:ext>
            </a:extLst>
          </p:cNvPr>
          <p:cNvSpPr txBox="1">
            <a:spLocks/>
          </p:cNvSpPr>
          <p:nvPr/>
        </p:nvSpPr>
        <p:spPr>
          <a:xfrm>
            <a:off x="498070" y="598161"/>
            <a:ext cx="4822804" cy="401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0070C0"/>
                </a:solidFill>
              </a:rPr>
              <a:t>Rappel sur le SAGE Authie</a:t>
            </a:r>
          </a:p>
        </p:txBody>
      </p:sp>
    </p:spTree>
    <p:extLst>
      <p:ext uri="{BB962C8B-B14F-4D97-AF65-F5344CB8AC3E}">
        <p14:creationId xmlns:p14="http://schemas.microsoft.com/office/powerpoint/2010/main" val="561255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928F25-F60A-4412-8E83-CBBD14C2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ADAD0-C6CC-490E-B724-E5960009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6</a:t>
            </a:fld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CFD59A1-7C1A-4E3A-850C-F0282C5E8178}"/>
              </a:ext>
            </a:extLst>
          </p:cNvPr>
          <p:cNvSpPr txBox="1"/>
          <p:nvPr/>
        </p:nvSpPr>
        <p:spPr>
          <a:xfrm>
            <a:off x="6205729" y="1614702"/>
            <a:ext cx="5571742" cy="474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1D856B0-240B-4E31-A6D8-834B4D16E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915" y="980907"/>
            <a:ext cx="9603715" cy="512400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fr-FR" sz="2400" dirty="0"/>
          </a:p>
          <a:p>
            <a:r>
              <a:rPr lang="fr-FR" sz="2400" b="1" dirty="0"/>
              <a:t>1</a:t>
            </a:r>
            <a:r>
              <a:rPr lang="fr-FR" sz="2400" b="1" baseline="30000" dirty="0"/>
              <a:t>ère</a:t>
            </a:r>
            <a:r>
              <a:rPr lang="fr-FR" sz="2400" b="1" dirty="0"/>
              <a:t> étape </a:t>
            </a:r>
            <a:r>
              <a:rPr lang="fr-FR" sz="2400" dirty="0"/>
              <a:t>= =valider l’état des lieux/diagnostic 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b="1" dirty="0"/>
              <a:t>2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 ou les enjeux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b="1" dirty="0"/>
              <a:t>3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les objectifs </a:t>
            </a:r>
          </a:p>
          <a:p>
            <a:r>
              <a:rPr lang="fr-FR" sz="2400" dirty="0">
                <a:solidFill>
                  <a:srgbClr val="FF0000"/>
                </a:solidFill>
                <a:sym typeface="Wingdings" panose="05000000000000000000" pitchFamily="2" charset="2"/>
              </a:rPr>
              <a:t>Présentation de l’état des lieux complet, enjeux et objectifs du SAGE Authie en commission permanente le 15 décembre pour validation en CLE le 3 février 2022</a:t>
            </a:r>
          </a:p>
          <a:p>
            <a:pPr marL="0" indent="0">
              <a:buNone/>
            </a:pP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b="1" dirty="0"/>
              <a:t>4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les mesures (orientations et dispositions) du PAGD</a:t>
            </a:r>
          </a:p>
          <a:p>
            <a:r>
              <a:rPr lang="fr-FR" sz="2400" b="1" dirty="0"/>
              <a:t>5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les règles du règlement</a:t>
            </a:r>
          </a:p>
          <a:p>
            <a:r>
              <a:rPr lang="fr-FR" sz="2400" b="1" dirty="0"/>
              <a:t>6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les indicateurs</a:t>
            </a:r>
          </a:p>
          <a:p>
            <a:r>
              <a:rPr lang="fr-FR" sz="2400" dirty="0"/>
              <a:t> </a:t>
            </a:r>
            <a:r>
              <a:rPr lang="fr-FR" sz="2400" dirty="0">
                <a:solidFill>
                  <a:srgbClr val="FF0000"/>
                </a:solidFill>
              </a:rPr>
              <a:t>Le SAGE Authie devra être compatible avec le SDAGE 2022-2027</a:t>
            </a:r>
          </a:p>
          <a:p>
            <a:endParaRPr lang="fr-FR" sz="2400" dirty="0"/>
          </a:p>
          <a:p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endParaRPr lang="fr-FR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3200" dirty="0">
              <a:solidFill>
                <a:schemeClr val="tx1"/>
              </a:solidFill>
            </a:endParaRPr>
          </a:p>
          <a:p>
            <a:pPr marL="514350" indent="-514350">
              <a:buAutoNum type="arabicPeriod" startAt="3"/>
            </a:pPr>
            <a:endParaRPr lang="fr-FR" sz="3200" dirty="0">
              <a:solidFill>
                <a:schemeClr val="tx1"/>
              </a:solidFill>
            </a:endParaRPr>
          </a:p>
          <a:p>
            <a:pPr marL="514350" indent="-514350">
              <a:buAutoNum type="arabicPeriod" startAt="3"/>
            </a:pPr>
            <a:endParaRPr lang="fr-FR" sz="3200" dirty="0">
              <a:solidFill>
                <a:schemeClr val="tx1"/>
              </a:solidFill>
            </a:endParaRPr>
          </a:p>
          <a:p>
            <a:pPr marL="514350" indent="-514350">
              <a:buAutoNum type="arabicPeriod" startAt="3"/>
            </a:pPr>
            <a:endParaRPr lang="fr-FR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305179E6-BDDA-4F14-8580-ECD6EBF1DF01}"/>
              </a:ext>
            </a:extLst>
          </p:cNvPr>
          <p:cNvSpPr/>
          <p:nvPr/>
        </p:nvSpPr>
        <p:spPr>
          <a:xfrm>
            <a:off x="1781728" y="1470064"/>
            <a:ext cx="303009" cy="121848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FAE9D06-9900-45E9-A1D2-D45D60824C81}"/>
              </a:ext>
            </a:extLst>
          </p:cNvPr>
          <p:cNvSpPr/>
          <p:nvPr/>
        </p:nvSpPr>
        <p:spPr>
          <a:xfrm>
            <a:off x="1787495" y="4212793"/>
            <a:ext cx="303009" cy="121848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04ACCAD-0418-4D37-A95E-FE0A099A23F1}"/>
              </a:ext>
            </a:extLst>
          </p:cNvPr>
          <p:cNvSpPr txBox="1"/>
          <p:nvPr/>
        </p:nvSpPr>
        <p:spPr>
          <a:xfrm>
            <a:off x="903107" y="1779182"/>
            <a:ext cx="100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2021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B09AE9-B226-4140-B3B2-3D42DE45B787}"/>
              </a:ext>
            </a:extLst>
          </p:cNvPr>
          <p:cNvSpPr txBox="1"/>
          <p:nvPr/>
        </p:nvSpPr>
        <p:spPr>
          <a:xfrm>
            <a:off x="934384" y="4521550"/>
            <a:ext cx="99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2022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E0C6A20B-24E7-4292-8AE8-1AC454E372E3}"/>
              </a:ext>
            </a:extLst>
          </p:cNvPr>
          <p:cNvSpPr txBox="1">
            <a:spLocks/>
          </p:cNvSpPr>
          <p:nvPr/>
        </p:nvSpPr>
        <p:spPr>
          <a:xfrm>
            <a:off x="1180607" y="453969"/>
            <a:ext cx="6885224" cy="50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0070C0"/>
                </a:solidFill>
              </a:rPr>
              <a:t>Les objectifs de la commission thématique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4D46739-352C-46E7-9006-393412957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</p:spTree>
    <p:extLst>
      <p:ext uri="{BB962C8B-B14F-4D97-AF65-F5344CB8AC3E}">
        <p14:creationId xmlns:p14="http://schemas.microsoft.com/office/powerpoint/2010/main" val="111958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Résumé de la 1</a:t>
            </a:r>
            <a:r>
              <a:rPr lang="fr-FR" sz="3200" b="1" baseline="30000" dirty="0">
                <a:solidFill>
                  <a:srgbClr val="0070C0"/>
                </a:solidFill>
              </a:rPr>
              <a:t>ère</a:t>
            </a:r>
            <a:r>
              <a:rPr lang="fr-FR" sz="3200" b="1" dirty="0">
                <a:solidFill>
                  <a:srgbClr val="0070C0"/>
                </a:solidFill>
              </a:rPr>
              <a:t> partie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7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213409" y="541037"/>
            <a:ext cx="435453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masses d’eau du territoire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ED589F-6CE0-45A6-8E15-8984310A12A3}"/>
              </a:ext>
            </a:extLst>
          </p:cNvPr>
          <p:cNvSpPr txBox="1"/>
          <p:nvPr/>
        </p:nvSpPr>
        <p:spPr>
          <a:xfrm>
            <a:off x="504618" y="5362468"/>
            <a:ext cx="5178016" cy="8258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Masse d’eau côtière « Warenne à Ault »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Masse d’eau continentale « l’Authie »</a:t>
            </a: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AA712F-6F14-4B8A-B552-04E2A45F0F1A}"/>
              </a:ext>
            </a:extLst>
          </p:cNvPr>
          <p:cNvSpPr txBox="1"/>
          <p:nvPr/>
        </p:nvSpPr>
        <p:spPr>
          <a:xfrm>
            <a:off x="5536239" y="5202298"/>
            <a:ext cx="7149265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masse d’eau souterraine principale « Craie de la Vallée de l’Authie »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Périmètre du SAGE concerné par 5 autres masses d’eau souterraines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F1D86CE-EDF3-4D57-89A8-BCA10A693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5" y="965769"/>
            <a:ext cx="6029743" cy="42669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53351C-AB08-438B-9FF3-7A98EDDFD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11" y="965768"/>
            <a:ext cx="6029743" cy="42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5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Résumé de la 1</a:t>
            </a:r>
            <a:r>
              <a:rPr lang="fr-FR" sz="3200" b="1" baseline="30000" dirty="0">
                <a:solidFill>
                  <a:srgbClr val="0070C0"/>
                </a:solidFill>
              </a:rPr>
              <a:t>ère</a:t>
            </a:r>
            <a:r>
              <a:rPr lang="fr-FR" sz="3200" b="1" dirty="0">
                <a:solidFill>
                  <a:srgbClr val="0070C0"/>
                </a:solidFill>
              </a:rPr>
              <a:t> partie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8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6C03413-D6C9-43CE-80F6-EBB60D991C2B}"/>
              </a:ext>
            </a:extLst>
          </p:cNvPr>
          <p:cNvSpPr txBox="1"/>
          <p:nvPr/>
        </p:nvSpPr>
        <p:spPr>
          <a:xfrm>
            <a:off x="581452" y="616632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usages de la ressource</a:t>
            </a:r>
            <a:r>
              <a:rPr lang="fr-F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 en eau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2A7A9D-69C3-494A-A7E6-622643E6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2" y="1116959"/>
            <a:ext cx="5646130" cy="3995451"/>
          </a:xfrm>
          <a:prstGeom prst="rect">
            <a:avLst/>
          </a:prstGeom>
        </p:spPr>
      </p:pic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E93DDE2F-B459-47E2-8AA7-3A86B4F3A6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665236"/>
              </p:ext>
            </p:extLst>
          </p:nvPr>
        </p:nvGraphicFramePr>
        <p:xfrm>
          <a:off x="5880636" y="1116959"/>
          <a:ext cx="6018332" cy="341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1A971D83-F366-4908-BA71-6DA546F43F8B}"/>
              </a:ext>
            </a:extLst>
          </p:cNvPr>
          <p:cNvSpPr txBox="1"/>
          <p:nvPr/>
        </p:nvSpPr>
        <p:spPr>
          <a:xfrm>
            <a:off x="7068577" y="709702"/>
            <a:ext cx="3957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Evolution des volumes prélevés sur le périmètre du SAGE de l’Authie en m3 sur 10 ans (2010 à 2019)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418525C-4041-4EF4-9E4D-62FBE1D1430D}"/>
              </a:ext>
            </a:extLst>
          </p:cNvPr>
          <p:cNvSpPr txBox="1"/>
          <p:nvPr/>
        </p:nvSpPr>
        <p:spPr>
          <a:xfrm>
            <a:off x="6055796" y="4529426"/>
            <a:ext cx="6136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Volume total prélevé par an </a:t>
            </a:r>
            <a:r>
              <a:rPr lang="fr-FR" b="1" dirty="0"/>
              <a:t>constant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Volume prélevé pour l’alimentation en eau potable </a:t>
            </a:r>
            <a:r>
              <a:rPr lang="fr-FR" b="1" dirty="0"/>
              <a:t>en légère baisse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Volume total prélevé pour l’irrigation </a:t>
            </a:r>
            <a:r>
              <a:rPr lang="fr-FR" b="1" dirty="0"/>
              <a:t>en légère hausse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Volume total prélevé pour les autres usages économiques (industries, loisirs) </a:t>
            </a:r>
            <a:r>
              <a:rPr lang="fr-FR" b="1" dirty="0"/>
              <a:t>très faible et constant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A278180-3A24-482C-AF62-27BA1642468C}"/>
              </a:ext>
            </a:extLst>
          </p:cNvPr>
          <p:cNvSpPr txBox="1"/>
          <p:nvPr/>
        </p:nvSpPr>
        <p:spPr>
          <a:xfrm>
            <a:off x="0" y="5098753"/>
            <a:ext cx="6096000" cy="16979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Usages: AEP, irrigation, </a:t>
            </a:r>
            <a:r>
              <a:rPr lang="fr-FR" dirty="0">
                <a:latin typeface="Calibri" panose="020F0502020204030204"/>
              </a:rPr>
              <a:t>a</a:t>
            </a:r>
            <a:r>
              <a:rPr kumimoji="0" lang="fr-FR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utres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usages économiques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latin typeface="Calibri" panose="020F0502020204030204"/>
              </a:rPr>
              <a:t>87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de l’eau utilisée provient de la craie de la Vallée de l’Authie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moyenne de 7,8 millions de m3 par an (période de 2010 à 2019)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85DB430-7F05-4C79-B060-541FFF99BA66}"/>
              </a:ext>
            </a:extLst>
          </p:cNvPr>
          <p:cNvSpPr txBox="1"/>
          <p:nvPr/>
        </p:nvSpPr>
        <p:spPr>
          <a:xfrm>
            <a:off x="10850752" y="1994356"/>
            <a:ext cx="104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75%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94A2E63-12AA-45D4-8A67-786BDAB93C5D}"/>
              </a:ext>
            </a:extLst>
          </p:cNvPr>
          <p:cNvSpPr txBox="1"/>
          <p:nvPr/>
        </p:nvSpPr>
        <p:spPr>
          <a:xfrm>
            <a:off x="10556470" y="2793425"/>
            <a:ext cx="104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24%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85959D-3D1A-4B86-B1F4-58E2700E34AD}"/>
              </a:ext>
            </a:extLst>
          </p:cNvPr>
          <p:cNvSpPr txBox="1"/>
          <p:nvPr/>
        </p:nvSpPr>
        <p:spPr>
          <a:xfrm>
            <a:off x="10850752" y="3554859"/>
            <a:ext cx="104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1068635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Résumé de la 1</a:t>
            </a:r>
            <a:r>
              <a:rPr lang="fr-FR" sz="3200" b="1" baseline="30000" dirty="0">
                <a:solidFill>
                  <a:srgbClr val="0070C0"/>
                </a:solidFill>
              </a:rPr>
              <a:t>ère</a:t>
            </a:r>
            <a:r>
              <a:rPr lang="fr-FR" sz="3200" b="1" dirty="0">
                <a:solidFill>
                  <a:srgbClr val="0070C0"/>
                </a:solidFill>
              </a:rPr>
              <a:t> partie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18/11/2021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9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410F0F0-BDAB-433A-A609-43DC10FA2658}"/>
              </a:ext>
            </a:extLst>
          </p:cNvPr>
          <p:cNvSpPr txBox="1"/>
          <p:nvPr/>
        </p:nvSpPr>
        <p:spPr>
          <a:xfrm>
            <a:off x="581452" y="572397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usages de la ressource</a:t>
            </a:r>
            <a:r>
              <a:rPr lang="fr-F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 en eau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C46FE0-CA94-4B2E-B7EF-1446B2F9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8" y="988887"/>
            <a:ext cx="5740892" cy="406250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706B929-19FE-432A-9ADA-4A519993E862}"/>
              </a:ext>
            </a:extLst>
          </p:cNvPr>
          <p:cNvSpPr txBox="1"/>
          <p:nvPr/>
        </p:nvSpPr>
        <p:spPr>
          <a:xfrm>
            <a:off x="0" y="5051394"/>
            <a:ext cx="6178857" cy="126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3 zones conchylicoles dont le type d’élevage est réglementé selon le groupe de coquillage, chaque année par arr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êté</a:t>
            </a:r>
            <a:endParaRPr kumimoji="0" lang="fr-FR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5 piscicultures qui prélèvent et rejettent dans les cours d’eau avec peu d’impact sur le milieu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BC2AF9-F21A-49D3-824C-155C8E869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510" y="1296900"/>
            <a:ext cx="6322379" cy="182586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80F4649-7037-4D57-92EB-ABA6068ACB4C}"/>
              </a:ext>
            </a:extLst>
          </p:cNvPr>
          <p:cNvSpPr txBox="1"/>
          <p:nvPr/>
        </p:nvSpPr>
        <p:spPr>
          <a:xfrm>
            <a:off x="6295491" y="4980563"/>
            <a:ext cx="617885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17 associations de pêche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2 associations de chasse aux gibiers d’eau en Baie d’Authie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Activités nautiques importants sur le littoral mais peu développées dans la Vallée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fr-FR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98A7F29-DDEA-466F-BB99-592B4889BA00}"/>
              </a:ext>
            </a:extLst>
          </p:cNvPr>
          <p:cNvSpPr txBox="1"/>
          <p:nvPr/>
        </p:nvSpPr>
        <p:spPr>
          <a:xfrm>
            <a:off x="6308808" y="4780638"/>
            <a:ext cx="616554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lang="fr-FR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Autres usages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DC4BBEF-55C9-420E-A599-945CD9981B25}"/>
              </a:ext>
            </a:extLst>
          </p:cNvPr>
          <p:cNvSpPr txBox="1"/>
          <p:nvPr/>
        </p:nvSpPr>
        <p:spPr>
          <a:xfrm>
            <a:off x="6322344" y="988887"/>
            <a:ext cx="616554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lang="fr-FR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La qualité des zones de baignade</a:t>
            </a:r>
            <a:endParaRPr lang="fr-FR" sz="18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80284A1-736D-44E0-AD46-DEF9A89D3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001061"/>
              </p:ext>
            </p:extLst>
          </p:nvPr>
        </p:nvGraphicFramePr>
        <p:xfrm>
          <a:off x="6032500" y="3128095"/>
          <a:ext cx="5994398" cy="1440471"/>
        </p:xfrm>
        <a:graphic>
          <a:graphicData uri="http://schemas.openxmlformats.org/drawingml/2006/table">
            <a:tbl>
              <a:tblPr firstRow="1" firstCol="1" bandRow="1"/>
              <a:tblGrid>
                <a:gridCol w="1005019">
                  <a:extLst>
                    <a:ext uri="{9D8B030D-6E8A-4147-A177-3AD203B41FA5}">
                      <a16:colId xmlns:a16="http://schemas.microsoft.com/office/drawing/2014/main" val="3427380254"/>
                    </a:ext>
                  </a:extLst>
                </a:gridCol>
                <a:gridCol w="1050933">
                  <a:extLst>
                    <a:ext uri="{9D8B030D-6E8A-4147-A177-3AD203B41FA5}">
                      <a16:colId xmlns:a16="http://schemas.microsoft.com/office/drawing/2014/main" val="3706940505"/>
                    </a:ext>
                  </a:extLst>
                </a:gridCol>
                <a:gridCol w="787106">
                  <a:extLst>
                    <a:ext uri="{9D8B030D-6E8A-4147-A177-3AD203B41FA5}">
                      <a16:colId xmlns:a16="http://schemas.microsoft.com/office/drawing/2014/main" val="1995250210"/>
                    </a:ext>
                  </a:extLst>
                </a:gridCol>
                <a:gridCol w="787835">
                  <a:extLst>
                    <a:ext uri="{9D8B030D-6E8A-4147-A177-3AD203B41FA5}">
                      <a16:colId xmlns:a16="http://schemas.microsoft.com/office/drawing/2014/main" val="2412276964"/>
                    </a:ext>
                  </a:extLst>
                </a:gridCol>
                <a:gridCol w="787835">
                  <a:extLst>
                    <a:ext uri="{9D8B030D-6E8A-4147-A177-3AD203B41FA5}">
                      <a16:colId xmlns:a16="http://schemas.microsoft.com/office/drawing/2014/main" val="583528370"/>
                    </a:ext>
                  </a:extLst>
                </a:gridCol>
                <a:gridCol w="787835">
                  <a:extLst>
                    <a:ext uri="{9D8B030D-6E8A-4147-A177-3AD203B41FA5}">
                      <a16:colId xmlns:a16="http://schemas.microsoft.com/office/drawing/2014/main" val="4129041195"/>
                    </a:ext>
                  </a:extLst>
                </a:gridCol>
                <a:gridCol w="787835">
                  <a:extLst>
                    <a:ext uri="{9D8B030D-6E8A-4147-A177-3AD203B41FA5}">
                      <a16:colId xmlns:a16="http://schemas.microsoft.com/office/drawing/2014/main" val="630881628"/>
                    </a:ext>
                  </a:extLst>
                </a:gridCol>
              </a:tblGrid>
              <a:tr h="480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Communes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Département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381047"/>
                  </a:ext>
                </a:extLst>
              </a:tr>
              <a:tr h="32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Berck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143376"/>
                  </a:ext>
                </a:extLst>
              </a:tr>
              <a:tr h="32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Fort-Mahon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93542"/>
                  </a:ext>
                </a:extLst>
              </a:tr>
              <a:tr h="32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Quend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616044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6B481312-DD62-4A8C-8358-ACEB24F56D38}"/>
              </a:ext>
            </a:extLst>
          </p:cNvPr>
          <p:cNvSpPr txBox="1"/>
          <p:nvPr/>
        </p:nvSpPr>
        <p:spPr>
          <a:xfrm>
            <a:off x="6197602" y="4583629"/>
            <a:ext cx="59943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évolution du classement de qualité de baignade depuis 2017 (source : ARS Hauts-de-France</a:t>
            </a:r>
            <a:endParaRPr lang="fr-FR" sz="1200" i="1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AE5690A-0FAC-491D-BFC8-AAC0F82D0CD3}"/>
              </a:ext>
            </a:extLst>
          </p:cNvPr>
          <p:cNvSpPr/>
          <p:nvPr/>
        </p:nvSpPr>
        <p:spPr>
          <a:xfrm>
            <a:off x="8447713" y="2596287"/>
            <a:ext cx="318781" cy="29206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84281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19477</TotalTime>
  <Words>2566</Words>
  <Application>Microsoft Office PowerPoint</Application>
  <PresentationFormat>Grand écran</PresentationFormat>
  <Paragraphs>521</Paragraphs>
  <Slides>26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Rétrospective</vt:lpstr>
      <vt:lpstr>Commission Thématique  Gestion de la ressource en eau</vt:lpstr>
      <vt:lpstr>Ordre du jour</vt:lpstr>
      <vt:lpstr>Retour sur la 1ère réunion du 16 septembre</vt:lpstr>
      <vt:lpstr>Présentation PowerPoint</vt:lpstr>
      <vt:lpstr>Présentation PowerPoint</vt:lpstr>
      <vt:lpstr>Présentation PowerPoint</vt:lpstr>
      <vt:lpstr>Résumé de la 1ère partie</vt:lpstr>
      <vt:lpstr>Résumé de la 1ère partie</vt:lpstr>
      <vt:lpstr>Résumé de la 1ère partie</vt:lpstr>
      <vt:lpstr>Résumé de la 1ère partie</vt:lpstr>
      <vt:lpstr>Résumé de la 1ère partie</vt:lpstr>
      <vt:lpstr>Présentation PowerPoint</vt:lpstr>
      <vt:lpstr>Présentation PowerPoint</vt:lpstr>
      <vt:lpstr>Présentation PowerPoint</vt:lpstr>
      <vt:lpstr>Etat des lieux de la ressource en eau</vt:lpstr>
      <vt:lpstr>La protection de la ressource en eau</vt:lpstr>
      <vt:lpstr>La protection de la ressource en eau</vt:lpstr>
      <vt:lpstr>La protection de la ressource en eau</vt:lpstr>
      <vt:lpstr>La protection de la ressource en eau</vt:lpstr>
      <vt:lpstr>La protection de la ressource en eau</vt:lpstr>
      <vt:lpstr>Présentation PowerPoint</vt:lpstr>
      <vt:lpstr>Présentation PowerPoint</vt:lpstr>
      <vt:lpstr>Présentation PowerPoint</vt:lpstr>
      <vt:lpstr>Présentation PowerPoint</vt:lpstr>
      <vt:lpstr>Propositions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Frichot</dc:creator>
  <cp:lastModifiedBy>Poste9</cp:lastModifiedBy>
  <cp:revision>387</cp:revision>
  <cp:lastPrinted>2021-07-07T13:06:10Z</cp:lastPrinted>
  <dcterms:created xsi:type="dcterms:W3CDTF">2020-06-09T06:35:30Z</dcterms:created>
  <dcterms:modified xsi:type="dcterms:W3CDTF">2021-12-08T10:24:37Z</dcterms:modified>
</cp:coreProperties>
</file>