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omments/comment1.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80" r:id="rId1"/>
  </p:sldMasterIdLst>
  <p:notesMasterIdLst>
    <p:notesMasterId r:id="rId45"/>
  </p:notesMasterIdLst>
  <p:handoutMasterIdLst>
    <p:handoutMasterId r:id="rId46"/>
  </p:handoutMasterIdLst>
  <p:sldIdLst>
    <p:sldId id="256" r:id="rId2"/>
    <p:sldId id="257" r:id="rId3"/>
    <p:sldId id="392" r:id="rId4"/>
    <p:sldId id="414" r:id="rId5"/>
    <p:sldId id="365" r:id="rId6"/>
    <p:sldId id="349" r:id="rId7"/>
    <p:sldId id="362" r:id="rId8"/>
    <p:sldId id="310" r:id="rId9"/>
    <p:sldId id="415" r:id="rId10"/>
    <p:sldId id="416" r:id="rId11"/>
    <p:sldId id="417" r:id="rId12"/>
    <p:sldId id="351" r:id="rId13"/>
    <p:sldId id="366" r:id="rId14"/>
    <p:sldId id="352" r:id="rId15"/>
    <p:sldId id="418" r:id="rId16"/>
    <p:sldId id="419" r:id="rId17"/>
    <p:sldId id="420" r:id="rId18"/>
    <p:sldId id="356" r:id="rId19"/>
    <p:sldId id="421" r:id="rId20"/>
    <p:sldId id="531" r:id="rId21"/>
    <p:sldId id="357" r:id="rId22"/>
    <p:sldId id="369" r:id="rId23"/>
    <p:sldId id="533" r:id="rId24"/>
    <p:sldId id="534" r:id="rId25"/>
    <p:sldId id="535" r:id="rId26"/>
    <p:sldId id="536" r:id="rId27"/>
    <p:sldId id="537" r:id="rId28"/>
    <p:sldId id="538" r:id="rId29"/>
    <p:sldId id="539" r:id="rId30"/>
    <p:sldId id="540" r:id="rId31"/>
    <p:sldId id="541" r:id="rId32"/>
    <p:sldId id="542" r:id="rId33"/>
    <p:sldId id="543" r:id="rId34"/>
    <p:sldId id="544" r:id="rId35"/>
    <p:sldId id="545" r:id="rId36"/>
    <p:sldId id="546" r:id="rId37"/>
    <p:sldId id="547" r:id="rId38"/>
    <p:sldId id="530" r:id="rId39"/>
    <p:sldId id="383" r:id="rId40"/>
    <p:sldId id="363" r:id="rId41"/>
    <p:sldId id="360" r:id="rId42"/>
    <p:sldId id="532" r:id="rId43"/>
    <p:sldId id="368" r:id="rId44"/>
  </p:sldIdLst>
  <p:sldSz cx="12192000" cy="6858000"/>
  <p:notesSz cx="6810375" cy="99425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ine Frichot" initials="AF" lastIdx="1" clrIdx="0">
    <p:extLst>
      <p:ext uri="{19B8F6BF-5375-455C-9EA6-DF929625EA0E}">
        <p15:presenceInfo xmlns:p15="http://schemas.microsoft.com/office/powerpoint/2012/main" userId="S-1-5-21-529621531-1424378748-4157079629-115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636" autoAdjust="0"/>
    <p:restoredTop sz="69663" autoAdjust="0"/>
  </p:normalViewPr>
  <p:slideViewPr>
    <p:cSldViewPr snapToGrid="0">
      <p:cViewPr varScale="1">
        <p:scale>
          <a:sx n="86" d="100"/>
          <a:sy n="86" d="100"/>
        </p:scale>
        <p:origin x="624"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fr-FR" sz="2000" dirty="0"/>
              <a:t>Répartition des ouvrages par type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pie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9EF-4799-A01A-5702F701889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9EF-4799-A01A-5702F701889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9EF-4799-A01A-5702F7018898}"/>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9EF-4799-A01A-5702F7018898}"/>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9EF-4799-A01A-5702F7018898}"/>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9EF-4799-A01A-5702F7018898}"/>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29EF-4799-A01A-5702F7018898}"/>
              </c:ext>
            </c:extLst>
          </c:dPt>
          <c:dPt>
            <c:idx val="7"/>
            <c:bubble3D val="0"/>
            <c:spPr>
              <a:solidFill>
                <a:schemeClr val="accent2">
                  <a:lumMod val="60000"/>
                </a:schemeClr>
              </a:solidFill>
              <a:ln w="19050">
                <a:solidFill>
                  <a:schemeClr val="lt1"/>
                </a:solidFill>
              </a:ln>
              <a:effectLst/>
            </c:spPr>
            <c:extLst>
              <c:ext xmlns:c16="http://schemas.microsoft.com/office/drawing/2014/chart" uri="{C3380CC4-5D6E-409C-BE32-E72D297353CC}">
                <c16:uniqueId val="{0000000F-29EF-4799-A01A-5702F7018898}"/>
              </c:ext>
            </c:extLst>
          </c:dPt>
          <c:dPt>
            <c:idx val="8"/>
            <c:bubble3D val="0"/>
            <c:spPr>
              <a:solidFill>
                <a:schemeClr val="accent3">
                  <a:lumMod val="60000"/>
                </a:schemeClr>
              </a:solidFill>
              <a:ln w="19050">
                <a:solidFill>
                  <a:schemeClr val="lt1"/>
                </a:solidFill>
              </a:ln>
              <a:effectLst/>
            </c:spPr>
            <c:extLst>
              <c:ext xmlns:c16="http://schemas.microsoft.com/office/drawing/2014/chart" uri="{C3380CC4-5D6E-409C-BE32-E72D297353CC}">
                <c16:uniqueId val="{00000011-29EF-4799-A01A-5702F7018898}"/>
              </c:ext>
            </c:extLst>
          </c:dPt>
          <c:dPt>
            <c:idx val="9"/>
            <c:bubble3D val="0"/>
            <c:spPr>
              <a:solidFill>
                <a:schemeClr val="accent4">
                  <a:lumMod val="60000"/>
                </a:schemeClr>
              </a:solidFill>
              <a:ln w="19050">
                <a:solidFill>
                  <a:schemeClr val="lt1"/>
                </a:solidFill>
              </a:ln>
              <a:effectLst/>
            </c:spPr>
            <c:extLst>
              <c:ext xmlns:c16="http://schemas.microsoft.com/office/drawing/2014/chart" uri="{C3380CC4-5D6E-409C-BE32-E72D297353CC}">
                <c16:uniqueId val="{00000013-29EF-4799-A01A-5702F7018898}"/>
              </c:ext>
            </c:extLst>
          </c:dPt>
          <c:dPt>
            <c:idx val="10"/>
            <c:bubble3D val="0"/>
            <c:spPr>
              <a:solidFill>
                <a:schemeClr val="accent5">
                  <a:lumMod val="60000"/>
                </a:schemeClr>
              </a:solidFill>
              <a:ln w="19050">
                <a:solidFill>
                  <a:schemeClr val="lt1"/>
                </a:solidFill>
              </a:ln>
              <a:effectLst/>
            </c:spPr>
            <c:extLst>
              <c:ext xmlns:c16="http://schemas.microsoft.com/office/drawing/2014/chart" uri="{C3380CC4-5D6E-409C-BE32-E72D297353CC}">
                <c16:uniqueId val="{00000015-29EF-4799-A01A-5702F7018898}"/>
              </c:ext>
            </c:extLst>
          </c:dPt>
          <c:dLbls>
            <c:dLbl>
              <c:idx val="0"/>
              <c:delete val="1"/>
              <c:extLst>
                <c:ext xmlns:c15="http://schemas.microsoft.com/office/drawing/2012/chart" uri="{CE6537A1-D6FC-4f65-9D91-7224C49458BB}"/>
                <c:ext xmlns:c16="http://schemas.microsoft.com/office/drawing/2014/chart" uri="{C3380CC4-5D6E-409C-BE32-E72D297353CC}">
                  <c16:uniqueId val="{00000001-29EF-4799-A01A-5702F7018898}"/>
                </c:ext>
              </c:extLst>
            </c:dLbl>
            <c:dLbl>
              <c:idx val="1"/>
              <c:delete val="1"/>
              <c:extLst>
                <c:ext xmlns:c15="http://schemas.microsoft.com/office/drawing/2012/chart" uri="{CE6537A1-D6FC-4f65-9D91-7224C49458BB}"/>
                <c:ext xmlns:c16="http://schemas.microsoft.com/office/drawing/2014/chart" uri="{C3380CC4-5D6E-409C-BE32-E72D297353CC}">
                  <c16:uniqueId val="{00000003-29EF-4799-A01A-5702F7018898}"/>
                </c:ext>
              </c:extLst>
            </c:dLbl>
            <c:dLbl>
              <c:idx val="2"/>
              <c:delete val="1"/>
              <c:extLst>
                <c:ext xmlns:c15="http://schemas.microsoft.com/office/drawing/2012/chart" uri="{CE6537A1-D6FC-4f65-9D91-7224C49458BB}"/>
                <c:ext xmlns:c16="http://schemas.microsoft.com/office/drawing/2014/chart" uri="{C3380CC4-5D6E-409C-BE32-E72D297353CC}">
                  <c16:uniqueId val="{00000005-29EF-4799-A01A-5702F7018898}"/>
                </c:ext>
              </c:extLst>
            </c:dLbl>
            <c:dLbl>
              <c:idx val="3"/>
              <c:delete val="1"/>
              <c:extLst>
                <c:ext xmlns:c15="http://schemas.microsoft.com/office/drawing/2012/chart" uri="{CE6537A1-D6FC-4f65-9D91-7224C49458BB}"/>
                <c:ext xmlns:c16="http://schemas.microsoft.com/office/drawing/2014/chart" uri="{C3380CC4-5D6E-409C-BE32-E72D297353CC}">
                  <c16:uniqueId val="{00000007-29EF-4799-A01A-5702F7018898}"/>
                </c:ext>
              </c:extLst>
            </c:dLbl>
            <c:dLbl>
              <c:idx val="4"/>
              <c:delete val="1"/>
              <c:extLst>
                <c:ext xmlns:c15="http://schemas.microsoft.com/office/drawing/2012/chart" uri="{CE6537A1-D6FC-4f65-9D91-7224C49458BB}"/>
                <c:ext xmlns:c16="http://schemas.microsoft.com/office/drawing/2014/chart" uri="{C3380CC4-5D6E-409C-BE32-E72D297353CC}">
                  <c16:uniqueId val="{00000009-29EF-4799-A01A-5702F7018898}"/>
                </c:ext>
              </c:extLst>
            </c:dLbl>
            <c:dLbl>
              <c:idx val="5"/>
              <c:tx>
                <c:rich>
                  <a:bodyPr/>
                  <a:lstStyle/>
                  <a:p>
                    <a:fld id="{10935304-EBDA-494D-A958-336F596C7622}" type="CATEGORYNAME">
                      <a:rPr lang="en-US" sz="1600"/>
                      <a:pPr/>
                      <a:t>[NOM DE CATÉGORIE]</a:t>
                    </a:fld>
                    <a:r>
                      <a:rPr lang="en-US" baseline="0" dirty="0"/>
                      <a:t>
</a:t>
                    </a:r>
                    <a:fld id="{94D55B24-411D-4D32-9F14-F45AFAC0AD24}" type="PERCENTAGE">
                      <a:rPr lang="en-US" sz="1800" baseline="0"/>
                      <a:pPr/>
                      <a:t>[POURCENTAGE]</a:t>
                    </a:fld>
                    <a:endParaRPr lang="en-US"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B-29EF-4799-A01A-5702F7018898}"/>
                </c:ext>
              </c:extLst>
            </c:dLbl>
            <c:dLbl>
              <c:idx val="6"/>
              <c:tx>
                <c:rich>
                  <a:bodyPr/>
                  <a:lstStyle/>
                  <a:p>
                    <a:fld id="{C0BB818F-EAA4-46F0-99F6-E254DB5769B8}" type="CATEGORYNAME">
                      <a:rPr lang="en-US" sz="1600"/>
                      <a:pPr/>
                      <a:t>[NOM DE CATÉGORIE]</a:t>
                    </a:fld>
                    <a:r>
                      <a:rPr lang="en-US" sz="1600" baseline="0" dirty="0"/>
                      <a:t>
</a:t>
                    </a:r>
                    <a:fld id="{15568BC3-295E-4603-B28B-5E7919D3BDF9}" type="PERCENTAGE">
                      <a:rPr lang="en-US" sz="1600" baseline="0"/>
                      <a:pPr/>
                      <a:t>[POURCENTAGE]</a:t>
                    </a:fld>
                    <a:endParaRPr lang="en-US" sz="1600"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D-29EF-4799-A01A-5702F7018898}"/>
                </c:ext>
              </c:extLst>
            </c:dLbl>
            <c:dLbl>
              <c:idx val="7"/>
              <c:tx>
                <c:rich>
                  <a:bodyPr/>
                  <a:lstStyle/>
                  <a:p>
                    <a:fld id="{818A2360-5156-4261-91F5-50ED41ADD605}" type="CATEGORYNAME">
                      <a:rPr lang="en-US" sz="1600"/>
                      <a:pPr/>
                      <a:t>[NOM DE CATÉGORIE]</a:t>
                    </a:fld>
                    <a:r>
                      <a:rPr lang="en-US" sz="1600" baseline="0" dirty="0"/>
                      <a:t>
</a:t>
                    </a:r>
                    <a:fld id="{6B3DDB0C-1EE5-4ED0-A8B5-51E972CA2A4C}" type="PERCENTAGE">
                      <a:rPr lang="en-US" sz="1600" baseline="0"/>
                      <a:pPr/>
                      <a:t>[POURCENTAGE]</a:t>
                    </a:fld>
                    <a:endParaRPr lang="en-US" sz="1600" baseline="0" dirty="0"/>
                  </a:p>
                </c:rich>
              </c:tx>
              <c:dLblPos val="outEnd"/>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F-29EF-4799-A01A-5702F7018898}"/>
                </c:ext>
              </c:extLst>
            </c:dLbl>
            <c:dLbl>
              <c:idx val="8"/>
              <c:delete val="1"/>
              <c:extLst>
                <c:ext xmlns:c15="http://schemas.microsoft.com/office/drawing/2012/chart" uri="{CE6537A1-D6FC-4f65-9D91-7224C49458BB}"/>
                <c:ext xmlns:c16="http://schemas.microsoft.com/office/drawing/2014/chart" uri="{C3380CC4-5D6E-409C-BE32-E72D297353CC}">
                  <c16:uniqueId val="{00000011-29EF-4799-A01A-5702F7018898}"/>
                </c:ext>
              </c:extLst>
            </c:dLbl>
            <c:dLbl>
              <c:idx val="9"/>
              <c:delete val="1"/>
              <c:extLst>
                <c:ext xmlns:c15="http://schemas.microsoft.com/office/drawing/2012/chart" uri="{CE6537A1-D6FC-4f65-9D91-7224C49458BB}"/>
                <c:ext xmlns:c16="http://schemas.microsoft.com/office/drawing/2014/chart" uri="{C3380CC4-5D6E-409C-BE32-E72D297353CC}">
                  <c16:uniqueId val="{00000013-29EF-4799-A01A-5702F7018898}"/>
                </c:ext>
              </c:extLst>
            </c:dLbl>
            <c:dLbl>
              <c:idx val="10"/>
              <c:delete val="1"/>
              <c:extLst>
                <c:ext xmlns:c15="http://schemas.microsoft.com/office/drawing/2012/chart" uri="{CE6537A1-D6FC-4f65-9D91-7224C49458BB}"/>
                <c:ext xmlns:c16="http://schemas.microsoft.com/office/drawing/2014/chart" uri="{C3380CC4-5D6E-409C-BE32-E72D297353CC}">
                  <c16:uniqueId val="{00000015-29EF-4799-A01A-5702F7018898}"/>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fr-FR"/>
              </a:p>
            </c:txPr>
            <c:dLblPos val="out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Feuil1!$F$10:$F$20</c:f>
              <c:strCache>
                <c:ptCount val="11"/>
                <c:pt idx="0">
                  <c:v>Bande enherbée </c:v>
                </c:pt>
                <c:pt idx="1">
                  <c:v>Bassin</c:v>
                </c:pt>
                <c:pt idx="2">
                  <c:v>Busage </c:v>
                </c:pt>
                <c:pt idx="3">
                  <c:v>Chemin surélevé </c:v>
                </c:pt>
                <c:pt idx="4">
                  <c:v>Digue (terre ou végétale)</c:v>
                </c:pt>
                <c:pt idx="5">
                  <c:v>Fascine</c:v>
                </c:pt>
                <c:pt idx="6">
                  <c:v>Fossé</c:v>
                </c:pt>
                <c:pt idx="7">
                  <c:v>Haie </c:v>
                </c:pt>
                <c:pt idx="8">
                  <c:v>Mare</c:v>
                </c:pt>
                <c:pt idx="9">
                  <c:v>Noue enherbée</c:v>
                </c:pt>
                <c:pt idx="10">
                  <c:v>Zone d’expansion de crue</c:v>
                </c:pt>
              </c:strCache>
            </c:strRef>
          </c:cat>
          <c:val>
            <c:numRef>
              <c:f>Feuil1!$G$10:$G$20</c:f>
              <c:numCache>
                <c:formatCode>General</c:formatCode>
                <c:ptCount val="11"/>
                <c:pt idx="0">
                  <c:v>10</c:v>
                </c:pt>
                <c:pt idx="1">
                  <c:v>9</c:v>
                </c:pt>
                <c:pt idx="2">
                  <c:v>2</c:v>
                </c:pt>
                <c:pt idx="3">
                  <c:v>5</c:v>
                </c:pt>
                <c:pt idx="4">
                  <c:v>1</c:v>
                </c:pt>
                <c:pt idx="5">
                  <c:v>290</c:v>
                </c:pt>
                <c:pt idx="6">
                  <c:v>48</c:v>
                </c:pt>
                <c:pt idx="7">
                  <c:v>218</c:v>
                </c:pt>
                <c:pt idx="8">
                  <c:v>3</c:v>
                </c:pt>
                <c:pt idx="9">
                  <c:v>6</c:v>
                </c:pt>
                <c:pt idx="10">
                  <c:v>1</c:v>
                </c:pt>
              </c:numCache>
            </c:numRef>
          </c:val>
          <c:extLst>
            <c:ext xmlns:c16="http://schemas.microsoft.com/office/drawing/2014/chart" uri="{C3380CC4-5D6E-409C-BE32-E72D297353CC}">
              <c16:uniqueId val="{00000016-29EF-4799-A01A-5702F7018898}"/>
            </c:ext>
          </c:extLst>
        </c:ser>
        <c:dLbls>
          <c:showLegendKey val="0"/>
          <c:showVal val="0"/>
          <c:showCatName val="0"/>
          <c:showSerName val="0"/>
          <c:showPercent val="0"/>
          <c:showBubbleSize val="0"/>
          <c:showLeaderLines val="0"/>
        </c:dLbls>
        <c:firstSliceAng val="0"/>
      </c:pieChart>
      <c:spPr>
        <a:noFill/>
        <a:ln>
          <a:noFill/>
        </a:ln>
        <a:effectLst/>
      </c:spPr>
    </c:plotArea>
    <c:legend>
      <c:legendPos val="r"/>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fr-F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ysClr val="window" lastClr="FFFFFF"/>
    </a:solidFill>
    <a:ln>
      <a:noFill/>
    </a:ln>
    <a:effectLst/>
  </c:spPr>
  <c:txPr>
    <a:bodyPr/>
    <a:lstStyle/>
    <a:p>
      <a:pPr>
        <a:defRPr/>
      </a:pPr>
      <a:endParaRPr lang="fr-FR"/>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1-11-03T14:32:25.200" idx="1">
    <p:pos x="10" y="10"/>
    <p:text/>
    <p:extLst>
      <p:ext uri="{C676402C-5697-4E1C-873F-D02D1690AC5C}">
        <p15:threadingInfo xmlns:p15="http://schemas.microsoft.com/office/powerpoint/2012/main" timeZoneBias="-60"/>
      </p:ext>
    </p:extLst>
  </p:cm>
</p: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8F71FCD3-F40E-422F-83EE-2D47F3C5ACC6}"/>
              </a:ext>
            </a:extLst>
          </p:cNvPr>
          <p:cNvSpPr>
            <a:spLocks noGrp="1"/>
          </p:cNvSpPr>
          <p:nvPr>
            <p:ph type="hdr" sz="quarter"/>
          </p:nvPr>
        </p:nvSpPr>
        <p:spPr>
          <a:xfrm>
            <a:off x="0" y="0"/>
            <a:ext cx="2951163" cy="498475"/>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34CBB50-6544-4B29-86E8-42102870E0AC}"/>
              </a:ext>
            </a:extLst>
          </p:cNvPr>
          <p:cNvSpPr>
            <a:spLocks noGrp="1"/>
          </p:cNvSpPr>
          <p:nvPr>
            <p:ph type="dt" sz="quarter" idx="1"/>
          </p:nvPr>
        </p:nvSpPr>
        <p:spPr>
          <a:xfrm>
            <a:off x="3857625" y="0"/>
            <a:ext cx="2951163" cy="498475"/>
          </a:xfrm>
          <a:prstGeom prst="rect">
            <a:avLst/>
          </a:prstGeom>
        </p:spPr>
        <p:txBody>
          <a:bodyPr vert="horz" lIns="91440" tIns="45720" rIns="91440" bIns="45720" rtlCol="0"/>
          <a:lstStyle>
            <a:lvl1pPr algn="r">
              <a:defRPr sz="1200"/>
            </a:lvl1pPr>
          </a:lstStyle>
          <a:p>
            <a:fld id="{94B6933B-83D5-4987-9AAC-AC2F70C3687F}" type="datetimeFigureOut">
              <a:rPr lang="fr-FR" smtClean="0"/>
              <a:t>08/12/2021</a:t>
            </a:fld>
            <a:endParaRPr lang="fr-FR"/>
          </a:p>
        </p:txBody>
      </p:sp>
      <p:sp>
        <p:nvSpPr>
          <p:cNvPr id="4" name="Espace réservé du pied de page 3">
            <a:extLst>
              <a:ext uri="{FF2B5EF4-FFF2-40B4-BE49-F238E27FC236}">
                <a16:creationId xmlns:a16="http://schemas.microsoft.com/office/drawing/2014/main" id="{C48AA1BE-098F-49E7-91F4-361A5FFB2721}"/>
              </a:ext>
            </a:extLst>
          </p:cNvPr>
          <p:cNvSpPr>
            <a:spLocks noGrp="1"/>
          </p:cNvSpPr>
          <p:nvPr>
            <p:ph type="ftr" sz="quarter" idx="2"/>
          </p:nvPr>
        </p:nvSpPr>
        <p:spPr>
          <a:xfrm>
            <a:off x="0" y="9444038"/>
            <a:ext cx="2951163" cy="4984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4D905E3C-2084-41BF-9835-5EA216DC6A97}"/>
              </a:ext>
            </a:extLst>
          </p:cNvPr>
          <p:cNvSpPr>
            <a:spLocks noGrp="1"/>
          </p:cNvSpPr>
          <p:nvPr>
            <p:ph type="sldNum" sz="quarter" idx="3"/>
          </p:nvPr>
        </p:nvSpPr>
        <p:spPr>
          <a:xfrm>
            <a:off x="3857625" y="9444038"/>
            <a:ext cx="2951163" cy="498475"/>
          </a:xfrm>
          <a:prstGeom prst="rect">
            <a:avLst/>
          </a:prstGeom>
        </p:spPr>
        <p:txBody>
          <a:bodyPr vert="horz" lIns="91440" tIns="45720" rIns="91440" bIns="45720" rtlCol="0" anchor="b"/>
          <a:lstStyle>
            <a:lvl1pPr algn="r">
              <a:defRPr sz="1200"/>
            </a:lvl1pPr>
          </a:lstStyle>
          <a:p>
            <a:fld id="{B355BEC6-9B76-45F0-8BDD-213F4B777E8F}" type="slidenum">
              <a:rPr lang="fr-FR" smtClean="0"/>
              <a:t>‹N°›</a:t>
            </a:fld>
            <a:endParaRPr lang="fr-FR"/>
          </a:p>
        </p:txBody>
      </p:sp>
    </p:spTree>
    <p:extLst>
      <p:ext uri="{BB962C8B-B14F-4D97-AF65-F5344CB8AC3E}">
        <p14:creationId xmlns:p14="http://schemas.microsoft.com/office/powerpoint/2010/main" val="4050271921"/>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51163" cy="498852"/>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57636" y="0"/>
            <a:ext cx="2951163" cy="498852"/>
          </a:xfrm>
          <a:prstGeom prst="rect">
            <a:avLst/>
          </a:prstGeom>
        </p:spPr>
        <p:txBody>
          <a:bodyPr vert="horz" lIns="91440" tIns="45720" rIns="91440" bIns="45720" rtlCol="0"/>
          <a:lstStyle>
            <a:lvl1pPr algn="r">
              <a:defRPr sz="1200"/>
            </a:lvl1pPr>
          </a:lstStyle>
          <a:p>
            <a:fld id="{A6F91397-7FD4-4304-9AF7-F47D92F9C447}" type="datetimeFigureOut">
              <a:rPr lang="fr-FR" smtClean="0"/>
              <a:t>08/12/2021</a:t>
            </a:fld>
            <a:endParaRPr lang="fr-FR"/>
          </a:p>
        </p:txBody>
      </p:sp>
      <p:sp>
        <p:nvSpPr>
          <p:cNvPr id="4" name="Espace réservé de l'image des diapositives 3"/>
          <p:cNvSpPr>
            <a:spLocks noGrp="1" noRot="1" noChangeAspect="1"/>
          </p:cNvSpPr>
          <p:nvPr>
            <p:ph type="sldImg" idx="2"/>
          </p:nvPr>
        </p:nvSpPr>
        <p:spPr>
          <a:xfrm>
            <a:off x="422275" y="1243013"/>
            <a:ext cx="5965825" cy="3355975"/>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1038" y="4784835"/>
            <a:ext cx="5448300" cy="3914864"/>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9443662"/>
            <a:ext cx="2951163" cy="498851"/>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57636" y="9443662"/>
            <a:ext cx="2951163" cy="498851"/>
          </a:xfrm>
          <a:prstGeom prst="rect">
            <a:avLst/>
          </a:prstGeom>
        </p:spPr>
        <p:txBody>
          <a:bodyPr vert="horz" lIns="91440" tIns="45720" rIns="91440" bIns="45720" rtlCol="0" anchor="b"/>
          <a:lstStyle>
            <a:lvl1pPr algn="r">
              <a:defRPr sz="1200"/>
            </a:lvl1pPr>
          </a:lstStyle>
          <a:p>
            <a:fld id="{816DF845-E120-4358-91C2-81544C1B8618}" type="slidenum">
              <a:rPr lang="fr-FR" smtClean="0"/>
              <a:t>‹N°›</a:t>
            </a:fld>
            <a:endParaRPr lang="fr-FR"/>
          </a:p>
        </p:txBody>
      </p:sp>
    </p:spTree>
    <p:extLst>
      <p:ext uri="{BB962C8B-B14F-4D97-AF65-F5344CB8AC3E}">
        <p14:creationId xmlns:p14="http://schemas.microsoft.com/office/powerpoint/2010/main" val="3282281578"/>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816DF845-E120-4358-91C2-81544C1B8618}" type="slidenum">
              <a:rPr lang="fr-FR" smtClean="0"/>
              <a:t>2</a:t>
            </a:fld>
            <a:endParaRPr lang="fr-FR"/>
          </a:p>
        </p:txBody>
      </p:sp>
    </p:spTree>
    <p:extLst>
      <p:ext uri="{BB962C8B-B14F-4D97-AF65-F5344CB8AC3E}">
        <p14:creationId xmlns:p14="http://schemas.microsoft.com/office/powerpoint/2010/main" val="1777938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L’érosion des sols et le ruissèlement est un problème majeur sur le territoire et plusieurs facteurs en sont la causes. D’abord des facteurs naturels avec la pluie car il pleut beaucoup chez nous  qui tombe sur un sol naturellement (limons + argile) favorable à la battance (formation d’une croûte superficielle suite à l’impact de la pluie) accentué par les pratiques culturales.</a:t>
            </a:r>
          </a:p>
          <a:p>
            <a:r>
              <a:rPr lang="fr-FR" dirty="0"/>
              <a:t>Lorsque la pluie revient sur ce sol battant + une pente </a:t>
            </a:r>
            <a:r>
              <a:rPr lang="fr-FR" dirty="0">
                <a:sym typeface="Wingdings" panose="05000000000000000000" pitchFamily="2" charset="2"/>
              </a:rPr>
              <a:t> ruissellement  érosion et inondation</a:t>
            </a:r>
          </a:p>
          <a:p>
            <a:endParaRPr lang="fr-FR" dirty="0">
              <a:sym typeface="Wingdings" panose="05000000000000000000" pitchFamily="2" charset="2"/>
            </a:endParaRPr>
          </a:p>
          <a:p>
            <a:r>
              <a:rPr lang="fr-FR" dirty="0">
                <a:sym typeface="Wingdings" panose="05000000000000000000" pitchFamily="2" charset="2"/>
              </a:rPr>
              <a:t>Cela cause des problèmes sur les biens: perte de terre agricole, impact sur le bâtît mais aussi impact sur la qualité de l’eau (apport de MES, de produits phytosanitaires, de nitrates et phosphore et HAP</a:t>
            </a:r>
            <a:endParaRPr lang="fr-FR" dirty="0"/>
          </a:p>
          <a:p>
            <a:endParaRPr lang="fr-FR" dirty="0"/>
          </a:p>
          <a:p>
            <a:r>
              <a:rPr lang="fr-FR" dirty="0"/>
              <a:t>Erodabilité du sol = vulnérabilité du sol à l’érosion basé sur ces caractéristiques physiques (texture du sol, structure, teneur en MO, perméabilité). Les sols avec une plus grande résistance à l’érosion sont ceux dans lesquels l’eau s’infiltre rapidement, ceux riche en MO, et ceux dont la structure est améliorée, (sable) contrairement aux limons et certains sol argileux.</a:t>
            </a:r>
          </a:p>
          <a:p>
            <a:endParaRPr lang="fr-FR" dirty="0"/>
          </a:p>
          <a:p>
            <a:r>
              <a:rPr lang="fr-FR" dirty="0"/>
              <a:t>Battance =  désagrégation du sol suite à la pluie et formation d’une croûte lorsque le sol sèche</a:t>
            </a:r>
          </a:p>
          <a:p>
            <a:endParaRPr lang="fr-FR" dirty="0"/>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12</a:t>
            </a:fld>
            <a:endParaRPr lang="fr-FR"/>
          </a:p>
        </p:txBody>
      </p:sp>
      <p:sp>
        <p:nvSpPr>
          <p:cNvPr id="5" name="Espace réservé de l'en-tête 4">
            <a:extLst>
              <a:ext uri="{FF2B5EF4-FFF2-40B4-BE49-F238E27FC236}">
                <a16:creationId xmlns:a16="http://schemas.microsoft.com/office/drawing/2014/main" id="{19A38C7B-6B4F-4183-97E6-DD70B2C542B7}"/>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20651664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13</a:t>
            </a:fld>
            <a:endParaRPr lang="fr-FR"/>
          </a:p>
        </p:txBody>
      </p:sp>
      <p:sp>
        <p:nvSpPr>
          <p:cNvPr id="5" name="Espace réservé de l'en-tête 4">
            <a:extLst>
              <a:ext uri="{FF2B5EF4-FFF2-40B4-BE49-F238E27FC236}">
                <a16:creationId xmlns:a16="http://schemas.microsoft.com/office/drawing/2014/main" id="{B06EE6FA-14FA-4918-BB38-71F82CA102A3}"/>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26683942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Comme je l’ai dit tout à l’heure il y a des facteurs naturels responsables de l’érosion et du ruissellement….</a:t>
            </a:r>
          </a:p>
          <a:p>
            <a:r>
              <a:rPr lang="fr-FR" dirty="0"/>
              <a:t>Du coup, on a un aléa érosif fort toute l’année sur les plateaux et le versants du bassin et qui se généralise en fond de Vallée pendant l’automne et l’hiver</a:t>
            </a:r>
          </a:p>
          <a:p>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Avec le changement climatique, on risque notamment d’avoir des pluies orageuse, intense et favorable au ruissellement car le sol sera pendant une courte durée gorgée d’eau donc il n’y aura plus d’infiltration dans le sol.</a:t>
            </a:r>
          </a:p>
          <a:p>
            <a:endParaRPr lang="fr-FR" dirty="0"/>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14</a:t>
            </a:fld>
            <a:endParaRPr lang="fr-FR"/>
          </a:p>
        </p:txBody>
      </p:sp>
    </p:spTree>
    <p:extLst>
      <p:ext uri="{BB962C8B-B14F-4D97-AF65-F5344CB8AC3E}">
        <p14:creationId xmlns:p14="http://schemas.microsoft.com/office/powerpoint/2010/main" val="40817133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Urbanisation = Suppression des éléments paysagers </a:t>
            </a:r>
            <a:r>
              <a:rPr lang="fr-FR" dirty="0">
                <a:sym typeface="Wingdings" panose="05000000000000000000" pitchFamily="2" charset="2"/>
              </a:rPr>
              <a:t> plus de retenue ‘eau</a:t>
            </a:r>
          </a:p>
          <a:p>
            <a:r>
              <a:rPr lang="fr-FR" dirty="0">
                <a:sym typeface="Wingdings" panose="05000000000000000000" pitchFamily="2" charset="2"/>
              </a:rPr>
              <a:t>Imperméabilisation des sols  plus d’infiltration d’eau</a:t>
            </a:r>
          </a:p>
          <a:p>
            <a:endParaRPr lang="fr-FR" dirty="0">
              <a:sym typeface="Wingdings" panose="05000000000000000000" pitchFamily="2" charset="2"/>
            </a:endParaRPr>
          </a:p>
          <a:p>
            <a:r>
              <a:rPr lang="fr-FR" dirty="0">
                <a:sym typeface="Wingdings" panose="05000000000000000000" pitchFamily="2" charset="2"/>
              </a:rPr>
              <a:t>Beaucoup de communes ont été remembrées avant la loi sur l’eau de 1992</a:t>
            </a:r>
          </a:p>
          <a:p>
            <a:endParaRPr lang="fr-FR" dirty="0">
              <a:sym typeface="Wingdings" panose="05000000000000000000" pitchFamily="2" charset="2"/>
            </a:endParaRPr>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15</a:t>
            </a:fld>
            <a:endParaRPr lang="fr-FR"/>
          </a:p>
        </p:txBody>
      </p:sp>
      <p:sp>
        <p:nvSpPr>
          <p:cNvPr id="5" name="Espace réservé de l'en-tête 4">
            <a:extLst>
              <a:ext uri="{FF2B5EF4-FFF2-40B4-BE49-F238E27FC236}">
                <a16:creationId xmlns:a16="http://schemas.microsoft.com/office/drawing/2014/main" id="{4F2ED7D2-3ECC-4A6D-89C2-E046970BB102}"/>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339709881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effectLst/>
                <a:latin typeface="Times New Roman" panose="02020603050405020304" pitchFamily="18" charset="0"/>
                <a:ea typeface="Calibri" panose="020F0502020204030204" pitchFamily="34" charset="0"/>
                <a:cs typeface="Times New Roman" panose="02020603050405020304" pitchFamily="18" charset="0"/>
              </a:rPr>
              <a:t>Un ratio régional est calculé chaque année pour suivre et piloter l’évolution des surfaces en prairies permanentes. Il permet de constater l’évolution de la part de surfaces en prairies permanentes par rapport à la surface agricole totale entre l’année de référence (2012) et l’année en cours.</a:t>
            </a:r>
          </a:p>
          <a:p>
            <a:endParaRPr lang="fr-FR" dirty="0"/>
          </a:p>
          <a:p>
            <a:pPr marL="342900" lvl="0" indent="-342900" algn="just">
              <a:lnSpc>
                <a:spcPct val="115000"/>
              </a:lnSpc>
              <a:buFont typeface="Symbol" panose="05050102010706020507" pitchFamily="18" charset="2"/>
              <a:buChar char=""/>
            </a:pPr>
            <a:r>
              <a:rPr lang="fr-FR" sz="1800" dirty="0">
                <a:effectLst/>
                <a:latin typeface="Times New Roman" panose="02020603050405020304" pitchFamily="18" charset="0"/>
                <a:ea typeface="Calibri" panose="020F0502020204030204" pitchFamily="34" charset="0"/>
              </a:rPr>
              <a:t>Si le ratio se dégrade de </a:t>
            </a:r>
            <a:r>
              <a:rPr lang="fr-FR" sz="1800" b="1" dirty="0">
                <a:effectLst/>
                <a:latin typeface="Times New Roman" panose="02020603050405020304" pitchFamily="18" charset="0"/>
                <a:ea typeface="Calibri" panose="020F0502020204030204" pitchFamily="34" charset="0"/>
              </a:rPr>
              <a:t>plus de 5 %,</a:t>
            </a:r>
            <a:r>
              <a:rPr lang="fr-FR" sz="1800" dirty="0">
                <a:effectLst/>
                <a:latin typeface="Times New Roman" panose="02020603050405020304" pitchFamily="18" charset="0"/>
                <a:ea typeface="Calibri" panose="020F0502020204030204" pitchFamily="34" charset="0"/>
              </a:rPr>
              <a:t> la région est placée en régime d’</a:t>
            </a:r>
            <a:r>
              <a:rPr lang="fr-FR" sz="1800" b="1" dirty="0">
                <a:effectLst/>
                <a:latin typeface="Times New Roman" panose="02020603050405020304" pitchFamily="18" charset="0"/>
                <a:ea typeface="Calibri" panose="020F0502020204030204" pitchFamily="34" charset="0"/>
              </a:rPr>
              <a:t>interdiction</a:t>
            </a:r>
            <a:r>
              <a:rPr lang="fr-FR" sz="1800" dirty="0">
                <a:effectLst/>
                <a:latin typeface="Times New Roman" panose="02020603050405020304" pitchFamily="18" charset="0"/>
                <a:ea typeface="Calibri" panose="020F0502020204030204" pitchFamily="34" charset="0"/>
              </a:rPr>
              <a:t> de retournement de prairies et d’obligation de </a:t>
            </a:r>
            <a:r>
              <a:rPr lang="fr-FR" sz="1800" b="1" dirty="0">
                <a:effectLst/>
                <a:latin typeface="Times New Roman" panose="02020603050405020304" pitchFamily="18" charset="0"/>
                <a:ea typeface="Calibri" panose="020F0502020204030204" pitchFamily="34" charset="0"/>
              </a:rPr>
              <a:t>réimplantation</a:t>
            </a:r>
            <a:r>
              <a:rPr lang="fr-FR" sz="1800" dirty="0">
                <a:effectLst/>
                <a:latin typeface="Times New Roman" panose="02020603050405020304" pitchFamily="18" charset="0"/>
                <a:ea typeface="Calibri" panose="020F0502020204030204" pitchFamily="34" charset="0"/>
              </a:rPr>
              <a:t> de surfaces.</a:t>
            </a:r>
          </a:p>
          <a:p>
            <a:pPr marL="342900" lvl="0" indent="-342900" algn="just">
              <a:lnSpc>
                <a:spcPct val="115000"/>
              </a:lnSpc>
              <a:buFont typeface="Symbol" panose="05050102010706020507" pitchFamily="18" charset="2"/>
              <a:buChar char=""/>
            </a:pPr>
            <a:r>
              <a:rPr lang="fr-FR" sz="1800" dirty="0">
                <a:effectLst/>
                <a:latin typeface="Times New Roman" panose="02020603050405020304" pitchFamily="18" charset="0"/>
                <a:ea typeface="Calibri" panose="020F0502020204030204" pitchFamily="34" charset="0"/>
              </a:rPr>
              <a:t>Si la dégradation est </a:t>
            </a:r>
            <a:r>
              <a:rPr lang="fr-FR" sz="1800" b="1" dirty="0">
                <a:effectLst/>
                <a:latin typeface="Times New Roman" panose="02020603050405020304" pitchFamily="18" charset="0"/>
                <a:ea typeface="Calibri" panose="020F0502020204030204" pitchFamily="34" charset="0"/>
              </a:rPr>
              <a:t>comprise entre 2,5 % et 5 %</a:t>
            </a:r>
            <a:r>
              <a:rPr lang="fr-FR" sz="1800" dirty="0">
                <a:effectLst/>
                <a:latin typeface="Times New Roman" panose="02020603050405020304" pitchFamily="18" charset="0"/>
                <a:ea typeface="Calibri" panose="020F0502020204030204" pitchFamily="34" charset="0"/>
              </a:rPr>
              <a:t>, la région est soumise à un régime d’</a:t>
            </a:r>
            <a:r>
              <a:rPr lang="fr-FR" sz="1800" b="1" dirty="0">
                <a:effectLst/>
                <a:latin typeface="Times New Roman" panose="02020603050405020304" pitchFamily="18" charset="0"/>
                <a:ea typeface="Calibri" panose="020F0502020204030204" pitchFamily="34" charset="0"/>
              </a:rPr>
              <a:t>autorisation</a:t>
            </a:r>
            <a:r>
              <a:rPr lang="fr-FR" sz="1800" dirty="0">
                <a:effectLst/>
                <a:latin typeface="Times New Roman" panose="02020603050405020304" pitchFamily="18" charset="0"/>
                <a:ea typeface="Calibri" panose="020F0502020204030204" pitchFamily="34" charset="0"/>
              </a:rPr>
              <a:t>.</a:t>
            </a:r>
          </a:p>
          <a:p>
            <a:pPr marL="342900" lvl="0" indent="-342900" algn="just">
              <a:lnSpc>
                <a:spcPct val="115000"/>
              </a:lnSpc>
              <a:spcAft>
                <a:spcPts val="1200"/>
              </a:spcAft>
              <a:buFont typeface="Symbol" panose="05050102010706020507" pitchFamily="18" charset="2"/>
              <a:buChar char=""/>
            </a:pPr>
            <a:r>
              <a:rPr lang="fr-FR" sz="1800" dirty="0">
                <a:effectLst/>
                <a:latin typeface="Times New Roman" panose="02020603050405020304" pitchFamily="18" charset="0"/>
                <a:ea typeface="Calibri" panose="020F0502020204030204" pitchFamily="34" charset="0"/>
              </a:rPr>
              <a:t>Si le ratio se dégrade de </a:t>
            </a:r>
            <a:r>
              <a:rPr lang="fr-FR" sz="1800" b="1" dirty="0">
                <a:effectLst/>
                <a:latin typeface="Times New Roman" panose="02020603050405020304" pitchFamily="18" charset="0"/>
                <a:ea typeface="Calibri" panose="020F0502020204030204" pitchFamily="34" charset="0"/>
              </a:rPr>
              <a:t>moins de 2,5 %</a:t>
            </a:r>
            <a:r>
              <a:rPr lang="fr-FR" sz="1800" dirty="0">
                <a:effectLst/>
                <a:latin typeface="Times New Roman" panose="02020603050405020304" pitchFamily="18" charset="0"/>
                <a:ea typeface="Calibri" panose="020F0502020204030204" pitchFamily="34" charset="0"/>
              </a:rPr>
              <a:t>, le </a:t>
            </a:r>
            <a:r>
              <a:rPr lang="fr-FR" sz="1800" b="1" dirty="0">
                <a:effectLst/>
                <a:latin typeface="Times New Roman" panose="02020603050405020304" pitchFamily="18" charset="0"/>
                <a:ea typeface="Calibri" panose="020F0502020204030204" pitchFamily="34" charset="0"/>
              </a:rPr>
              <a:t>régime d’autorisation préalable est levé</a:t>
            </a:r>
            <a:r>
              <a:rPr lang="fr-FR" sz="1800" dirty="0">
                <a:effectLst/>
                <a:latin typeface="Times New Roman" panose="02020603050405020304" pitchFamily="18" charset="0"/>
                <a:ea typeface="Calibri" panose="020F0502020204030204" pitchFamily="34" charset="0"/>
              </a:rPr>
              <a:t>.</a:t>
            </a:r>
          </a:p>
          <a:p>
            <a:endParaRPr lang="fr-FR" dirty="0"/>
          </a:p>
          <a:p>
            <a:r>
              <a:rPr lang="fr-FR" dirty="0"/>
              <a:t>La problématique est comme le bassin versant de l’Authie est petit, du coup le taux d’élevage est faible par rapport à d’autres territoires de la région et que retourner une prairie permanente n’a pas le même impact</a:t>
            </a:r>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16</a:t>
            </a:fld>
            <a:endParaRPr lang="fr-FR"/>
          </a:p>
        </p:txBody>
      </p:sp>
      <p:sp>
        <p:nvSpPr>
          <p:cNvPr id="5" name="Espace réservé de l'en-tête 4">
            <a:extLst>
              <a:ext uri="{FF2B5EF4-FFF2-40B4-BE49-F238E27FC236}">
                <a16:creationId xmlns:a16="http://schemas.microsoft.com/office/drawing/2014/main" id="{2E62598D-C457-4199-8EAC-C9334C645A0D}"/>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2894144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C’est une thématique qui intégré et participe à la gestion de l’eau sur le territoire. Lutter contre l’érosion et le ruissellement, c’est protégé la ressource en eau d’un point de vue </a:t>
            </a:r>
            <a:r>
              <a:rPr lang="fr-FR" dirty="0" err="1"/>
              <a:t>quzntitatif</a:t>
            </a:r>
            <a:r>
              <a:rPr lang="fr-FR" dirty="0"/>
              <a:t> mais aussi qualitatif, c’est protéger les milieux aquatiques (leur habitats) et aussi permettre lutter contre les inondations.</a:t>
            </a:r>
          </a:p>
          <a:p>
            <a:endParaRPr lang="fr-FR" dirty="0"/>
          </a:p>
          <a:p>
            <a:r>
              <a:rPr lang="fr-FR" dirty="0"/>
              <a:t>Il existe 3 niveaux d’intervention:</a:t>
            </a:r>
          </a:p>
          <a:p>
            <a:r>
              <a:rPr lang="fr-FR" dirty="0"/>
              <a:t>Un travail de sensibilisation sur les actions agronomiques dans les parcelles </a:t>
            </a:r>
            <a:r>
              <a:rPr lang="fr-FR" dirty="0">
                <a:sym typeface="Wingdings" panose="05000000000000000000" pitchFamily="2" charset="2"/>
              </a:rPr>
              <a:t> actions préventives</a:t>
            </a:r>
            <a:endParaRPr lang="fr-FR" dirty="0"/>
          </a:p>
          <a:p>
            <a:r>
              <a:rPr lang="fr-FR" dirty="0"/>
              <a:t>La mise en place d’aménagements légers ou hydraulique douce </a:t>
            </a:r>
          </a:p>
          <a:p>
            <a:r>
              <a:rPr lang="fr-FR" dirty="0"/>
              <a:t>Ou alors la mise en place d’aménagements lourds. </a:t>
            </a:r>
          </a:p>
          <a:p>
            <a:r>
              <a:rPr lang="fr-FR" dirty="0"/>
              <a:t>Ces aménagements correspondent plutôt à des actions curatives.</a:t>
            </a:r>
          </a:p>
        </p:txBody>
      </p:sp>
      <p:sp>
        <p:nvSpPr>
          <p:cNvPr id="4" name="Espace réservé de l'en-tête 3"/>
          <p:cNvSpPr>
            <a:spLocks noGrp="1"/>
          </p:cNvSpPr>
          <p:nvPr>
            <p:ph type="hdr" sz="quarter"/>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816DF845-E120-4358-91C2-81544C1B8618}" type="slidenum">
              <a:rPr lang="fr-FR" smtClean="0"/>
              <a:t>18</a:t>
            </a:fld>
            <a:endParaRPr lang="fr-FR"/>
          </a:p>
        </p:txBody>
      </p:sp>
    </p:spTree>
    <p:extLst>
      <p:ext uri="{BB962C8B-B14F-4D97-AF65-F5344CB8AC3E}">
        <p14:creationId xmlns:p14="http://schemas.microsoft.com/office/powerpoint/2010/main" val="64751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Sur le territoire de l’Authie, des ménagements sont déjà mis en place. Et ces ouvrages sont répertoriés dans une base de données « </a:t>
            </a:r>
            <a:r>
              <a:rPr lang="fr-FR" dirty="0" err="1"/>
              <a:t>ruissol</a:t>
            </a:r>
            <a:r>
              <a:rPr lang="fr-FR" dirty="0"/>
              <a:t> ». Outil élaboré par les chambres d'agriculture de la Somme et du Nord-Pas de Calais</a:t>
            </a:r>
          </a:p>
          <a:p>
            <a:r>
              <a:rPr lang="fr-FR" dirty="0"/>
              <a:t>Donc la vous avez un tableau avec différent aménagement, ca va des bandes enherbées, des bassins, des mares. Dans cette base, il y a 593 aménagements mis en place sur le territoire.</a:t>
            </a:r>
          </a:p>
          <a:p>
            <a:r>
              <a:rPr lang="fr-FR" dirty="0"/>
              <a:t>On s’aperçoit que la moitié des aménagement sont des fascines, 37% des haies et aussi un peu de fossés.</a:t>
            </a:r>
          </a:p>
          <a:p>
            <a:endParaRPr lang="fr-FR" dirty="0"/>
          </a:p>
          <a:p>
            <a:r>
              <a:rPr lang="fr-FR" dirty="0"/>
              <a:t>La répartition de ces ouvrages est assez hétérogène selon les EPCI. Le camembert en bas à droite, montre que la plupart des ces ouvrages se trouvent sur les CC Territoire Nord Picardie, du Ternois et des 7 Vallées.</a:t>
            </a:r>
          </a:p>
        </p:txBody>
      </p:sp>
      <p:sp>
        <p:nvSpPr>
          <p:cNvPr id="4" name="Espace réservé de l'en-tête 3"/>
          <p:cNvSpPr>
            <a:spLocks noGrp="1"/>
          </p:cNvSpPr>
          <p:nvPr>
            <p:ph type="hdr" sz="quarter"/>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816DF845-E120-4358-91C2-81544C1B8618}" type="slidenum">
              <a:rPr lang="fr-FR" smtClean="0"/>
              <a:t>19</a:t>
            </a:fld>
            <a:endParaRPr lang="fr-FR"/>
          </a:p>
        </p:txBody>
      </p:sp>
    </p:spTree>
    <p:extLst>
      <p:ext uri="{BB962C8B-B14F-4D97-AF65-F5344CB8AC3E}">
        <p14:creationId xmlns:p14="http://schemas.microsoft.com/office/powerpoint/2010/main" val="4687684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Vous avez la représentation cartographique. On voit bien que ces ouvrages sont concentrés en moyenne vallée. Il y a beaucoup de fascines sur les 7 Vallées, un peu plus de haies sur ternois com.</a:t>
            </a:r>
          </a:p>
          <a:p>
            <a:r>
              <a:rPr lang="fr-FR" dirty="0"/>
              <a:t>Ca montre qu’il y a des stratégie différentes de lutte contre le ruissellement sur le territoire entre les différents EPCI mais aussi à l’intérieur des EPCI par rapport aux anciennes communauté de communes.</a:t>
            </a:r>
          </a:p>
          <a:p>
            <a:r>
              <a:rPr lang="fr-FR" dirty="0"/>
              <a:t>Des projets ont été mis en place avec les anciennes communautés de communes, par exemple l’ex Bernavillois et l’ex Auxilois qui été en avance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L’historique des EPCI est à prendre en compte. Les 7 Vallées sur l’ensemble de leur territoire ca fait longtemps.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Le fait également que des EPCI ont seulement une petite partie dans le bassin versant et du coup ca ne reflète pas forcément le travail réalisé à l’échelle de du territoire entier.</a:t>
            </a:r>
          </a:p>
          <a:p>
            <a:endParaRPr lang="fr-FR" dirty="0"/>
          </a:p>
          <a:p>
            <a:r>
              <a:rPr lang="fr-FR" dirty="0"/>
              <a:t>.</a:t>
            </a:r>
          </a:p>
          <a:p>
            <a:endParaRPr lang="fr-FR" dirty="0"/>
          </a:p>
          <a:p>
            <a:endParaRPr lang="fr-FR" dirty="0"/>
          </a:p>
          <a:p>
            <a:endParaRPr lang="fr-FR" dirty="0"/>
          </a:p>
        </p:txBody>
      </p:sp>
      <p:sp>
        <p:nvSpPr>
          <p:cNvPr id="4" name="Espace réservé de l'en-tête 3"/>
          <p:cNvSpPr>
            <a:spLocks noGrp="1"/>
          </p:cNvSpPr>
          <p:nvPr>
            <p:ph type="hdr" sz="quarter"/>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816DF845-E120-4358-91C2-81544C1B8618}" type="slidenum">
              <a:rPr lang="fr-FR" smtClean="0"/>
              <a:t>20</a:t>
            </a:fld>
            <a:endParaRPr lang="fr-FR"/>
          </a:p>
        </p:txBody>
      </p:sp>
    </p:spTree>
    <p:extLst>
      <p:ext uri="{BB962C8B-B14F-4D97-AF65-F5344CB8AC3E}">
        <p14:creationId xmlns:p14="http://schemas.microsoft.com/office/powerpoint/2010/main" val="36432160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Donc a la base est la compétence est communale, mais comme les communes n’ont pas forcément les moyens humains et financiers pour réaliser des études, elles transfère cette compétence aux EPCI. Sur le territoire tous les EPCI ont la compétence sauf Ponthieu en Marquenterre.</a:t>
            </a:r>
          </a:p>
          <a:p>
            <a:r>
              <a:rPr lang="fr-FR" dirty="0"/>
              <a:t>Des projets et des études sont en place sur le territoire mais ne sont les mêmes et ne sont pas au même stade d’avancement.</a:t>
            </a:r>
          </a:p>
          <a:p>
            <a:endParaRPr lang="fr-FR" dirty="0"/>
          </a:p>
          <a:p>
            <a:r>
              <a:rPr lang="fr-FR" dirty="0"/>
              <a:t>Il y a du coup un réel besoin de poursuivre l’harmonisation des programmes de lutte contre l’érosion et le ruissellement à l’échelle de la Vallée de l’Authie qui a été </a:t>
            </a:r>
            <a:r>
              <a:rPr lang="fr-FR" dirty="0" err="1"/>
              <a:t>armorcée</a:t>
            </a:r>
            <a:r>
              <a:rPr lang="fr-FR" dirty="0"/>
              <a:t> par le CPIE il y a déjà quelques années avec la mise en place d’une animation territoriale</a:t>
            </a:r>
          </a:p>
        </p:txBody>
      </p:sp>
      <p:sp>
        <p:nvSpPr>
          <p:cNvPr id="4" name="Espace réservé de l'en-tête 3"/>
          <p:cNvSpPr>
            <a:spLocks noGrp="1"/>
          </p:cNvSpPr>
          <p:nvPr>
            <p:ph type="hdr" sz="quarter"/>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816DF845-E120-4358-91C2-81544C1B8618}" type="slidenum">
              <a:rPr lang="fr-FR" smtClean="0"/>
              <a:t>21</a:t>
            </a:fld>
            <a:endParaRPr lang="fr-FR"/>
          </a:p>
        </p:txBody>
      </p:sp>
    </p:spTree>
    <p:extLst>
      <p:ext uri="{BB962C8B-B14F-4D97-AF65-F5344CB8AC3E}">
        <p14:creationId xmlns:p14="http://schemas.microsoft.com/office/powerpoint/2010/main" val="3365821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Le tableau reprend les projets ou études mis en place pour chaque EPCI:</a:t>
            </a:r>
          </a:p>
          <a:p>
            <a:r>
              <a:rPr lang="fr-FR" dirty="0"/>
              <a:t>Pour 7 Vallées et Ternois com, la mise en œuvre du plan de gestion a été transféré au Symcéa</a:t>
            </a:r>
          </a:p>
          <a:p>
            <a:r>
              <a:rPr lang="fr-FR" dirty="0"/>
              <a:t>Pour CA2BM et Territoire Nord Picardie, le Symcéa est intervenu en AMO pour élaborer les Plans de Gestion. Territoire Nord Picardie travaille également avec SOMEA sur la négociation d’ouvrages sur l’ex Doullennais</a:t>
            </a:r>
          </a:p>
          <a:p>
            <a:r>
              <a:rPr lang="fr-FR" dirty="0"/>
              <a:t>Pour Pays du Coquelicot, il y a un diagnostic du territoire en cours avec le Symcéa</a:t>
            </a:r>
          </a:p>
          <a:p>
            <a:r>
              <a:rPr lang="fr-FR" dirty="0"/>
              <a:t>Pour Campagnes de l’Artois, le Plan de gestion est mis en œuvre en régi.</a:t>
            </a:r>
          </a:p>
          <a:p>
            <a:r>
              <a:rPr lang="fr-FR" dirty="0"/>
              <a:t>Pour Sud Artois, des études sont en cours par un bureau d’étude, concernant les 4 communes concernées sur le bassin versant de l’Authie, des propositions d’aménagement ont été faites.</a:t>
            </a:r>
          </a:p>
          <a:p>
            <a:r>
              <a:rPr lang="fr-FR" dirty="0"/>
              <a:t>Pour Ponthieu en Marquenterre, au dernière nouvelle la compétence n’a pas encore été transféré à l’EPCI.</a:t>
            </a:r>
          </a:p>
          <a:p>
            <a:endParaRPr lang="fr-FR" dirty="0"/>
          </a:p>
          <a:p>
            <a:endParaRPr lang="fr-FR" dirty="0"/>
          </a:p>
        </p:txBody>
      </p:sp>
      <p:sp>
        <p:nvSpPr>
          <p:cNvPr id="4" name="Espace réservé de l'en-tête 3"/>
          <p:cNvSpPr>
            <a:spLocks noGrp="1"/>
          </p:cNvSpPr>
          <p:nvPr>
            <p:ph type="hdr" sz="quarter"/>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816DF845-E120-4358-91C2-81544C1B8618}" type="slidenum">
              <a:rPr lang="fr-FR" smtClean="0"/>
              <a:t>22</a:t>
            </a:fld>
            <a:endParaRPr lang="fr-FR"/>
          </a:p>
        </p:txBody>
      </p:sp>
    </p:spTree>
    <p:extLst>
      <p:ext uri="{BB962C8B-B14F-4D97-AF65-F5344CB8AC3E}">
        <p14:creationId xmlns:p14="http://schemas.microsoft.com/office/powerpoint/2010/main" val="3717327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816DF845-E120-4358-91C2-81544C1B8618}" type="slidenum">
              <a:rPr lang="fr-FR" smtClean="0"/>
              <a:t>3</a:t>
            </a:fld>
            <a:endParaRPr lang="fr-FR"/>
          </a:p>
        </p:txBody>
      </p:sp>
    </p:spTree>
    <p:extLst>
      <p:ext uri="{BB962C8B-B14F-4D97-AF65-F5344CB8AC3E}">
        <p14:creationId xmlns:p14="http://schemas.microsoft.com/office/powerpoint/2010/main" val="33297131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816DF845-E120-4358-91C2-81544C1B8618}" type="slidenum">
              <a:rPr lang="fr-FR" smtClean="0"/>
              <a:t>23</a:t>
            </a:fld>
            <a:endParaRPr lang="fr-FR"/>
          </a:p>
        </p:txBody>
      </p:sp>
    </p:spTree>
    <p:extLst>
      <p:ext uri="{BB962C8B-B14F-4D97-AF65-F5344CB8AC3E}">
        <p14:creationId xmlns:p14="http://schemas.microsoft.com/office/powerpoint/2010/main" val="15072615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En conclusion</a:t>
            </a:r>
          </a:p>
        </p:txBody>
      </p:sp>
      <p:sp>
        <p:nvSpPr>
          <p:cNvPr id="4" name="Espace réservé de l'en-tête 3"/>
          <p:cNvSpPr>
            <a:spLocks noGrp="1"/>
          </p:cNvSpPr>
          <p:nvPr>
            <p:ph type="hdr" sz="quarter"/>
          </p:nvPr>
        </p:nvSpPr>
        <p:spPr/>
        <p:txBody>
          <a:bodyPr/>
          <a:lstStyle/>
          <a:p>
            <a:endParaRPr lang="fr-FR"/>
          </a:p>
        </p:txBody>
      </p:sp>
      <p:sp>
        <p:nvSpPr>
          <p:cNvPr id="5" name="Espace réservé du numéro de diapositive 4"/>
          <p:cNvSpPr>
            <a:spLocks noGrp="1"/>
          </p:cNvSpPr>
          <p:nvPr>
            <p:ph type="sldNum" sz="quarter" idx="5"/>
          </p:nvPr>
        </p:nvSpPr>
        <p:spPr/>
        <p:txBody>
          <a:bodyPr/>
          <a:lstStyle/>
          <a:p>
            <a:fld id="{816DF845-E120-4358-91C2-81544C1B8618}" type="slidenum">
              <a:rPr lang="fr-FR" smtClean="0"/>
              <a:t>38</a:t>
            </a:fld>
            <a:endParaRPr lang="fr-FR"/>
          </a:p>
        </p:txBody>
      </p:sp>
    </p:spTree>
    <p:extLst>
      <p:ext uri="{BB962C8B-B14F-4D97-AF65-F5344CB8AC3E}">
        <p14:creationId xmlns:p14="http://schemas.microsoft.com/office/powerpoint/2010/main" val="411598815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39</a:t>
            </a:fld>
            <a:endParaRPr lang="fr-FR"/>
          </a:p>
        </p:txBody>
      </p:sp>
      <p:sp>
        <p:nvSpPr>
          <p:cNvPr id="5" name="Espace réservé de l'en-tête 4">
            <a:extLst>
              <a:ext uri="{FF2B5EF4-FFF2-40B4-BE49-F238E27FC236}">
                <a16:creationId xmlns:a16="http://schemas.microsoft.com/office/drawing/2014/main" id="{AE4E3798-302B-4328-AFBD-9273AF76CA79}"/>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24574548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effectLst/>
                <a:latin typeface="Arial" panose="020B0604020202020204" pitchFamily="34" charset="0"/>
              </a:rPr>
              <a:t>Améliorer la connaissance et la gestion intégrée des risques d'inondation </a:t>
            </a:r>
            <a:br>
              <a:rPr lang="fr-FR" dirty="0"/>
            </a:br>
            <a:r>
              <a:rPr lang="fr-FR" dirty="0">
                <a:effectLst/>
                <a:latin typeface="Arial" panose="020B0604020202020204" pitchFamily="34" charset="0"/>
              </a:rPr>
              <a:t>Maîtriser le ruissellement en zones urbaines et rurales afin de limiter les transferts vers les cours d’eau </a:t>
            </a:r>
            <a:br>
              <a:rPr lang="fr-FR" dirty="0"/>
            </a:br>
            <a:br>
              <a:rPr lang="fr-FR" dirty="0"/>
            </a:br>
            <a:r>
              <a:rPr lang="fr-FR" dirty="0">
                <a:effectLst/>
                <a:latin typeface="Arial" panose="020B0604020202020204" pitchFamily="34" charset="0"/>
              </a:rPr>
              <a:t>Poursuivre le développement d’une culture du risque et de la prévention par le partage de l’information et anticiper la préparation à la gestion de crise</a:t>
            </a:r>
          </a:p>
          <a:p>
            <a:endParaRPr lang="fr-FR" dirty="0">
              <a:effectLst/>
              <a:latin typeface="Arial" panose="020B0604020202020204" pitchFamily="34" charset="0"/>
            </a:endParaRPr>
          </a:p>
          <a:p>
            <a:r>
              <a:rPr lang="fr-FR" dirty="0">
                <a:solidFill>
                  <a:srgbClr val="FF0000"/>
                </a:solidFill>
                <a:effectLst/>
                <a:highlight>
                  <a:srgbClr val="FFFF00"/>
                </a:highlight>
                <a:latin typeface="Arial" panose="020B0604020202020204" pitchFamily="34" charset="0"/>
              </a:rPr>
              <a:t>Contrôler et limiter l’aléa inondation/ruissellement/érosion des sols</a:t>
            </a:r>
          </a:p>
          <a:p>
            <a:r>
              <a:rPr lang="fr-FR" dirty="0">
                <a:solidFill>
                  <a:srgbClr val="FF0000"/>
                </a:solidFill>
                <a:effectLst/>
                <a:highlight>
                  <a:srgbClr val="FFFF00"/>
                </a:highlight>
                <a:latin typeface="Arial" panose="020B0604020202020204" pitchFamily="34" charset="0"/>
              </a:rPr>
              <a:t>Contrôler et réduire la vulnérabilité vis-à-vis des risques majeurs</a:t>
            </a:r>
          </a:p>
          <a:p>
            <a:r>
              <a:rPr lang="fr-FR" dirty="0">
                <a:solidFill>
                  <a:srgbClr val="FF0000"/>
                </a:solidFill>
                <a:effectLst/>
                <a:latin typeface="Arial" panose="020B0604020202020204" pitchFamily="34" charset="0"/>
              </a:rPr>
              <a:t>Anticiper et se préparer à gérer la cri </a:t>
            </a:r>
          </a:p>
          <a:p>
            <a:r>
              <a:rPr lang="fr-FR" dirty="0">
                <a:effectLst/>
                <a:latin typeface="Arial" panose="020B0604020202020204" pitchFamily="34" charset="0"/>
              </a:rPr>
              <a:t>Entretenir la culture et la prévention/mémoire du risque</a:t>
            </a:r>
            <a:endParaRPr lang="fr-FR" dirty="0"/>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41</a:t>
            </a:fld>
            <a:endParaRPr lang="fr-FR"/>
          </a:p>
        </p:txBody>
      </p:sp>
      <p:sp>
        <p:nvSpPr>
          <p:cNvPr id="5" name="Espace réservé de l'en-tête 4">
            <a:extLst>
              <a:ext uri="{FF2B5EF4-FFF2-40B4-BE49-F238E27FC236}">
                <a16:creationId xmlns:a16="http://schemas.microsoft.com/office/drawing/2014/main" id="{6465D02F-DA37-45A6-8D33-AABE40A8755C}"/>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40455223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Symcéa	 </a:t>
            </a:r>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4</a:t>
            </a:fld>
            <a:endParaRPr lang="fr-FR"/>
          </a:p>
        </p:txBody>
      </p:sp>
      <p:sp>
        <p:nvSpPr>
          <p:cNvPr id="5" name="Espace réservé de l'en-tête 4">
            <a:extLst>
              <a:ext uri="{FF2B5EF4-FFF2-40B4-BE49-F238E27FC236}">
                <a16:creationId xmlns:a16="http://schemas.microsoft.com/office/drawing/2014/main" id="{B28E01DE-BDBA-4AF8-B102-536FEFFBCE79}"/>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33874405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a:t>
            </a:r>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6</a:t>
            </a:fld>
            <a:endParaRPr lang="fr-FR" dirty="0"/>
          </a:p>
        </p:txBody>
      </p:sp>
      <p:sp>
        <p:nvSpPr>
          <p:cNvPr id="5" name="Espace réservé de l'en-tête 4">
            <a:extLst>
              <a:ext uri="{FF2B5EF4-FFF2-40B4-BE49-F238E27FC236}">
                <a16:creationId xmlns:a16="http://schemas.microsoft.com/office/drawing/2014/main" id="{83F48B9C-5FDA-4737-92B1-716C27EB2CA0}"/>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3751251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Beaucoup d’arrêtés de catastrophes naturelles dans les années 1990, avec une pause début des années 2000 suite notamment à la mise en place des plans de prévention et une nouvelle augmentation depuis les années 2010:</a:t>
            </a:r>
          </a:p>
          <a:p>
            <a:pPr marL="171450" indent="-171450">
              <a:buFontTx/>
              <a:buChar char="-"/>
            </a:pPr>
            <a:r>
              <a:rPr lang="fr-FR" dirty="0"/>
              <a:t>Totalité du territoire est touché par le risque d’inondation</a:t>
            </a:r>
          </a:p>
          <a:p>
            <a:pPr marL="171450" indent="-171450">
              <a:buFontTx/>
              <a:buChar char="-"/>
            </a:pPr>
            <a:r>
              <a:rPr lang="fr-FR" dirty="0"/>
              <a:t>Principalement les communes situées en fond de vallée qui ont été le plus touchées</a:t>
            </a:r>
          </a:p>
          <a:p>
            <a:pPr marL="171450" indent="-171450">
              <a:buFontTx/>
              <a:buChar char="-"/>
            </a:pPr>
            <a:r>
              <a:rPr lang="fr-FR" dirty="0"/>
              <a:t>Majoritairement des inondations par ruissellement avec des coulées de boues. </a:t>
            </a:r>
          </a:p>
          <a:p>
            <a:pPr marL="171450" indent="-171450">
              <a:buFontTx/>
              <a:buChar char="-"/>
            </a:pPr>
            <a:r>
              <a:rPr lang="fr-FR" dirty="0"/>
              <a:t>Mise en place de plans de prévention depuis 1995 sur tout le territoire</a:t>
            </a:r>
          </a:p>
          <a:p>
            <a:pPr marL="171450" indent="-171450">
              <a:buFontTx/>
              <a:buChar char="-"/>
            </a:pPr>
            <a:r>
              <a:rPr lang="fr-FR" dirty="0"/>
              <a:t>Programme d’Action et Prévention des Inondation approuvé en 2015 axé sur les risques littoraux.</a:t>
            </a:r>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7</a:t>
            </a:fld>
            <a:endParaRPr lang="fr-FR"/>
          </a:p>
        </p:txBody>
      </p:sp>
      <p:sp>
        <p:nvSpPr>
          <p:cNvPr id="5" name="Espace réservé de l'en-tête 4">
            <a:extLst>
              <a:ext uri="{FF2B5EF4-FFF2-40B4-BE49-F238E27FC236}">
                <a16:creationId xmlns:a16="http://schemas.microsoft.com/office/drawing/2014/main" id="{0A653366-A4AA-4DF9-AA51-2BE209409E21}"/>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239753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Il y a 18 PPR prescrits: 15 pour le risque d’inondation dont un PPRI intercommunal basse Vallée de l’Authie (</a:t>
            </a:r>
            <a:r>
              <a:rPr lang="fr-FR" dirty="0" err="1"/>
              <a:t>Quend</a:t>
            </a:r>
            <a:r>
              <a:rPr lang="fr-FR" dirty="0"/>
              <a:t>, Villers-sur-Authie, Nampont-Saint-martin et </a:t>
            </a:r>
            <a:r>
              <a:rPr lang="fr-FR" dirty="0" err="1"/>
              <a:t>Vron</a:t>
            </a:r>
            <a:r>
              <a:rPr lang="fr-FR" dirty="0"/>
              <a:t>)</a:t>
            </a:r>
          </a:p>
          <a:p>
            <a:r>
              <a:rPr lang="fr-FR" dirty="0"/>
              <a:t>Il y a 2 PPR Littoraux approuvé: PPRL du secteur du Montreuillois (Berck, Conchil-le-Temple, Waben, </a:t>
            </a:r>
            <a:r>
              <a:rPr lang="fr-FR" dirty="0" err="1"/>
              <a:t>Verton</a:t>
            </a:r>
            <a:r>
              <a:rPr lang="fr-FR" dirty="0"/>
              <a:t>, Groffliers et Rang-du-Fliers)</a:t>
            </a:r>
          </a:p>
          <a:p>
            <a:r>
              <a:rPr lang="fr-FR" dirty="0"/>
              <a:t>                                                    PPRL du Marquenterre Baie-de-Somme (Fort-Mahon et </a:t>
            </a:r>
            <a:r>
              <a:rPr lang="fr-FR" dirty="0" err="1"/>
              <a:t>Quend</a:t>
            </a:r>
            <a:r>
              <a:rPr lang="fr-FR" dirty="0"/>
              <a:t>)</a:t>
            </a:r>
          </a:p>
          <a:p>
            <a:r>
              <a:rPr lang="fr-FR" dirty="0"/>
              <a:t>8 PCS sont mis en place sur le territoire, qui correspondent aux communes avec un PPR approuvé </a:t>
            </a:r>
            <a:r>
              <a:rPr lang="fr-FR" dirty="0">
                <a:sym typeface="Wingdings" panose="05000000000000000000" pitchFamily="2" charset="2"/>
              </a:rPr>
              <a:t> c’est une obligation.</a:t>
            </a:r>
          </a:p>
          <a:p>
            <a:r>
              <a:rPr lang="fr-FR" dirty="0">
                <a:sym typeface="Wingdings" panose="05000000000000000000" pitchFamily="2" charset="2"/>
              </a:rPr>
              <a:t>Une étude d’opportunité pour l’élaboration d’un PPRI Vallée de l’Authie est en cours depuis 2019</a:t>
            </a:r>
            <a:endParaRPr lang="fr-FR" dirty="0"/>
          </a:p>
          <a:p>
            <a:endParaRPr lang="fr-FR" dirty="0"/>
          </a:p>
          <a:p>
            <a:r>
              <a:rPr lang="fr-FR" dirty="0"/>
              <a:t>Différence entre prescrit et approuvé </a:t>
            </a:r>
            <a:r>
              <a:rPr lang="fr-FR" dirty="0">
                <a:sym typeface="Wingdings" panose="05000000000000000000" pitchFamily="2" charset="2"/>
              </a:rPr>
              <a:t> prescrit pas de servitude d’utilité publique c’est-à-dire qu’il n’y a de réglementation concernant les construction mais par contre le préfet peut utiliser en cas d’urgence pour s’opposer à certain projets grâce à l’atlas inondable.</a:t>
            </a:r>
            <a:endParaRPr lang="fr-FR" dirty="0"/>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8</a:t>
            </a:fld>
            <a:endParaRPr lang="fr-FR"/>
          </a:p>
        </p:txBody>
      </p:sp>
      <p:sp>
        <p:nvSpPr>
          <p:cNvPr id="5" name="Espace réservé de l'en-tête 4">
            <a:extLst>
              <a:ext uri="{FF2B5EF4-FFF2-40B4-BE49-F238E27FC236}">
                <a16:creationId xmlns:a16="http://schemas.microsoft.com/office/drawing/2014/main" id="{94951C0C-2657-435D-8F43-ACCDC0677C43}"/>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277615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Lors de la 1ere réunion, Madame OZENNE de la DDTM de la Somme est venue présenter cette étude. Qui a pour but de mettre d’avoir une réflexion globale du risque d’inondation à l’échelle du bassin versant. </a:t>
            </a:r>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9</a:t>
            </a:fld>
            <a:endParaRPr lang="fr-FR"/>
          </a:p>
        </p:txBody>
      </p:sp>
      <p:sp>
        <p:nvSpPr>
          <p:cNvPr id="5" name="Espace réservé de l'en-tête 4">
            <a:extLst>
              <a:ext uri="{FF2B5EF4-FFF2-40B4-BE49-F238E27FC236}">
                <a16:creationId xmlns:a16="http://schemas.microsoft.com/office/drawing/2014/main" id="{3F650B65-3639-4B59-BBF3-2DD653E37DBC}"/>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25591598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Selon les résultats de l’étude, il y aura soit un porter à connaissance, c’est un atlas cartographique de l’aléa sur le territoire. Ce document précise les conditions de prise en compte des aléas pour la maîtrise de l’urbanisation. Il peut être utilisé également dans le cadre de l’instruction des autorisations d’urbanisme.</a:t>
            </a:r>
          </a:p>
          <a:p>
            <a:r>
              <a:rPr lang="fr-FR" dirty="0"/>
              <a:t>Le PPRI quant à lui vaut </a:t>
            </a:r>
            <a:r>
              <a:rPr lang="fr-FR" b="1" dirty="0"/>
              <a:t>servitude d'utilité publique et est opposable à toute personne publique et privée. </a:t>
            </a:r>
            <a:r>
              <a:rPr lang="fr-FR" dirty="0"/>
              <a:t>Il va réglementer l’urbanisation en zones inondables. </a:t>
            </a:r>
          </a:p>
          <a:p>
            <a:r>
              <a:rPr lang="fr-FR" dirty="0"/>
              <a:t>Il va également demandé de mettre en place de la prévention en imposant notamment l’élaboration de documents de gestion de crise comme les plans communaux de sauvegarde.</a:t>
            </a:r>
          </a:p>
          <a:p>
            <a:r>
              <a:rPr lang="fr-FR" dirty="0"/>
              <a:t>Il va également faire des recommandation sur la gestion des eaux pluviales.</a:t>
            </a:r>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10</a:t>
            </a:fld>
            <a:endParaRPr lang="fr-FR"/>
          </a:p>
        </p:txBody>
      </p:sp>
      <p:sp>
        <p:nvSpPr>
          <p:cNvPr id="5" name="Espace réservé de l'en-tête 4">
            <a:extLst>
              <a:ext uri="{FF2B5EF4-FFF2-40B4-BE49-F238E27FC236}">
                <a16:creationId xmlns:a16="http://schemas.microsoft.com/office/drawing/2014/main" id="{209FDC07-3ABB-4DEE-933C-49C1ADBF8194}"/>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2847337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Phase 2: aléas de référence = </a:t>
            </a:r>
            <a:r>
              <a:rPr lang="fr-FR" b="0" dirty="0"/>
              <a:t>l’aléa de référence </a:t>
            </a:r>
            <a:r>
              <a:rPr lang="fr-FR" dirty="0"/>
              <a:t>représente l’inondation de référence à prendre en compte réglementairement dans le PPR : l’inondation centennale ou historique si celle-ci est plus importante.</a:t>
            </a:r>
          </a:p>
          <a:p>
            <a:r>
              <a:rPr lang="fr-FR" dirty="0"/>
              <a:t>Pour avoir plus de précision, aller sur le site de la préfecture de la Somme, taper PPRI Vallée de l’Authie et c’est le 1</a:t>
            </a:r>
            <a:r>
              <a:rPr lang="fr-FR" baseline="30000" dirty="0"/>
              <a:t>er</a:t>
            </a:r>
            <a:r>
              <a:rPr lang="fr-FR" dirty="0"/>
              <a:t> site</a:t>
            </a:r>
          </a:p>
        </p:txBody>
      </p:sp>
      <p:sp>
        <p:nvSpPr>
          <p:cNvPr id="4" name="Espace réservé du numéro de diapositive 3"/>
          <p:cNvSpPr>
            <a:spLocks noGrp="1"/>
          </p:cNvSpPr>
          <p:nvPr>
            <p:ph type="sldNum" sz="quarter" idx="5"/>
          </p:nvPr>
        </p:nvSpPr>
        <p:spPr/>
        <p:txBody>
          <a:bodyPr/>
          <a:lstStyle/>
          <a:p>
            <a:fld id="{816DF845-E120-4358-91C2-81544C1B8618}" type="slidenum">
              <a:rPr lang="fr-FR" smtClean="0"/>
              <a:t>11</a:t>
            </a:fld>
            <a:endParaRPr lang="fr-FR"/>
          </a:p>
        </p:txBody>
      </p:sp>
      <p:sp>
        <p:nvSpPr>
          <p:cNvPr id="5" name="Espace réservé de l'en-tête 4">
            <a:extLst>
              <a:ext uri="{FF2B5EF4-FFF2-40B4-BE49-F238E27FC236}">
                <a16:creationId xmlns:a16="http://schemas.microsoft.com/office/drawing/2014/main" id="{E963A53F-1576-4F58-BBFC-65EAA563E619}"/>
              </a:ext>
            </a:extLst>
          </p:cNvPr>
          <p:cNvSpPr>
            <a:spLocks noGrp="1"/>
          </p:cNvSpPr>
          <p:nvPr>
            <p:ph type="hdr" sz="quarter"/>
          </p:nvPr>
        </p:nvSpPr>
        <p:spPr/>
        <p:txBody>
          <a:bodyPr/>
          <a:lstStyle/>
          <a:p>
            <a:endParaRPr lang="fr-FR"/>
          </a:p>
        </p:txBody>
      </p:sp>
    </p:spTree>
    <p:extLst>
      <p:ext uri="{BB962C8B-B14F-4D97-AF65-F5344CB8AC3E}">
        <p14:creationId xmlns:p14="http://schemas.microsoft.com/office/powerpoint/2010/main" val="3743105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 y="6334316"/>
            <a:ext cx="12192000" cy="6648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fr-FR"/>
              <a:t>Modifiez le style du titre</a:t>
            </a:r>
            <a:endParaRPr lang="en-US" dirty="0"/>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fr-FR"/>
              <a:t>Modifiez le style des sous-titres du masque</a:t>
            </a:r>
            <a:endParaRPr lang="en-US" dirty="0"/>
          </a:p>
        </p:txBody>
      </p:sp>
      <p:sp>
        <p:nvSpPr>
          <p:cNvPr id="4" name="Date Placeholder 3"/>
          <p:cNvSpPr>
            <a:spLocks noGrp="1"/>
          </p:cNvSpPr>
          <p:nvPr>
            <p:ph type="dt" sz="half" idx="10"/>
          </p:nvPr>
        </p:nvSpPr>
        <p:spPr/>
        <p:txBody>
          <a:bodyPr/>
          <a:lstStyle/>
          <a:p>
            <a:r>
              <a:rPr lang="fr-FR"/>
              <a:t>04/11/2021</a:t>
            </a:r>
          </a:p>
        </p:txBody>
      </p:sp>
      <p:sp>
        <p:nvSpPr>
          <p:cNvPr id="5" name="Footer Placeholder 4"/>
          <p:cNvSpPr>
            <a:spLocks noGrp="1"/>
          </p:cNvSpPr>
          <p:nvPr>
            <p:ph type="ftr" sz="quarter" idx="11"/>
          </p:nvPr>
        </p:nvSpPr>
        <p:spPr/>
        <p:txBody>
          <a:bodyPr/>
          <a:lstStyle/>
          <a:p>
            <a:r>
              <a:rPr lang="fr-FR"/>
              <a:t>Sage de l’aUTHIE</a:t>
            </a:r>
          </a:p>
        </p:txBody>
      </p:sp>
      <p:sp>
        <p:nvSpPr>
          <p:cNvPr id="6" name="Slide Number Placeholder 5"/>
          <p:cNvSpPr>
            <a:spLocks noGrp="1"/>
          </p:cNvSpPr>
          <p:nvPr>
            <p:ph type="sldNum" sz="quarter" idx="12"/>
          </p:nvPr>
        </p:nvSpPr>
        <p:spPr/>
        <p:txBody>
          <a:bodyPr/>
          <a:lstStyle/>
          <a:p>
            <a:fld id="{B9313472-45EF-469F-9C12-18D63CA62E90}"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907341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04/11/2021</a:t>
            </a:r>
          </a:p>
        </p:txBody>
      </p:sp>
      <p:sp>
        <p:nvSpPr>
          <p:cNvPr id="5" name="Footer Placeholder 4"/>
          <p:cNvSpPr>
            <a:spLocks noGrp="1"/>
          </p:cNvSpPr>
          <p:nvPr>
            <p:ph type="ftr" sz="quarter" idx="11"/>
          </p:nvPr>
        </p:nvSpPr>
        <p:spPr/>
        <p:txBody>
          <a:bodyPr/>
          <a:lstStyle/>
          <a:p>
            <a:r>
              <a:rPr lang="fr-FR"/>
              <a:t>Sage de l’aUTHIE</a:t>
            </a:r>
          </a:p>
        </p:txBody>
      </p:sp>
      <p:sp>
        <p:nvSpPr>
          <p:cNvPr id="6" name="Slide Number Placeholder 5"/>
          <p:cNvSpPr>
            <a:spLocks noGrp="1"/>
          </p:cNvSpPr>
          <p:nvPr>
            <p:ph type="sldNum" sz="quarter" idx="12"/>
          </p:nvPr>
        </p:nvSpPr>
        <p:spPr/>
        <p:txBody>
          <a:bodyPr/>
          <a:lstStyle/>
          <a:p>
            <a:fld id="{B9313472-45EF-469F-9C12-18D63CA62E90}" type="slidenum">
              <a:rPr lang="fr-FR" smtClean="0"/>
              <a:t>‹N°›</a:t>
            </a:fld>
            <a:endParaRPr lang="fr-FR"/>
          </a:p>
        </p:txBody>
      </p:sp>
    </p:spTree>
    <p:extLst>
      <p:ext uri="{BB962C8B-B14F-4D97-AF65-F5344CB8AC3E}">
        <p14:creationId xmlns:p14="http://schemas.microsoft.com/office/powerpoint/2010/main" val="14833686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fr-FR"/>
              <a:t>Modifiez le style du titre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04/11/2021</a:t>
            </a:r>
          </a:p>
        </p:txBody>
      </p:sp>
      <p:sp>
        <p:nvSpPr>
          <p:cNvPr id="5" name="Footer Placeholder 4"/>
          <p:cNvSpPr>
            <a:spLocks noGrp="1"/>
          </p:cNvSpPr>
          <p:nvPr>
            <p:ph type="ftr" sz="quarter" idx="11"/>
          </p:nvPr>
        </p:nvSpPr>
        <p:spPr/>
        <p:txBody>
          <a:bodyPr/>
          <a:lstStyle/>
          <a:p>
            <a:r>
              <a:rPr lang="fr-FR"/>
              <a:t>Sage de l’aUTHIE</a:t>
            </a:r>
          </a:p>
        </p:txBody>
      </p:sp>
      <p:sp>
        <p:nvSpPr>
          <p:cNvPr id="6" name="Slide Number Placeholder 5"/>
          <p:cNvSpPr>
            <a:spLocks noGrp="1"/>
          </p:cNvSpPr>
          <p:nvPr>
            <p:ph type="sldNum" sz="quarter" idx="12"/>
          </p:nvPr>
        </p:nvSpPr>
        <p:spPr/>
        <p:txBody>
          <a:bodyPr/>
          <a:lstStyle/>
          <a:p>
            <a:fld id="{B9313472-45EF-469F-9C12-18D63CA62E90}" type="slidenum">
              <a:rPr lang="fr-FR" smtClean="0"/>
              <a:t>‹N°›</a:t>
            </a:fld>
            <a:endParaRPr lang="fr-FR"/>
          </a:p>
        </p:txBody>
      </p:sp>
    </p:spTree>
    <p:extLst>
      <p:ext uri="{BB962C8B-B14F-4D97-AF65-F5344CB8AC3E}">
        <p14:creationId xmlns:p14="http://schemas.microsoft.com/office/powerpoint/2010/main" val="33729927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Content Placeholder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p:txBody>
          <a:bodyPr/>
          <a:lstStyle/>
          <a:p>
            <a:r>
              <a:rPr lang="fr-FR"/>
              <a:t>04/11/2021</a:t>
            </a:r>
          </a:p>
        </p:txBody>
      </p:sp>
      <p:sp>
        <p:nvSpPr>
          <p:cNvPr id="5" name="Footer Placeholder 4"/>
          <p:cNvSpPr>
            <a:spLocks noGrp="1"/>
          </p:cNvSpPr>
          <p:nvPr>
            <p:ph type="ftr" sz="quarter" idx="11"/>
          </p:nvPr>
        </p:nvSpPr>
        <p:spPr/>
        <p:txBody>
          <a:bodyPr/>
          <a:lstStyle/>
          <a:p>
            <a:r>
              <a:rPr lang="fr-FR"/>
              <a:t>Sage de l’aUTHIE</a:t>
            </a:r>
          </a:p>
        </p:txBody>
      </p:sp>
      <p:sp>
        <p:nvSpPr>
          <p:cNvPr id="6" name="Slide Number Placeholder 5"/>
          <p:cNvSpPr>
            <a:spLocks noGrp="1"/>
          </p:cNvSpPr>
          <p:nvPr>
            <p:ph type="sldNum" sz="quarter" idx="12"/>
          </p:nvPr>
        </p:nvSpPr>
        <p:spPr/>
        <p:txBody>
          <a:bodyPr/>
          <a:lstStyle/>
          <a:p>
            <a:fld id="{B9313472-45EF-469F-9C12-18D63CA62E90}" type="slidenum">
              <a:rPr lang="fr-FR" smtClean="0"/>
              <a:t>‹N°›</a:t>
            </a:fld>
            <a:endParaRPr lang="fr-FR"/>
          </a:p>
        </p:txBody>
      </p:sp>
    </p:spTree>
    <p:extLst>
      <p:ext uri="{BB962C8B-B14F-4D97-AF65-F5344CB8AC3E}">
        <p14:creationId xmlns:p14="http://schemas.microsoft.com/office/powerpoint/2010/main" val="10243274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fr-FR"/>
              <a:t>Modifiez le style du titre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p:txBody>
          <a:bodyPr/>
          <a:lstStyle/>
          <a:p>
            <a:r>
              <a:rPr lang="fr-FR"/>
              <a:t>04/11/2021</a:t>
            </a:r>
          </a:p>
        </p:txBody>
      </p:sp>
      <p:sp>
        <p:nvSpPr>
          <p:cNvPr id="5" name="Footer Placeholder 4"/>
          <p:cNvSpPr>
            <a:spLocks noGrp="1"/>
          </p:cNvSpPr>
          <p:nvPr>
            <p:ph type="ftr" sz="quarter" idx="11"/>
          </p:nvPr>
        </p:nvSpPr>
        <p:spPr/>
        <p:txBody>
          <a:bodyPr/>
          <a:lstStyle/>
          <a:p>
            <a:r>
              <a:rPr lang="fr-FR"/>
              <a:t>Sage de l’aUTHIE</a:t>
            </a:r>
          </a:p>
        </p:txBody>
      </p:sp>
      <p:sp>
        <p:nvSpPr>
          <p:cNvPr id="6" name="Slide Number Placeholder 5"/>
          <p:cNvSpPr>
            <a:spLocks noGrp="1"/>
          </p:cNvSpPr>
          <p:nvPr>
            <p:ph type="sldNum" sz="quarter" idx="12"/>
          </p:nvPr>
        </p:nvSpPr>
        <p:spPr/>
        <p:txBody>
          <a:bodyPr/>
          <a:lstStyle/>
          <a:p>
            <a:fld id="{B9313472-45EF-469F-9C12-18D63CA62E90}" type="slidenum">
              <a:rPr lang="fr-FR" smtClean="0"/>
              <a:t>‹N°›</a:t>
            </a:fld>
            <a:endParaRPr lang="fr-FR"/>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632267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p:txBody>
          <a:bodyPr/>
          <a:lstStyle/>
          <a:p>
            <a:r>
              <a:rPr lang="fr-FR"/>
              <a:t>04/11/2021</a:t>
            </a:r>
          </a:p>
        </p:txBody>
      </p:sp>
      <p:sp>
        <p:nvSpPr>
          <p:cNvPr id="6" name="Footer Placeholder 5"/>
          <p:cNvSpPr>
            <a:spLocks noGrp="1"/>
          </p:cNvSpPr>
          <p:nvPr>
            <p:ph type="ftr" sz="quarter" idx="11"/>
          </p:nvPr>
        </p:nvSpPr>
        <p:spPr/>
        <p:txBody>
          <a:bodyPr/>
          <a:lstStyle/>
          <a:p>
            <a:r>
              <a:rPr lang="fr-FR"/>
              <a:t>Sage de l’aUTHIE</a:t>
            </a:r>
          </a:p>
        </p:txBody>
      </p:sp>
      <p:sp>
        <p:nvSpPr>
          <p:cNvPr id="7" name="Slide Number Placeholder 6"/>
          <p:cNvSpPr>
            <a:spLocks noGrp="1"/>
          </p:cNvSpPr>
          <p:nvPr>
            <p:ph type="sldNum" sz="quarter" idx="12"/>
          </p:nvPr>
        </p:nvSpPr>
        <p:spPr/>
        <p:txBody>
          <a:bodyPr/>
          <a:lstStyle/>
          <a:p>
            <a:fld id="{B9313472-45EF-469F-9C12-18D63CA62E90}" type="slidenum">
              <a:rPr lang="fr-FR" smtClean="0"/>
              <a:t>‹N°›</a:t>
            </a:fld>
            <a:endParaRPr lang="fr-FR"/>
          </a:p>
        </p:txBody>
      </p:sp>
    </p:spTree>
    <p:extLst>
      <p:ext uri="{BB962C8B-B14F-4D97-AF65-F5344CB8AC3E}">
        <p14:creationId xmlns:p14="http://schemas.microsoft.com/office/powerpoint/2010/main" val="4112329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fr-FR"/>
              <a:t>Modifiez le style du titre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1097280" y="2582335"/>
            <a:ext cx="4937760" cy="32867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217920" y="2582334"/>
            <a:ext cx="4937760" cy="328676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p:txBody>
          <a:bodyPr/>
          <a:lstStyle/>
          <a:p>
            <a:r>
              <a:rPr lang="fr-FR"/>
              <a:t>04/11/2021</a:t>
            </a:r>
          </a:p>
        </p:txBody>
      </p:sp>
      <p:sp>
        <p:nvSpPr>
          <p:cNvPr id="8" name="Footer Placeholder 7"/>
          <p:cNvSpPr>
            <a:spLocks noGrp="1"/>
          </p:cNvSpPr>
          <p:nvPr>
            <p:ph type="ftr" sz="quarter" idx="11"/>
          </p:nvPr>
        </p:nvSpPr>
        <p:spPr/>
        <p:txBody>
          <a:bodyPr/>
          <a:lstStyle/>
          <a:p>
            <a:r>
              <a:rPr lang="fr-FR"/>
              <a:t>Sage de l’aUTHIE</a:t>
            </a:r>
          </a:p>
        </p:txBody>
      </p:sp>
      <p:sp>
        <p:nvSpPr>
          <p:cNvPr id="9" name="Slide Number Placeholder 8"/>
          <p:cNvSpPr>
            <a:spLocks noGrp="1"/>
          </p:cNvSpPr>
          <p:nvPr>
            <p:ph type="sldNum" sz="quarter" idx="12"/>
          </p:nvPr>
        </p:nvSpPr>
        <p:spPr/>
        <p:txBody>
          <a:bodyPr/>
          <a:lstStyle/>
          <a:p>
            <a:fld id="{B9313472-45EF-469F-9C12-18D63CA62E90}" type="slidenum">
              <a:rPr lang="fr-FR" smtClean="0"/>
              <a:t>‹N°›</a:t>
            </a:fld>
            <a:endParaRPr lang="fr-FR"/>
          </a:p>
        </p:txBody>
      </p:sp>
    </p:spTree>
    <p:extLst>
      <p:ext uri="{BB962C8B-B14F-4D97-AF65-F5344CB8AC3E}">
        <p14:creationId xmlns:p14="http://schemas.microsoft.com/office/powerpoint/2010/main" val="124097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dirty="0"/>
          </a:p>
        </p:txBody>
      </p:sp>
      <p:sp>
        <p:nvSpPr>
          <p:cNvPr id="3" name="Date Placeholder 2"/>
          <p:cNvSpPr>
            <a:spLocks noGrp="1"/>
          </p:cNvSpPr>
          <p:nvPr>
            <p:ph type="dt" sz="half" idx="10"/>
          </p:nvPr>
        </p:nvSpPr>
        <p:spPr/>
        <p:txBody>
          <a:bodyPr/>
          <a:lstStyle/>
          <a:p>
            <a:r>
              <a:rPr lang="fr-FR"/>
              <a:t>04/11/2021</a:t>
            </a:r>
          </a:p>
        </p:txBody>
      </p:sp>
      <p:sp>
        <p:nvSpPr>
          <p:cNvPr id="4" name="Footer Placeholder 3"/>
          <p:cNvSpPr>
            <a:spLocks noGrp="1"/>
          </p:cNvSpPr>
          <p:nvPr>
            <p:ph type="ftr" sz="quarter" idx="11"/>
          </p:nvPr>
        </p:nvSpPr>
        <p:spPr/>
        <p:txBody>
          <a:bodyPr/>
          <a:lstStyle/>
          <a:p>
            <a:r>
              <a:rPr lang="fr-FR"/>
              <a:t>Sage de l’aUTHIE</a:t>
            </a:r>
          </a:p>
        </p:txBody>
      </p:sp>
      <p:sp>
        <p:nvSpPr>
          <p:cNvPr id="5" name="Slide Number Placeholder 4"/>
          <p:cNvSpPr>
            <a:spLocks noGrp="1"/>
          </p:cNvSpPr>
          <p:nvPr>
            <p:ph type="sldNum" sz="quarter" idx="12"/>
          </p:nvPr>
        </p:nvSpPr>
        <p:spPr/>
        <p:txBody>
          <a:bodyPr/>
          <a:lstStyle/>
          <a:p>
            <a:fld id="{B9313472-45EF-469F-9C12-18D63CA62E90}" type="slidenum">
              <a:rPr lang="fr-FR" smtClean="0"/>
              <a:t>‹N°›</a:t>
            </a:fld>
            <a:endParaRPr lang="fr-FR"/>
          </a:p>
        </p:txBody>
      </p:sp>
    </p:spTree>
    <p:extLst>
      <p:ext uri="{BB962C8B-B14F-4D97-AF65-F5344CB8AC3E}">
        <p14:creationId xmlns:p14="http://schemas.microsoft.com/office/powerpoint/2010/main" val="3751230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r>
              <a:rPr lang="fr-FR"/>
              <a:t>04/11/2021</a:t>
            </a:r>
          </a:p>
        </p:txBody>
      </p:sp>
      <p:sp>
        <p:nvSpPr>
          <p:cNvPr id="8" name="Footer Placeholder 7"/>
          <p:cNvSpPr>
            <a:spLocks noGrp="1"/>
          </p:cNvSpPr>
          <p:nvPr>
            <p:ph type="ftr" sz="quarter" idx="11"/>
          </p:nvPr>
        </p:nvSpPr>
        <p:spPr/>
        <p:txBody>
          <a:bodyPr/>
          <a:lstStyle>
            <a:lvl1pPr>
              <a:defRPr>
                <a:solidFill>
                  <a:srgbClr val="FFFFFF"/>
                </a:solidFill>
              </a:defRPr>
            </a:lvl1pPr>
          </a:lstStyle>
          <a:p>
            <a:r>
              <a:rPr lang="fr-FR"/>
              <a:t>Sage de l’aUTHIE</a:t>
            </a:r>
          </a:p>
        </p:txBody>
      </p:sp>
      <p:sp>
        <p:nvSpPr>
          <p:cNvPr id="9" name="Slide Number Placeholder 8"/>
          <p:cNvSpPr>
            <a:spLocks noGrp="1"/>
          </p:cNvSpPr>
          <p:nvPr>
            <p:ph type="sldNum" sz="quarter" idx="12"/>
          </p:nvPr>
        </p:nvSpPr>
        <p:spPr/>
        <p:txBody>
          <a:bodyPr/>
          <a:lstStyle/>
          <a:p>
            <a:fld id="{B9313472-45EF-469F-9C12-18D63CA62E90}" type="slidenum">
              <a:rPr lang="fr-FR" smtClean="0"/>
              <a:t>‹N°›</a:t>
            </a:fld>
            <a:endParaRPr lang="fr-FR"/>
          </a:p>
        </p:txBody>
      </p:sp>
    </p:spTree>
    <p:extLst>
      <p:ext uri="{BB962C8B-B14F-4D97-AF65-F5344CB8AC3E}">
        <p14:creationId xmlns:p14="http://schemas.microsoft.com/office/powerpoint/2010/main" val="9771392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fr-FR"/>
              <a:t>Modifiez le style du titre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r>
              <a:rPr lang="fr-FR"/>
              <a:t>04/11/2021</a:t>
            </a:r>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r>
              <a:rPr lang="fr-FR"/>
              <a:t>Sage de l’aUTHIE</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9313472-45EF-469F-9C12-18D63CA62E90}" type="slidenum">
              <a:rPr lang="fr-FR" smtClean="0"/>
              <a:t>‹N°›</a:t>
            </a:fld>
            <a:endParaRPr lang="fr-FR"/>
          </a:p>
        </p:txBody>
      </p:sp>
    </p:spTree>
    <p:extLst>
      <p:ext uri="{BB962C8B-B14F-4D97-AF65-F5344CB8AC3E}">
        <p14:creationId xmlns:p14="http://schemas.microsoft.com/office/powerpoint/2010/main" val="2721895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tIns="0" bIns="0" anchor="b">
            <a:noAutofit/>
          </a:bodyPr>
          <a:lstStyle>
            <a:lvl1pPr>
              <a:defRPr sz="3600" b="0">
                <a:solidFill>
                  <a:srgbClr val="FFFFFF"/>
                </a:solidFill>
              </a:defRPr>
            </a:lvl1pPr>
          </a:lstStyle>
          <a:p>
            <a:r>
              <a:rPr lang="fr-FR"/>
              <a:t>Modifiez le style du titre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a:t>Cliquez pour modifier les styles du texte du masque</a:t>
            </a:r>
          </a:p>
        </p:txBody>
      </p:sp>
      <p:sp>
        <p:nvSpPr>
          <p:cNvPr id="5" name="Date Placeholder 4"/>
          <p:cNvSpPr>
            <a:spLocks noGrp="1"/>
          </p:cNvSpPr>
          <p:nvPr>
            <p:ph type="dt" sz="half" idx="10"/>
          </p:nvPr>
        </p:nvSpPr>
        <p:spPr/>
        <p:txBody>
          <a:bodyPr/>
          <a:lstStyle/>
          <a:p>
            <a:r>
              <a:rPr lang="fr-FR"/>
              <a:t>04/11/2021</a:t>
            </a:r>
          </a:p>
        </p:txBody>
      </p:sp>
      <p:sp>
        <p:nvSpPr>
          <p:cNvPr id="6" name="Footer Placeholder 5"/>
          <p:cNvSpPr>
            <a:spLocks noGrp="1"/>
          </p:cNvSpPr>
          <p:nvPr>
            <p:ph type="ftr" sz="quarter" idx="11"/>
          </p:nvPr>
        </p:nvSpPr>
        <p:spPr/>
        <p:txBody>
          <a:bodyPr/>
          <a:lstStyle/>
          <a:p>
            <a:r>
              <a:rPr lang="fr-FR"/>
              <a:t>Sage de l’aUTHIE</a:t>
            </a:r>
          </a:p>
        </p:txBody>
      </p:sp>
      <p:sp>
        <p:nvSpPr>
          <p:cNvPr id="7" name="Slide Number Placeholder 6"/>
          <p:cNvSpPr>
            <a:spLocks noGrp="1"/>
          </p:cNvSpPr>
          <p:nvPr>
            <p:ph type="sldNum" sz="quarter" idx="12"/>
          </p:nvPr>
        </p:nvSpPr>
        <p:spPr/>
        <p:txBody>
          <a:bodyPr/>
          <a:lstStyle/>
          <a:p>
            <a:fld id="{B9313472-45EF-469F-9C12-18D63CA62E90}" type="slidenum">
              <a:rPr lang="fr-FR" smtClean="0"/>
              <a:t>‹N°›</a:t>
            </a:fld>
            <a:endParaRPr lang="fr-FR"/>
          </a:p>
        </p:txBody>
      </p:sp>
    </p:spTree>
    <p:extLst>
      <p:ext uri="{BB962C8B-B14F-4D97-AF65-F5344CB8AC3E}">
        <p14:creationId xmlns:p14="http://schemas.microsoft.com/office/powerpoint/2010/main" val="30596981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88825" cy="6400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286603"/>
            <a:ext cx="10058400" cy="1450757"/>
          </a:xfrm>
          <a:prstGeom prst="rect">
            <a:avLst/>
          </a:prstGeom>
        </p:spPr>
        <p:txBody>
          <a:bodyPr vert="horz" lIns="91440" tIns="45720" rIns="91440" bIns="45720" rtlCol="0" anchor="b">
            <a:normAutofit/>
          </a:bodyPr>
          <a:lstStyle/>
          <a:p>
            <a:r>
              <a:rPr lang="fr-FR"/>
              <a:t>Modifiez le style du titre</a:t>
            </a:r>
            <a:endParaRPr lang="en-US" dirty="0"/>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r>
              <a:rPr lang="fr-FR"/>
              <a:t>04/11/2021</a:t>
            </a:r>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r>
              <a:rPr lang="fr-FR"/>
              <a:t>Sage de l’aUTHIE</a:t>
            </a:r>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B9313472-45EF-469F-9C12-18D63CA62E90}" type="slidenum">
              <a:rPr lang="fr-FR" smtClean="0"/>
              <a:t>‹N°›</a:t>
            </a:fld>
            <a:endParaRPr lang="fr-FR"/>
          </a:p>
        </p:txBody>
      </p:sp>
      <p:cxnSp>
        <p:nvCxnSpPr>
          <p:cNvPr id="10" name="Straight Connector 9"/>
          <p:cNvCxnSpPr/>
          <p:nvPr/>
        </p:nvCxnSpPr>
        <p:spPr>
          <a:xfrm>
            <a:off x="1193532" y="1737845"/>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9869164"/>
      </p:ext>
    </p:extLst>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hf hdr="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comments" Target="../comments/comment1.xml"/><Relationship Id="rId4" Type="http://schemas.openxmlformats.org/officeDocument/2006/relationships/chart" Target="../charts/char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jpe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 Id="rId5" Type="http://schemas.openxmlformats.org/officeDocument/2006/relationships/image" Target="../media/image32.png"/><Relationship Id="rId4" Type="http://schemas.openxmlformats.org/officeDocument/2006/relationships/image" Target="../media/image31.png"/></Relationships>
</file>

<file path=ppt/slides/_rels/slide32.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4.jpeg"/><Relationship Id="rId3" Type="http://schemas.openxmlformats.org/officeDocument/2006/relationships/image" Target="../media/image34.png"/><Relationship Id="rId7" Type="http://schemas.openxmlformats.org/officeDocument/2006/relationships/image" Target="../media/image38.jpeg"/><Relationship Id="rId12" Type="http://schemas.openxmlformats.org/officeDocument/2006/relationships/image" Target="../media/image43.jpeg"/><Relationship Id="rId2" Type="http://schemas.openxmlformats.org/officeDocument/2006/relationships/image" Target="../media/image33.jpeg"/><Relationship Id="rId1" Type="http://schemas.openxmlformats.org/officeDocument/2006/relationships/slideLayout" Target="../slideLayouts/slideLayout2.xml"/><Relationship Id="rId6" Type="http://schemas.openxmlformats.org/officeDocument/2006/relationships/image" Target="../media/image37.jpeg"/><Relationship Id="rId11" Type="http://schemas.openxmlformats.org/officeDocument/2006/relationships/image" Target="../media/image42.jpeg"/><Relationship Id="rId5" Type="http://schemas.openxmlformats.org/officeDocument/2006/relationships/image" Target="../media/image36.png"/><Relationship Id="rId10" Type="http://schemas.openxmlformats.org/officeDocument/2006/relationships/image" Target="../media/image41.jpeg"/><Relationship Id="rId4" Type="http://schemas.openxmlformats.org/officeDocument/2006/relationships/image" Target="../media/image35.png"/><Relationship Id="rId9" Type="http://schemas.openxmlformats.org/officeDocument/2006/relationships/image" Target="../media/image40.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D3459DE-6D27-4E06-8ED2-E6C4B6C0E068}"/>
              </a:ext>
            </a:extLst>
          </p:cNvPr>
          <p:cNvPicPr>
            <a:picLocks noChangeAspect="1"/>
          </p:cNvPicPr>
          <p:nvPr/>
        </p:nvPicPr>
        <p:blipFill>
          <a:blip r:embed="rId2"/>
          <a:stretch>
            <a:fillRect/>
          </a:stretch>
        </p:blipFill>
        <p:spPr>
          <a:xfrm>
            <a:off x="10144125" y="33090"/>
            <a:ext cx="1367413" cy="1576635"/>
          </a:xfrm>
          <a:prstGeom prst="rect">
            <a:avLst/>
          </a:prstGeom>
        </p:spPr>
      </p:pic>
      <p:sp>
        <p:nvSpPr>
          <p:cNvPr id="2" name="Titre 1">
            <a:extLst>
              <a:ext uri="{FF2B5EF4-FFF2-40B4-BE49-F238E27FC236}">
                <a16:creationId xmlns:a16="http://schemas.microsoft.com/office/drawing/2014/main" id="{5EC9E527-F20C-4941-8043-4EABA088A865}"/>
              </a:ext>
            </a:extLst>
          </p:cNvPr>
          <p:cNvSpPr>
            <a:spLocks noGrp="1"/>
          </p:cNvSpPr>
          <p:nvPr>
            <p:ph type="ctrTitle"/>
          </p:nvPr>
        </p:nvSpPr>
        <p:spPr>
          <a:xfrm>
            <a:off x="223422" y="1243074"/>
            <a:ext cx="11745156" cy="2501503"/>
          </a:xfrm>
        </p:spPr>
        <p:txBody>
          <a:bodyPr>
            <a:normAutofit/>
          </a:bodyPr>
          <a:lstStyle/>
          <a:p>
            <a:pPr algn="ctr"/>
            <a:r>
              <a:rPr lang="fr-FR" sz="4800" dirty="0">
                <a:solidFill>
                  <a:srgbClr val="0070C0"/>
                </a:solidFill>
              </a:rPr>
              <a:t>Commission Thématique </a:t>
            </a:r>
            <a:br>
              <a:rPr lang="fr-FR" sz="4800" dirty="0">
                <a:solidFill>
                  <a:srgbClr val="0070C0"/>
                </a:solidFill>
              </a:rPr>
            </a:br>
            <a:r>
              <a:rPr lang="fr-FR" sz="4800" dirty="0">
                <a:solidFill>
                  <a:srgbClr val="0070C0"/>
                </a:solidFill>
              </a:rPr>
              <a:t>Erosion, ruissellement et inondations</a:t>
            </a:r>
          </a:p>
        </p:txBody>
      </p:sp>
      <p:sp>
        <p:nvSpPr>
          <p:cNvPr id="6" name="Espace réservé de la date 5">
            <a:extLst>
              <a:ext uri="{FF2B5EF4-FFF2-40B4-BE49-F238E27FC236}">
                <a16:creationId xmlns:a16="http://schemas.microsoft.com/office/drawing/2014/main" id="{C0E0609B-3A48-4090-A703-C07F9A7DEF08}"/>
              </a:ext>
            </a:extLst>
          </p:cNvPr>
          <p:cNvSpPr>
            <a:spLocks noGrp="1"/>
          </p:cNvSpPr>
          <p:nvPr>
            <p:ph type="dt" sz="half" idx="10"/>
          </p:nvPr>
        </p:nvSpPr>
        <p:spPr/>
        <p:txBody>
          <a:bodyPr/>
          <a:lstStyle/>
          <a:p>
            <a:r>
              <a:rPr lang="fr-FR" sz="1200" dirty="0"/>
              <a:t>04/11/2021</a:t>
            </a:r>
          </a:p>
        </p:txBody>
      </p:sp>
      <p:sp>
        <p:nvSpPr>
          <p:cNvPr id="5" name="Espace réservé du pied de page 4">
            <a:extLst>
              <a:ext uri="{FF2B5EF4-FFF2-40B4-BE49-F238E27FC236}">
                <a16:creationId xmlns:a16="http://schemas.microsoft.com/office/drawing/2014/main" id="{1ABFAFA2-7DFB-4214-83D5-E9A8D9BA7493}"/>
              </a:ext>
            </a:extLst>
          </p:cNvPr>
          <p:cNvSpPr>
            <a:spLocks noGrp="1"/>
          </p:cNvSpPr>
          <p:nvPr>
            <p:ph type="ftr" sz="quarter" idx="11"/>
          </p:nvPr>
        </p:nvSpPr>
        <p:spPr/>
        <p:txBody>
          <a:bodyPr/>
          <a:lstStyle/>
          <a:p>
            <a:r>
              <a:rPr lang="fr-FR" sz="1200" dirty="0"/>
              <a:t>Sage de l'Authie</a:t>
            </a:r>
          </a:p>
        </p:txBody>
      </p:sp>
      <p:sp>
        <p:nvSpPr>
          <p:cNvPr id="7" name="Espace réservé du numéro de diapositive 6">
            <a:extLst>
              <a:ext uri="{FF2B5EF4-FFF2-40B4-BE49-F238E27FC236}">
                <a16:creationId xmlns:a16="http://schemas.microsoft.com/office/drawing/2014/main" id="{0C0E4416-3E39-485E-88D0-54F9D9AD85C1}"/>
              </a:ext>
            </a:extLst>
          </p:cNvPr>
          <p:cNvSpPr>
            <a:spLocks noGrp="1"/>
          </p:cNvSpPr>
          <p:nvPr>
            <p:ph type="sldNum" sz="quarter" idx="12"/>
          </p:nvPr>
        </p:nvSpPr>
        <p:spPr/>
        <p:txBody>
          <a:bodyPr/>
          <a:lstStyle/>
          <a:p>
            <a:fld id="{B9313472-45EF-469F-9C12-18D63CA62E90}" type="slidenum">
              <a:rPr lang="fr-FR" sz="1200" smtClean="0"/>
              <a:t>1</a:t>
            </a:fld>
            <a:endParaRPr lang="fr-FR" sz="1200" dirty="0"/>
          </a:p>
        </p:txBody>
      </p:sp>
      <p:sp>
        <p:nvSpPr>
          <p:cNvPr id="3" name="ZoneTexte 2">
            <a:extLst>
              <a:ext uri="{FF2B5EF4-FFF2-40B4-BE49-F238E27FC236}">
                <a16:creationId xmlns:a16="http://schemas.microsoft.com/office/drawing/2014/main" id="{87CE4EBC-F95F-42CE-850F-6B6A5C4F2F80}"/>
              </a:ext>
            </a:extLst>
          </p:cNvPr>
          <p:cNvSpPr txBox="1"/>
          <p:nvPr/>
        </p:nvSpPr>
        <p:spPr>
          <a:xfrm>
            <a:off x="1722268" y="4518734"/>
            <a:ext cx="8797771" cy="1384995"/>
          </a:xfrm>
          <a:prstGeom prst="rect">
            <a:avLst/>
          </a:prstGeom>
          <a:noFill/>
        </p:spPr>
        <p:txBody>
          <a:bodyPr wrap="square" rtlCol="0">
            <a:spAutoFit/>
          </a:bodyPr>
          <a:lstStyle/>
          <a:p>
            <a:pPr algn="ctr"/>
            <a:r>
              <a:rPr lang="fr-FR" sz="2800" dirty="0"/>
              <a:t>Président: Monsieur Patrick CRESTOT</a:t>
            </a:r>
          </a:p>
          <a:p>
            <a:pPr algn="ctr"/>
            <a:endParaRPr lang="fr-FR" sz="2800" dirty="0"/>
          </a:p>
          <a:p>
            <a:pPr algn="ctr"/>
            <a:r>
              <a:rPr lang="fr-FR" sz="2800" i="1" dirty="0"/>
              <a:t>Réunion du 4 novembre 2021</a:t>
            </a:r>
          </a:p>
        </p:txBody>
      </p:sp>
      <p:pic>
        <p:nvPicPr>
          <p:cNvPr id="10" name="Image 9">
            <a:extLst>
              <a:ext uri="{FF2B5EF4-FFF2-40B4-BE49-F238E27FC236}">
                <a16:creationId xmlns:a16="http://schemas.microsoft.com/office/drawing/2014/main" id="{E0B7A2FB-6608-44BE-BB08-8553D7028C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3782" y="468471"/>
            <a:ext cx="3213328" cy="775050"/>
          </a:xfrm>
          <a:prstGeom prst="rect">
            <a:avLst/>
          </a:prstGeom>
        </p:spPr>
      </p:pic>
    </p:spTree>
    <p:extLst>
      <p:ext uri="{BB962C8B-B14F-4D97-AF65-F5344CB8AC3E}">
        <p14:creationId xmlns:p14="http://schemas.microsoft.com/office/powerpoint/2010/main" val="7630495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10</a:t>
            </a:fld>
            <a:endParaRPr lang="fr-FR"/>
          </a:p>
        </p:txBody>
      </p:sp>
      <p:sp>
        <p:nvSpPr>
          <p:cNvPr id="15" name="ZoneTexte 14">
            <a:extLst>
              <a:ext uri="{FF2B5EF4-FFF2-40B4-BE49-F238E27FC236}">
                <a16:creationId xmlns:a16="http://schemas.microsoft.com/office/drawing/2014/main" id="{B8AACCD4-A7E0-4931-A6F7-679857BEBAAD}"/>
              </a:ext>
            </a:extLst>
          </p:cNvPr>
          <p:cNvSpPr txBox="1"/>
          <p:nvPr/>
        </p:nvSpPr>
        <p:spPr>
          <a:xfrm>
            <a:off x="581452" y="616632"/>
            <a:ext cx="9767917" cy="424732"/>
          </a:xfrm>
          <a:prstGeom prst="rect">
            <a:avLst/>
          </a:prstGeom>
          <a:noFill/>
        </p:spPr>
        <p:txBody>
          <a:bodyPr wrap="square">
            <a:spAutoFit/>
          </a:bodyPr>
          <a:lstStyle/>
          <a:p>
            <a:pPr marR="0" lvl="0" algn="l" defTabSz="914400" rtl="0" eaLnBrk="1" fontAlgn="auto" latinLnBrk="0" hangingPunct="1">
              <a:lnSpc>
                <a:spcPct val="90000"/>
              </a:lnSpc>
              <a:spcBef>
                <a:spcPts val="1200"/>
              </a:spcBef>
              <a:spcAft>
                <a:spcPts val="200"/>
              </a:spcAft>
              <a:buClr>
                <a:srgbClr val="0F6FC6"/>
              </a:buClr>
              <a:buSzPct val="100000"/>
              <a:tabLst/>
              <a:defRPr/>
            </a:pPr>
            <a:r>
              <a:rPr kumimoji="0" lang="fr-FR" sz="24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L’étude d’opportunité pour l’élaboration d’un PPRI Vallée de l’Authie </a:t>
            </a:r>
          </a:p>
        </p:txBody>
      </p:sp>
      <p:sp>
        <p:nvSpPr>
          <p:cNvPr id="12" name="Titre 1">
            <a:extLst>
              <a:ext uri="{FF2B5EF4-FFF2-40B4-BE49-F238E27FC236}">
                <a16:creationId xmlns:a16="http://schemas.microsoft.com/office/drawing/2014/main" id="{2A4934FF-B959-48CF-A750-3C5616C3541B}"/>
              </a:ext>
            </a:extLst>
          </p:cNvPr>
          <p:cNvSpPr>
            <a:spLocks noGrp="1"/>
          </p:cNvSpPr>
          <p:nvPr>
            <p:ph type="title"/>
          </p:nvPr>
        </p:nvSpPr>
        <p:spPr>
          <a:xfrm>
            <a:off x="1154083" y="33090"/>
            <a:ext cx="10058400" cy="507947"/>
          </a:xfrm>
        </p:spPr>
        <p:txBody>
          <a:bodyPr>
            <a:normAutofit fontScale="90000"/>
          </a:bodyPr>
          <a:lstStyle/>
          <a:p>
            <a:pPr algn="ctr"/>
            <a:r>
              <a:rPr lang="fr-FR" sz="3200" b="1" dirty="0">
                <a:solidFill>
                  <a:srgbClr val="0070C0"/>
                </a:solidFill>
              </a:rPr>
              <a:t>Résumé de l’état des lieux/diagnostic</a:t>
            </a:r>
          </a:p>
        </p:txBody>
      </p:sp>
      <p:pic>
        <p:nvPicPr>
          <p:cNvPr id="3" name="Image 2">
            <a:extLst>
              <a:ext uri="{FF2B5EF4-FFF2-40B4-BE49-F238E27FC236}">
                <a16:creationId xmlns:a16="http://schemas.microsoft.com/office/drawing/2014/main" id="{44639EBB-71BB-4676-9A47-A4FA576670D7}"/>
              </a:ext>
            </a:extLst>
          </p:cNvPr>
          <p:cNvPicPr>
            <a:picLocks noChangeAspect="1"/>
          </p:cNvPicPr>
          <p:nvPr/>
        </p:nvPicPr>
        <p:blipFill>
          <a:blip r:embed="rId3"/>
          <a:stretch>
            <a:fillRect/>
          </a:stretch>
        </p:blipFill>
        <p:spPr>
          <a:xfrm>
            <a:off x="1653670" y="2396724"/>
            <a:ext cx="8884659" cy="3712253"/>
          </a:xfrm>
          <a:prstGeom prst="rect">
            <a:avLst/>
          </a:prstGeom>
        </p:spPr>
      </p:pic>
      <p:sp>
        <p:nvSpPr>
          <p:cNvPr id="13" name="ZoneTexte 12">
            <a:extLst>
              <a:ext uri="{FF2B5EF4-FFF2-40B4-BE49-F238E27FC236}">
                <a16:creationId xmlns:a16="http://schemas.microsoft.com/office/drawing/2014/main" id="{2605130F-3F19-4146-AE12-F8199E9A9583}"/>
              </a:ext>
            </a:extLst>
          </p:cNvPr>
          <p:cNvSpPr txBox="1"/>
          <p:nvPr/>
        </p:nvSpPr>
        <p:spPr>
          <a:xfrm>
            <a:off x="3569551" y="1179806"/>
            <a:ext cx="6094520" cy="424732"/>
          </a:xfrm>
          <a:prstGeom prst="rect">
            <a:avLst/>
          </a:prstGeom>
          <a:noFill/>
        </p:spPr>
        <p:txBody>
          <a:bodyPr wrap="square">
            <a:spAutoFit/>
          </a:bodyPr>
          <a:lstStyle/>
          <a:p>
            <a:pPr marL="91440" marR="0" lvl="0" indent="-91440" algn="l" defTabSz="914400" rtl="0" eaLnBrk="1" fontAlgn="auto" latinLnBrk="0" hangingPunct="1">
              <a:lnSpc>
                <a:spcPct val="90000"/>
              </a:lnSpc>
              <a:spcBef>
                <a:spcPts val="1200"/>
              </a:spcBef>
              <a:spcAft>
                <a:spcPts val="200"/>
              </a:spcAft>
              <a:buClr>
                <a:srgbClr val="0F6FC6"/>
              </a:buClr>
              <a:buSzPct val="100000"/>
              <a:buFont typeface="Wingdings" panose="05000000000000000000" pitchFamily="2" charset="2"/>
              <a:buChar char="Ø"/>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Selon les résultats de l’étude</a:t>
            </a:r>
          </a:p>
        </p:txBody>
      </p:sp>
      <p:sp>
        <p:nvSpPr>
          <p:cNvPr id="9" name="Flèche : droite 8">
            <a:extLst>
              <a:ext uri="{FF2B5EF4-FFF2-40B4-BE49-F238E27FC236}">
                <a16:creationId xmlns:a16="http://schemas.microsoft.com/office/drawing/2014/main" id="{7C60EC0B-187F-4018-89BB-ADEC76A8DDD4}"/>
              </a:ext>
            </a:extLst>
          </p:cNvPr>
          <p:cNvSpPr/>
          <p:nvPr/>
        </p:nvSpPr>
        <p:spPr>
          <a:xfrm rot="8120863">
            <a:off x="3540040" y="1847322"/>
            <a:ext cx="920976" cy="4247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13">
            <a:extLst>
              <a:ext uri="{FF2B5EF4-FFF2-40B4-BE49-F238E27FC236}">
                <a16:creationId xmlns:a16="http://schemas.microsoft.com/office/drawing/2014/main" id="{37728CFB-6D85-4D17-A185-78D8DBCEF273}"/>
              </a:ext>
            </a:extLst>
          </p:cNvPr>
          <p:cNvSpPr/>
          <p:nvPr/>
        </p:nvSpPr>
        <p:spPr>
          <a:xfrm rot="2852231">
            <a:off x="6373697" y="1848716"/>
            <a:ext cx="825965" cy="4247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905152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11</a:t>
            </a:fld>
            <a:endParaRPr lang="fr-FR"/>
          </a:p>
        </p:txBody>
      </p:sp>
      <p:sp>
        <p:nvSpPr>
          <p:cNvPr id="15" name="ZoneTexte 14">
            <a:extLst>
              <a:ext uri="{FF2B5EF4-FFF2-40B4-BE49-F238E27FC236}">
                <a16:creationId xmlns:a16="http://schemas.microsoft.com/office/drawing/2014/main" id="{B8AACCD4-A7E0-4931-A6F7-679857BEBAAD}"/>
              </a:ext>
            </a:extLst>
          </p:cNvPr>
          <p:cNvSpPr txBox="1"/>
          <p:nvPr/>
        </p:nvSpPr>
        <p:spPr>
          <a:xfrm>
            <a:off x="581452" y="616632"/>
            <a:ext cx="9767917" cy="424732"/>
          </a:xfrm>
          <a:prstGeom prst="rect">
            <a:avLst/>
          </a:prstGeom>
          <a:noFill/>
        </p:spPr>
        <p:txBody>
          <a:bodyPr wrap="square">
            <a:spAutoFit/>
          </a:bodyPr>
          <a:lstStyle/>
          <a:p>
            <a:pPr marR="0" lvl="0" algn="l" defTabSz="914400" rtl="0" eaLnBrk="1" fontAlgn="auto" latinLnBrk="0" hangingPunct="1">
              <a:lnSpc>
                <a:spcPct val="90000"/>
              </a:lnSpc>
              <a:spcBef>
                <a:spcPts val="1200"/>
              </a:spcBef>
              <a:spcAft>
                <a:spcPts val="200"/>
              </a:spcAft>
              <a:buClr>
                <a:srgbClr val="0F6FC6"/>
              </a:buClr>
              <a:buSzPct val="100000"/>
              <a:tabLst/>
              <a:defRPr/>
            </a:pPr>
            <a:r>
              <a:rPr kumimoji="0" lang="fr-FR" sz="24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L’étude d’opportunité pour l’élaboration d’un PPRI Vallée de l’Authie </a:t>
            </a:r>
          </a:p>
        </p:txBody>
      </p:sp>
      <p:sp>
        <p:nvSpPr>
          <p:cNvPr id="11" name="ZoneTexte 10">
            <a:extLst>
              <a:ext uri="{FF2B5EF4-FFF2-40B4-BE49-F238E27FC236}">
                <a16:creationId xmlns:a16="http://schemas.microsoft.com/office/drawing/2014/main" id="{7D874785-02F6-4A50-94DF-F3C264D46F36}"/>
              </a:ext>
            </a:extLst>
          </p:cNvPr>
          <p:cNvSpPr txBox="1"/>
          <p:nvPr/>
        </p:nvSpPr>
        <p:spPr>
          <a:xfrm>
            <a:off x="581451" y="1175874"/>
            <a:ext cx="11575199" cy="3981603"/>
          </a:xfrm>
          <a:prstGeom prst="rect">
            <a:avLst/>
          </a:prstGeom>
          <a:solidFill>
            <a:schemeClr val="bg1"/>
          </a:solidFill>
        </p:spPr>
        <p:txBody>
          <a:bodyPr wrap="square">
            <a:spAutoFit/>
          </a:bodyPr>
          <a:lstStyle/>
          <a:p>
            <a:pPr marL="91440" marR="0" lvl="0" indent="-91440" algn="l" defTabSz="914400" rtl="0" eaLnBrk="1" fontAlgn="auto" latinLnBrk="0" hangingPunct="1">
              <a:lnSpc>
                <a:spcPct val="90000"/>
              </a:lnSpc>
              <a:spcBef>
                <a:spcPts val="1200"/>
              </a:spcBef>
              <a:spcAft>
                <a:spcPts val="200"/>
              </a:spcAft>
              <a:buClr>
                <a:srgbClr val="0F6FC6"/>
              </a:buClr>
              <a:buSzPct val="100000"/>
              <a:buFont typeface="Wingdings" panose="05000000000000000000" pitchFamily="2" charset="2"/>
              <a:buChar char="Ø"/>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Stade d’avancement</a:t>
            </a:r>
          </a:p>
          <a:p>
            <a:pPr marL="342900" marR="0" lvl="0" indent="-342900" algn="l" defTabSz="914400" rtl="0" eaLnBrk="1" fontAlgn="auto" latinLnBrk="0" hangingPunct="1">
              <a:lnSpc>
                <a:spcPct val="90000"/>
              </a:lnSpc>
              <a:spcBef>
                <a:spcPts val="1200"/>
              </a:spcBef>
              <a:spcAft>
                <a:spcPts val="200"/>
              </a:spcAft>
              <a:buClr>
                <a:srgbClr val="0F6FC6"/>
              </a:buClr>
              <a:buSzPct val="100000"/>
              <a:buFont typeface="Arial" panose="020B0604020202020204" pitchFamily="34" charset="0"/>
              <a:buChar char="•"/>
              <a:tabLst/>
              <a:defRPr/>
            </a:pPr>
            <a:r>
              <a:rPr lang="fr-FR" sz="2400" b="1" dirty="0"/>
              <a:t>Phase 1: </a:t>
            </a:r>
            <a:r>
              <a:rPr lang="fr-FR" sz="2400" dirty="0"/>
              <a:t>analyse du territoire et caractérisation des phénomènes naturels </a:t>
            </a:r>
            <a:r>
              <a:rPr lang="fr-FR" sz="2400" dirty="0">
                <a:sym typeface="Wingdings" panose="05000000000000000000" pitchFamily="2" charset="2"/>
              </a:rPr>
              <a:t> </a:t>
            </a:r>
            <a:r>
              <a:rPr lang="fr-FR" sz="2400" dirty="0">
                <a:solidFill>
                  <a:srgbClr val="FF0000"/>
                </a:solidFill>
                <a:sym typeface="Wingdings" panose="05000000000000000000" pitchFamily="2" charset="2"/>
              </a:rPr>
              <a:t>terminée</a:t>
            </a:r>
            <a:endParaRPr lang="fr-FR" sz="2400" dirty="0">
              <a:solidFill>
                <a:srgbClr val="FF0000"/>
              </a:solidFill>
            </a:endParaRPr>
          </a:p>
          <a:p>
            <a:pPr marL="342900" marR="0" lvl="0" indent="-342900" algn="l" defTabSz="914400" rtl="0" eaLnBrk="1" fontAlgn="auto" latinLnBrk="0" hangingPunct="1">
              <a:lnSpc>
                <a:spcPct val="90000"/>
              </a:lnSpc>
              <a:spcBef>
                <a:spcPts val="1200"/>
              </a:spcBef>
              <a:spcAft>
                <a:spcPts val="200"/>
              </a:spcAft>
              <a:buClr>
                <a:srgbClr val="0F6FC6"/>
              </a:buClr>
              <a:buSzPct val="100000"/>
              <a:buFont typeface="Arial" panose="020B0604020202020204" pitchFamily="34" charset="0"/>
              <a:buChar char="•"/>
              <a:tabLst/>
              <a:defRPr/>
            </a:pPr>
            <a:r>
              <a:rPr lang="fr-FR" sz="2400" b="1" dirty="0"/>
              <a:t>Phase 2: </a:t>
            </a:r>
            <a:r>
              <a:rPr lang="fr-FR" sz="2400" dirty="0"/>
              <a:t>analyse et caractérisation de l’aléa de référence </a:t>
            </a:r>
            <a:r>
              <a:rPr lang="fr-FR" sz="2400" dirty="0">
                <a:sym typeface="Wingdings" panose="05000000000000000000" pitchFamily="2" charset="2"/>
              </a:rPr>
              <a:t></a:t>
            </a:r>
            <a:r>
              <a:rPr lang="fr-FR" sz="2400" dirty="0">
                <a:solidFill>
                  <a:srgbClr val="FF0000"/>
                </a:solidFill>
                <a:sym typeface="Wingdings" panose="05000000000000000000" pitchFamily="2" charset="2"/>
              </a:rPr>
              <a:t>terminée</a:t>
            </a:r>
            <a:endParaRPr lang="fr-FR" sz="2400" dirty="0">
              <a:solidFill>
                <a:srgbClr val="FF0000"/>
              </a:solidFill>
            </a:endParaRPr>
          </a:p>
          <a:p>
            <a:pPr marL="342900" marR="0" lvl="0" indent="-342900" algn="l" defTabSz="914400" rtl="0" eaLnBrk="1" fontAlgn="auto" latinLnBrk="0" hangingPunct="1">
              <a:lnSpc>
                <a:spcPct val="90000"/>
              </a:lnSpc>
              <a:spcBef>
                <a:spcPts val="1200"/>
              </a:spcBef>
              <a:spcAft>
                <a:spcPts val="200"/>
              </a:spcAft>
              <a:buClr>
                <a:srgbClr val="0F6FC6"/>
              </a:buClr>
              <a:buSzPct val="100000"/>
              <a:buFontTx/>
              <a:buChar char="-"/>
              <a:tabLst/>
              <a:defRPr/>
            </a:pPr>
            <a:r>
              <a:rPr lang="fr-FR" sz="2400" dirty="0"/>
              <a:t>Présentation des cartographies de l’aléa de référence (débordement + ruissellement) par commune </a:t>
            </a:r>
            <a:r>
              <a:rPr lang="fr-FR" sz="2400" dirty="0">
                <a:sym typeface="Wingdings" panose="05000000000000000000" pitchFamily="2" charset="2"/>
              </a:rPr>
              <a:t> </a:t>
            </a:r>
            <a:r>
              <a:rPr lang="fr-FR" sz="2400" dirty="0">
                <a:solidFill>
                  <a:srgbClr val="FF0000"/>
                </a:solidFill>
                <a:sym typeface="Wingdings" panose="05000000000000000000" pitchFamily="2" charset="2"/>
              </a:rPr>
              <a:t>réunion publique le 7 juillet 2021 et commissions par groupement de communes du 5 au 8 juillet 2021</a:t>
            </a:r>
          </a:p>
          <a:p>
            <a:pPr marL="342900" marR="0" lvl="0" indent="-342900" algn="l" defTabSz="914400" rtl="0" eaLnBrk="1" fontAlgn="auto" latinLnBrk="0" hangingPunct="1">
              <a:lnSpc>
                <a:spcPct val="90000"/>
              </a:lnSpc>
              <a:spcBef>
                <a:spcPts val="1200"/>
              </a:spcBef>
              <a:spcAft>
                <a:spcPts val="200"/>
              </a:spcAft>
              <a:buClr>
                <a:srgbClr val="0F6FC6"/>
              </a:buClr>
              <a:buSzPct val="100000"/>
              <a:buFont typeface="Arial" panose="020B0604020202020204" pitchFamily="34" charset="0"/>
              <a:buChar char="•"/>
              <a:tabLst/>
              <a:defRPr/>
            </a:pPr>
            <a:r>
              <a:rPr lang="fr-FR" sz="2400" b="1" dirty="0">
                <a:latin typeface="Calibri" panose="020F0502020204030204"/>
                <a:sym typeface="Wingdings" panose="05000000000000000000" pitchFamily="2" charset="2"/>
              </a:rPr>
              <a:t>Phase 3: </a:t>
            </a:r>
            <a:r>
              <a:rPr lang="fr-FR" sz="2400" dirty="0">
                <a:latin typeface="Calibri" panose="020F0502020204030204"/>
                <a:sym typeface="Wingdings" panose="05000000000000000000" pitchFamily="2" charset="2"/>
              </a:rPr>
              <a:t>élaboration de la cartographie des aléas débordement et ruissellement  </a:t>
            </a:r>
            <a:r>
              <a:rPr lang="fr-FR" sz="2400" dirty="0">
                <a:solidFill>
                  <a:srgbClr val="FF0000"/>
                </a:solidFill>
                <a:latin typeface="Calibri" panose="020F0502020204030204"/>
                <a:sym typeface="Wingdings" panose="05000000000000000000" pitchFamily="2" charset="2"/>
              </a:rPr>
              <a:t>en cours</a:t>
            </a:r>
          </a:p>
          <a:p>
            <a:pPr marL="342900" marR="0" lvl="0" indent="-342900" algn="l" defTabSz="914400" rtl="0" eaLnBrk="1" fontAlgn="auto" latinLnBrk="0" hangingPunct="1">
              <a:lnSpc>
                <a:spcPct val="90000"/>
              </a:lnSpc>
              <a:spcBef>
                <a:spcPts val="1200"/>
              </a:spcBef>
              <a:spcAft>
                <a:spcPts val="200"/>
              </a:spcAft>
              <a:buClr>
                <a:srgbClr val="0F6FC6"/>
              </a:buClr>
              <a:buSzPct val="100000"/>
              <a:buFont typeface="Arial" panose="020B0604020202020204" pitchFamily="34" charset="0"/>
              <a:buChar char="•"/>
              <a:tabLst/>
              <a:defRPr/>
            </a:pPr>
            <a:r>
              <a:rPr kumimoji="0" lang="fr-FR" sz="2400" b="1" i="0" u="none" strike="noStrike" kern="1200" cap="none" spc="0" normalizeH="0" baseline="0" noProof="0" dirty="0">
                <a:ln>
                  <a:noFill/>
                </a:ln>
                <a:solidFill>
                  <a:srgbClr val="FF0000"/>
                </a:solidFill>
                <a:effectLst/>
                <a:uLnTx/>
                <a:uFillTx/>
                <a:latin typeface="Calibri" panose="020F0502020204030204"/>
                <a:ea typeface="+mn-ea"/>
                <a:cs typeface="+mn-cs"/>
                <a:sym typeface="Wingdings" panose="05000000000000000000" pitchFamily="2" charset="2"/>
              </a:rPr>
              <a:t>Décembre 2021: </a:t>
            </a:r>
            <a:r>
              <a:rPr kumimoji="0" lang="fr-FR" sz="2400" i="0" u="none" strike="noStrike" kern="1200" cap="none" spc="0" normalizeH="0" baseline="0" noProof="0" dirty="0">
                <a:ln>
                  <a:noFill/>
                </a:ln>
                <a:effectLst/>
                <a:uLnTx/>
                <a:uFillTx/>
                <a:latin typeface="Calibri" panose="020F0502020204030204"/>
                <a:ea typeface="+mn-ea"/>
                <a:cs typeface="+mn-cs"/>
                <a:sym typeface="Wingdings" panose="05000000000000000000" pitchFamily="2" charset="2"/>
              </a:rPr>
              <a:t>décision de poursuivre sur un porter à connaissance ou sur un PPRI</a:t>
            </a:r>
            <a:endParaRPr kumimoji="0" lang="fr-FR" sz="2400" i="0" u="none" strike="noStrike" kern="1200" cap="none" spc="0" normalizeH="0" baseline="0" noProof="0" dirty="0">
              <a:ln>
                <a:noFill/>
              </a:ln>
              <a:effectLst/>
              <a:uLnTx/>
              <a:uFillTx/>
              <a:latin typeface="Calibri" panose="020F0502020204030204"/>
              <a:ea typeface="+mn-ea"/>
              <a:cs typeface="+mn-cs"/>
            </a:endParaRPr>
          </a:p>
        </p:txBody>
      </p:sp>
      <p:sp>
        <p:nvSpPr>
          <p:cNvPr id="12" name="Titre 1">
            <a:extLst>
              <a:ext uri="{FF2B5EF4-FFF2-40B4-BE49-F238E27FC236}">
                <a16:creationId xmlns:a16="http://schemas.microsoft.com/office/drawing/2014/main" id="{2A4934FF-B959-48CF-A750-3C5616C3541B}"/>
              </a:ext>
            </a:extLst>
          </p:cNvPr>
          <p:cNvSpPr>
            <a:spLocks noGrp="1"/>
          </p:cNvSpPr>
          <p:nvPr>
            <p:ph type="title"/>
          </p:nvPr>
        </p:nvSpPr>
        <p:spPr>
          <a:xfrm>
            <a:off x="1154083" y="33090"/>
            <a:ext cx="10058400" cy="507947"/>
          </a:xfrm>
        </p:spPr>
        <p:txBody>
          <a:bodyPr>
            <a:normAutofit fontScale="90000"/>
          </a:bodyPr>
          <a:lstStyle/>
          <a:p>
            <a:pPr algn="ctr"/>
            <a:r>
              <a:rPr lang="fr-FR" sz="3200" b="1" dirty="0">
                <a:solidFill>
                  <a:srgbClr val="0070C0"/>
                </a:solidFill>
              </a:rPr>
              <a:t>Résumé de l’état des lieux/diagnostic</a:t>
            </a:r>
          </a:p>
        </p:txBody>
      </p:sp>
    </p:spTree>
    <p:extLst>
      <p:ext uri="{BB962C8B-B14F-4D97-AF65-F5344CB8AC3E}">
        <p14:creationId xmlns:p14="http://schemas.microsoft.com/office/powerpoint/2010/main" val="34797794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12</a:t>
            </a:fld>
            <a:endParaRPr lang="fr-FR"/>
          </a:p>
        </p:txBody>
      </p:sp>
      <p:pic>
        <p:nvPicPr>
          <p:cNvPr id="10" name="Image 9">
            <a:extLst>
              <a:ext uri="{FF2B5EF4-FFF2-40B4-BE49-F238E27FC236}">
                <a16:creationId xmlns:a16="http://schemas.microsoft.com/office/drawing/2014/main" id="{AB04248F-ABA1-4D7F-842A-CA875ACE4FBA}"/>
              </a:ext>
            </a:extLst>
          </p:cNvPr>
          <p:cNvPicPr>
            <a:picLocks noChangeAspect="1"/>
          </p:cNvPicPr>
          <p:nvPr/>
        </p:nvPicPr>
        <p:blipFill>
          <a:blip r:embed="rId3"/>
          <a:stretch>
            <a:fillRect/>
          </a:stretch>
        </p:blipFill>
        <p:spPr>
          <a:xfrm>
            <a:off x="2024872" y="576553"/>
            <a:ext cx="8142255" cy="5263055"/>
          </a:xfrm>
          <a:prstGeom prst="rect">
            <a:avLst/>
          </a:prstGeom>
        </p:spPr>
      </p:pic>
      <p:sp>
        <p:nvSpPr>
          <p:cNvPr id="12" name="Rectangle 11">
            <a:extLst>
              <a:ext uri="{FF2B5EF4-FFF2-40B4-BE49-F238E27FC236}">
                <a16:creationId xmlns:a16="http://schemas.microsoft.com/office/drawing/2014/main" id="{EC2D5682-992F-49BE-BAFC-1F809BC8C4E7}"/>
              </a:ext>
            </a:extLst>
          </p:cNvPr>
          <p:cNvSpPr/>
          <p:nvPr/>
        </p:nvSpPr>
        <p:spPr>
          <a:xfrm>
            <a:off x="4039491" y="5266443"/>
            <a:ext cx="3966173" cy="2946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dirty="0">
                <a:solidFill>
                  <a:srgbClr val="FF0000"/>
                </a:solidFill>
              </a:rPr>
              <a:t>Hydrocarbure Aromatique Polycyclique</a:t>
            </a:r>
          </a:p>
        </p:txBody>
      </p:sp>
      <p:sp>
        <p:nvSpPr>
          <p:cNvPr id="18" name="ZoneTexte 17">
            <a:extLst>
              <a:ext uri="{FF2B5EF4-FFF2-40B4-BE49-F238E27FC236}">
                <a16:creationId xmlns:a16="http://schemas.microsoft.com/office/drawing/2014/main" id="{2E411B0A-80D2-4B8D-BAD9-6D5BE8E9F626}"/>
              </a:ext>
            </a:extLst>
          </p:cNvPr>
          <p:cNvSpPr txBox="1"/>
          <p:nvPr/>
        </p:nvSpPr>
        <p:spPr>
          <a:xfrm>
            <a:off x="1159407" y="5819782"/>
            <a:ext cx="10058400" cy="461665"/>
          </a:xfrm>
          <a:prstGeom prst="rect">
            <a:avLst/>
          </a:prstGeom>
          <a:noFill/>
        </p:spPr>
        <p:txBody>
          <a:bodyPr wrap="square" rtlCol="0">
            <a:spAutoFit/>
          </a:bodyPr>
          <a:lstStyle/>
          <a:p>
            <a:r>
              <a:rPr lang="fr-FR" sz="2400" dirty="0"/>
              <a:t>40% de la pollution des HAP dans l’Authie provient de ruissellement (</a:t>
            </a:r>
            <a:r>
              <a:rPr lang="fr-FR" sz="2400" dirty="0" err="1"/>
              <a:t>Edl</a:t>
            </a:r>
            <a:r>
              <a:rPr lang="fr-FR" sz="2400" dirty="0"/>
              <a:t> SDAGE</a:t>
            </a:r>
            <a:r>
              <a:rPr lang="fr-FR" sz="2000" dirty="0"/>
              <a:t>)</a:t>
            </a:r>
          </a:p>
        </p:txBody>
      </p:sp>
      <p:sp>
        <p:nvSpPr>
          <p:cNvPr id="11" name="Titre 1">
            <a:extLst>
              <a:ext uri="{FF2B5EF4-FFF2-40B4-BE49-F238E27FC236}">
                <a16:creationId xmlns:a16="http://schemas.microsoft.com/office/drawing/2014/main" id="{C54BC27E-FAB8-4CA4-872A-67842126CD9F}"/>
              </a:ext>
            </a:extLst>
          </p:cNvPr>
          <p:cNvSpPr>
            <a:spLocks noGrp="1"/>
          </p:cNvSpPr>
          <p:nvPr>
            <p:ph type="title"/>
          </p:nvPr>
        </p:nvSpPr>
        <p:spPr>
          <a:xfrm>
            <a:off x="1154083" y="33090"/>
            <a:ext cx="10058400" cy="507947"/>
          </a:xfrm>
        </p:spPr>
        <p:txBody>
          <a:bodyPr>
            <a:normAutofit fontScale="90000"/>
          </a:bodyPr>
          <a:lstStyle/>
          <a:p>
            <a:pPr algn="ctr"/>
            <a:r>
              <a:rPr lang="fr-FR" sz="3200" b="1" dirty="0">
                <a:solidFill>
                  <a:srgbClr val="0070C0"/>
                </a:solidFill>
              </a:rPr>
              <a:t>Résumé de l’état des lieux/diagnostic</a:t>
            </a:r>
          </a:p>
        </p:txBody>
      </p:sp>
    </p:spTree>
    <p:extLst>
      <p:ext uri="{BB962C8B-B14F-4D97-AF65-F5344CB8AC3E}">
        <p14:creationId xmlns:p14="http://schemas.microsoft.com/office/powerpoint/2010/main" val="11985016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A5564A7E-130A-4960-8C6E-8B99D5CA4A6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A8BF75B4-EE62-43B4-91F9-AFA90658BF88}"/>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EA2A6DD5-E31A-4EE1-A3C0-2610DBE4E671}"/>
              </a:ext>
            </a:extLst>
          </p:cNvPr>
          <p:cNvSpPr>
            <a:spLocks noGrp="1"/>
          </p:cNvSpPr>
          <p:nvPr>
            <p:ph type="sldNum" sz="quarter" idx="12"/>
          </p:nvPr>
        </p:nvSpPr>
        <p:spPr/>
        <p:txBody>
          <a:bodyPr/>
          <a:lstStyle/>
          <a:p>
            <a:fld id="{B9313472-45EF-469F-9C12-18D63CA62E90}" type="slidenum">
              <a:rPr lang="fr-FR" smtClean="0"/>
              <a:t>13</a:t>
            </a:fld>
            <a:endParaRPr lang="fr-FR"/>
          </a:p>
        </p:txBody>
      </p:sp>
      <p:graphicFrame>
        <p:nvGraphicFramePr>
          <p:cNvPr id="8" name="Tableau 9">
            <a:extLst>
              <a:ext uri="{FF2B5EF4-FFF2-40B4-BE49-F238E27FC236}">
                <a16:creationId xmlns:a16="http://schemas.microsoft.com/office/drawing/2014/main" id="{CB6FAAEE-9C3B-4811-97FA-796A6D643D64}"/>
              </a:ext>
            </a:extLst>
          </p:cNvPr>
          <p:cNvGraphicFramePr>
            <a:graphicFrameLocks noGrp="1"/>
          </p:cNvGraphicFramePr>
          <p:nvPr>
            <p:extLst>
              <p:ext uri="{D42A27DB-BD31-4B8C-83A1-F6EECF244321}">
                <p14:modId xmlns:p14="http://schemas.microsoft.com/office/powerpoint/2010/main" val="1670724515"/>
              </p:ext>
            </p:extLst>
          </p:nvPr>
        </p:nvGraphicFramePr>
        <p:xfrm>
          <a:off x="239941" y="1137045"/>
          <a:ext cx="11712117" cy="5185972"/>
        </p:xfrm>
        <a:graphic>
          <a:graphicData uri="http://schemas.openxmlformats.org/drawingml/2006/table">
            <a:tbl>
              <a:tblPr firstRow="1" bandRow="1">
                <a:tableStyleId>{5C22544A-7EE6-4342-B048-85BDC9FD1C3A}</a:tableStyleId>
              </a:tblPr>
              <a:tblGrid>
                <a:gridCol w="3376955">
                  <a:extLst>
                    <a:ext uri="{9D8B030D-6E8A-4147-A177-3AD203B41FA5}">
                      <a16:colId xmlns:a16="http://schemas.microsoft.com/office/drawing/2014/main" val="1119545445"/>
                    </a:ext>
                  </a:extLst>
                </a:gridCol>
                <a:gridCol w="1337659">
                  <a:extLst>
                    <a:ext uri="{9D8B030D-6E8A-4147-A177-3AD203B41FA5}">
                      <a16:colId xmlns:a16="http://schemas.microsoft.com/office/drawing/2014/main" val="2001568713"/>
                    </a:ext>
                  </a:extLst>
                </a:gridCol>
                <a:gridCol w="1949641">
                  <a:extLst>
                    <a:ext uri="{9D8B030D-6E8A-4147-A177-3AD203B41FA5}">
                      <a16:colId xmlns:a16="http://schemas.microsoft.com/office/drawing/2014/main" val="2670731158"/>
                    </a:ext>
                  </a:extLst>
                </a:gridCol>
                <a:gridCol w="3181739">
                  <a:extLst>
                    <a:ext uri="{9D8B030D-6E8A-4147-A177-3AD203B41FA5}">
                      <a16:colId xmlns:a16="http://schemas.microsoft.com/office/drawing/2014/main" val="763830146"/>
                    </a:ext>
                  </a:extLst>
                </a:gridCol>
                <a:gridCol w="1866123">
                  <a:extLst>
                    <a:ext uri="{9D8B030D-6E8A-4147-A177-3AD203B41FA5}">
                      <a16:colId xmlns:a16="http://schemas.microsoft.com/office/drawing/2014/main" val="592302362"/>
                    </a:ext>
                  </a:extLst>
                </a:gridCol>
              </a:tblGrid>
              <a:tr h="1396539">
                <a:tc>
                  <a:txBody>
                    <a:bodyPr/>
                    <a:lstStyle/>
                    <a:p>
                      <a:pPr algn="ctr"/>
                      <a:endParaRPr lang="fr-FR" sz="2400" dirty="0"/>
                    </a:p>
                    <a:p>
                      <a:pPr algn="ctr"/>
                      <a:r>
                        <a:rPr lang="fr-FR" sz="2400" dirty="0"/>
                        <a:t>Critères</a:t>
                      </a:r>
                    </a:p>
                    <a:p>
                      <a:pPr algn="ctr"/>
                      <a:r>
                        <a:rPr lang="fr-FR" sz="2400" dirty="0"/>
                        <a:t>(Station de mesures = Dompierre-sur-Authie)</a:t>
                      </a:r>
                    </a:p>
                  </a:txBody>
                  <a:tcPr/>
                </a:tc>
                <a:tc>
                  <a:txBody>
                    <a:bodyPr/>
                    <a:lstStyle/>
                    <a:p>
                      <a:pPr algn="ctr"/>
                      <a:endParaRPr lang="fr-FR" sz="2400" dirty="0"/>
                    </a:p>
                    <a:p>
                      <a:pPr algn="ctr"/>
                      <a:r>
                        <a:rPr lang="fr-FR" sz="2400" dirty="0"/>
                        <a:t>Etat</a:t>
                      </a:r>
                    </a:p>
                  </a:txBody>
                  <a:tcPr/>
                </a:tc>
                <a:tc>
                  <a:txBody>
                    <a:bodyPr/>
                    <a:lstStyle/>
                    <a:p>
                      <a:pPr algn="ctr"/>
                      <a:endParaRPr lang="fr-FR" sz="2400" dirty="0"/>
                    </a:p>
                    <a:p>
                      <a:pPr algn="ctr"/>
                      <a:r>
                        <a:rPr lang="fr-FR" sz="2400" dirty="0"/>
                        <a:t>Prévisions Cycle 1 et 2</a:t>
                      </a:r>
                    </a:p>
                  </a:txBody>
                  <a:tcPr/>
                </a:tc>
                <a:tc>
                  <a:txBody>
                    <a:bodyPr/>
                    <a:lstStyle/>
                    <a:p>
                      <a:pPr algn="ctr"/>
                      <a:endParaRPr lang="fr-FR" sz="2400" dirty="0"/>
                    </a:p>
                    <a:p>
                      <a:pPr algn="ctr"/>
                      <a:r>
                        <a:rPr lang="fr-FR" sz="2400" dirty="0"/>
                        <a:t>Prévisions Cycle 3</a:t>
                      </a:r>
                    </a:p>
                  </a:txBody>
                  <a:tcPr/>
                </a:tc>
                <a:tc>
                  <a:txBody>
                    <a:bodyPr/>
                    <a:lstStyle/>
                    <a:p>
                      <a:pPr algn="ctr"/>
                      <a:endParaRPr lang="fr-FR" sz="2400" dirty="0"/>
                    </a:p>
                    <a:p>
                      <a:pPr algn="ctr"/>
                      <a:r>
                        <a:rPr lang="fr-FR" sz="2400" dirty="0"/>
                        <a:t>Substances déclassantes</a:t>
                      </a:r>
                    </a:p>
                  </a:txBody>
                  <a:tcPr/>
                </a:tc>
                <a:extLst>
                  <a:ext uri="{0D108BD9-81ED-4DB2-BD59-A6C34878D82A}">
                    <a16:rowId xmlns:a16="http://schemas.microsoft.com/office/drawing/2014/main" val="1062154012"/>
                  </a:ext>
                </a:extLst>
              </a:tr>
              <a:tr h="1060634">
                <a:tc>
                  <a:txBody>
                    <a:bodyPr/>
                    <a:lstStyle/>
                    <a:p>
                      <a:pPr algn="ctr"/>
                      <a:r>
                        <a:rPr lang="fr-FR" sz="2400" dirty="0"/>
                        <a:t>Etat écologique</a:t>
                      </a:r>
                    </a:p>
                    <a:p>
                      <a:pPr algn="ctr"/>
                      <a:endParaRPr lang="fr-FR" sz="2400" dirty="0"/>
                    </a:p>
                  </a:txBody>
                  <a:tcPr/>
                </a:tc>
                <a:tc>
                  <a:txBody>
                    <a:bodyPr/>
                    <a:lstStyle/>
                    <a:p>
                      <a:pPr algn="ctr"/>
                      <a:r>
                        <a:rPr lang="fr-FR" sz="2400" dirty="0"/>
                        <a:t>Bon</a:t>
                      </a:r>
                    </a:p>
                  </a:txBody>
                  <a:tcPr/>
                </a:tc>
                <a:tc>
                  <a:txBody>
                    <a:bodyPr/>
                    <a:lstStyle/>
                    <a:p>
                      <a:pPr algn="ctr"/>
                      <a:r>
                        <a:rPr lang="fr-FR" sz="2400" dirty="0"/>
                        <a:t>Atteint en 2015</a:t>
                      </a:r>
                    </a:p>
                  </a:txBody>
                  <a:tcPr/>
                </a:tc>
                <a:tc>
                  <a:txBody>
                    <a:bodyPr/>
                    <a:lstStyle/>
                    <a:p>
                      <a:pPr algn="ctr"/>
                      <a:r>
                        <a:rPr lang="fr-FR" sz="2400" dirty="0"/>
                        <a:t>Objectif de non dégradation</a:t>
                      </a:r>
                    </a:p>
                  </a:txBody>
                  <a:tcPr/>
                </a:tc>
                <a:tc>
                  <a:txBody>
                    <a:bodyPr/>
                    <a:lstStyle/>
                    <a:p>
                      <a:pPr algn="ctr"/>
                      <a:endParaRPr lang="fr-FR" sz="2400" dirty="0"/>
                    </a:p>
                  </a:txBody>
                  <a:tcPr/>
                </a:tc>
                <a:extLst>
                  <a:ext uri="{0D108BD9-81ED-4DB2-BD59-A6C34878D82A}">
                    <a16:rowId xmlns:a16="http://schemas.microsoft.com/office/drawing/2014/main" val="3346347253"/>
                  </a:ext>
                </a:extLst>
              </a:tr>
              <a:tr h="2570858">
                <a:tc>
                  <a:txBody>
                    <a:bodyPr/>
                    <a:lstStyle/>
                    <a:p>
                      <a:pPr algn="ctr"/>
                      <a:r>
                        <a:rPr lang="fr-FR" sz="2400" dirty="0"/>
                        <a:t>Etat chimique (avec HAP)</a:t>
                      </a:r>
                    </a:p>
                    <a:p>
                      <a:pPr algn="ctr"/>
                      <a:endParaRPr lang="fr-FR" sz="2400" dirty="0"/>
                    </a:p>
                    <a:p>
                      <a:pPr algn="ctr"/>
                      <a:endParaRPr lang="fr-FR" sz="2400" dirty="0"/>
                    </a:p>
                    <a:p>
                      <a:pPr algn="ctr"/>
                      <a:r>
                        <a:rPr lang="fr-FR" sz="2400" dirty="0"/>
                        <a:t>Etat chimique (sans HAP)</a:t>
                      </a:r>
                    </a:p>
                    <a:p>
                      <a:pPr algn="ctr"/>
                      <a:endParaRPr lang="fr-FR" sz="2400" dirty="0"/>
                    </a:p>
                  </a:txBody>
                  <a:tcPr/>
                </a:tc>
                <a:tc>
                  <a:txBody>
                    <a:bodyPr/>
                    <a:lstStyle/>
                    <a:p>
                      <a:pPr algn="ctr"/>
                      <a:r>
                        <a:rPr lang="fr-FR" sz="2400" dirty="0"/>
                        <a:t>Mauvais</a:t>
                      </a:r>
                    </a:p>
                    <a:p>
                      <a:pPr algn="ctr"/>
                      <a:endParaRPr lang="fr-FR" sz="2400" dirty="0"/>
                    </a:p>
                    <a:p>
                      <a:pPr algn="ctr"/>
                      <a:endParaRPr lang="fr-FR" sz="2400" dirty="0"/>
                    </a:p>
                    <a:p>
                      <a:pPr algn="ctr"/>
                      <a:endParaRPr lang="fr-FR" sz="2400" dirty="0"/>
                    </a:p>
                    <a:p>
                      <a:pPr algn="ctr"/>
                      <a:r>
                        <a:rPr lang="fr-FR" sz="2400" dirty="0"/>
                        <a:t>Bon</a:t>
                      </a:r>
                    </a:p>
                  </a:txBody>
                  <a:tcPr/>
                </a:tc>
                <a:tc>
                  <a:txBody>
                    <a:bodyPr/>
                    <a:lstStyle/>
                    <a:p>
                      <a:pPr algn="ctr"/>
                      <a:r>
                        <a:rPr lang="fr-FR" sz="2400" dirty="0"/>
                        <a:t>Bon état en 2027</a:t>
                      </a:r>
                    </a:p>
                    <a:p>
                      <a:pPr algn="ctr"/>
                      <a:endParaRPr lang="fr-FR" sz="2400" dirty="0"/>
                    </a:p>
                    <a:p>
                      <a:pPr algn="ctr"/>
                      <a:endParaRPr lang="fr-FR" sz="2400" dirty="0"/>
                    </a:p>
                    <a:p>
                      <a:pPr algn="ctr"/>
                      <a:r>
                        <a:rPr lang="fr-FR" sz="2400" dirty="0"/>
                        <a:t>Atteint en 2015</a:t>
                      </a:r>
                    </a:p>
                  </a:txBody>
                  <a:tcPr/>
                </a:tc>
                <a:tc>
                  <a:txBody>
                    <a:bodyPr/>
                    <a:lstStyle/>
                    <a:p>
                      <a:pPr algn="ctr"/>
                      <a:r>
                        <a:rPr lang="fr-FR" sz="2400" dirty="0"/>
                        <a:t>Report de délai à 2033 dû à la faisabilité technique</a:t>
                      </a:r>
                    </a:p>
                    <a:p>
                      <a:pPr algn="ctr"/>
                      <a:endParaRPr lang="fr-FR" sz="2400" dirty="0"/>
                    </a:p>
                    <a:p>
                      <a:pPr algn="ctr"/>
                      <a:endParaRPr lang="fr-FR" sz="2400" dirty="0"/>
                    </a:p>
                    <a:p>
                      <a:pPr algn="ctr"/>
                      <a:endParaRPr lang="fr-FR" sz="2400" dirty="0"/>
                    </a:p>
                  </a:txBody>
                  <a:tcPr/>
                </a:tc>
                <a:tc>
                  <a:txBody>
                    <a:bodyPr/>
                    <a:lstStyle/>
                    <a:p>
                      <a:pPr algn="ctr"/>
                      <a:r>
                        <a:rPr lang="fr-FR" sz="2400" dirty="0"/>
                        <a:t>HAP</a:t>
                      </a:r>
                    </a:p>
                  </a:txBody>
                  <a:tcPr/>
                </a:tc>
                <a:extLst>
                  <a:ext uri="{0D108BD9-81ED-4DB2-BD59-A6C34878D82A}">
                    <a16:rowId xmlns:a16="http://schemas.microsoft.com/office/drawing/2014/main" val="3882300322"/>
                  </a:ext>
                </a:extLst>
              </a:tr>
            </a:tbl>
          </a:graphicData>
        </a:graphic>
      </p:graphicFrame>
      <p:sp>
        <p:nvSpPr>
          <p:cNvPr id="9" name="Rectangle 8">
            <a:extLst>
              <a:ext uri="{FF2B5EF4-FFF2-40B4-BE49-F238E27FC236}">
                <a16:creationId xmlns:a16="http://schemas.microsoft.com/office/drawing/2014/main" id="{7F30839A-E2ED-4C18-9B3B-33ABFA0B934C}"/>
              </a:ext>
            </a:extLst>
          </p:cNvPr>
          <p:cNvSpPr/>
          <p:nvPr/>
        </p:nvSpPr>
        <p:spPr>
          <a:xfrm>
            <a:off x="4109370" y="3192103"/>
            <a:ext cx="355107" cy="28891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808CDEF3-27A0-4EED-ACFA-1031AEC40160}"/>
              </a:ext>
            </a:extLst>
          </p:cNvPr>
          <p:cNvSpPr/>
          <p:nvPr/>
        </p:nvSpPr>
        <p:spPr>
          <a:xfrm>
            <a:off x="4109370" y="4340348"/>
            <a:ext cx="355107" cy="28891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8FA9B4A3-CF09-4E77-8E11-CC9D9D138800}"/>
              </a:ext>
            </a:extLst>
          </p:cNvPr>
          <p:cNvSpPr/>
          <p:nvPr/>
        </p:nvSpPr>
        <p:spPr>
          <a:xfrm>
            <a:off x="4109370" y="5777510"/>
            <a:ext cx="355107" cy="28891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AC0F2D91-AB74-4754-8BF5-C1DA53F2E995}"/>
              </a:ext>
            </a:extLst>
          </p:cNvPr>
          <p:cNvSpPr txBox="1">
            <a:spLocks/>
          </p:cNvSpPr>
          <p:nvPr/>
        </p:nvSpPr>
        <p:spPr>
          <a:xfrm>
            <a:off x="313594" y="791575"/>
            <a:ext cx="11638464" cy="345470"/>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342900" indent="-342900">
              <a:buFont typeface="Wingdings" panose="05000000000000000000" pitchFamily="2" charset="2"/>
              <a:buChar char="Ø"/>
            </a:pPr>
            <a:r>
              <a:rPr lang="fr-FR" sz="2400" b="1" dirty="0">
                <a:solidFill>
                  <a:schemeClr val="tx1"/>
                </a:solidFill>
              </a:rPr>
              <a:t>Etat de la masse d’eau FRAR05 Authie selon la Directive Cadre sur l’Eau (DCE)</a:t>
            </a:r>
          </a:p>
        </p:txBody>
      </p:sp>
      <p:sp>
        <p:nvSpPr>
          <p:cNvPr id="15" name="Titre 1">
            <a:extLst>
              <a:ext uri="{FF2B5EF4-FFF2-40B4-BE49-F238E27FC236}">
                <a16:creationId xmlns:a16="http://schemas.microsoft.com/office/drawing/2014/main" id="{C66F85CF-DD57-40C7-B3D3-7E2CB53BD490}"/>
              </a:ext>
            </a:extLst>
          </p:cNvPr>
          <p:cNvSpPr>
            <a:spLocks noGrp="1"/>
          </p:cNvSpPr>
          <p:nvPr>
            <p:ph type="title"/>
          </p:nvPr>
        </p:nvSpPr>
        <p:spPr>
          <a:xfrm>
            <a:off x="1154083" y="33090"/>
            <a:ext cx="10058400" cy="507947"/>
          </a:xfrm>
        </p:spPr>
        <p:txBody>
          <a:bodyPr>
            <a:normAutofit fontScale="90000"/>
          </a:bodyPr>
          <a:lstStyle/>
          <a:p>
            <a:pPr algn="ctr"/>
            <a:r>
              <a:rPr lang="fr-FR" sz="3200" b="1" dirty="0">
                <a:solidFill>
                  <a:srgbClr val="0070C0"/>
                </a:solidFill>
              </a:rPr>
              <a:t>Résumé de l’état des lieux/diagnostic</a:t>
            </a:r>
          </a:p>
        </p:txBody>
      </p:sp>
    </p:spTree>
    <p:extLst>
      <p:ext uri="{BB962C8B-B14F-4D97-AF65-F5344CB8AC3E}">
        <p14:creationId xmlns:p14="http://schemas.microsoft.com/office/powerpoint/2010/main" val="3416171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0241A0A-2A6B-4F25-A629-A1F8862DA0D8}"/>
              </a:ext>
            </a:extLst>
          </p:cNvPr>
          <p:cNvSpPr>
            <a:spLocks noGrp="1"/>
          </p:cNvSpPr>
          <p:nvPr>
            <p:ph idx="1"/>
          </p:nvPr>
        </p:nvSpPr>
        <p:spPr>
          <a:xfrm>
            <a:off x="0" y="1868052"/>
            <a:ext cx="3801147" cy="4316941"/>
          </a:xfrm>
        </p:spPr>
        <p:txBody>
          <a:bodyPr>
            <a:normAutofit/>
          </a:bodyPr>
          <a:lstStyle/>
          <a:p>
            <a:pPr marL="342900" lvl="0" indent="-342900">
              <a:spcAft>
                <a:spcPts val="1200"/>
              </a:spcAft>
              <a:buFont typeface="Symbol" panose="05050102010706020507" pitchFamily="18" charset="2"/>
              <a:buChar char=""/>
              <a:tabLst>
                <a:tab pos="457200" algn="l"/>
              </a:tabLst>
            </a:pPr>
            <a:r>
              <a:rPr lang="fr-FR" dirty="0">
                <a:solidFill>
                  <a:prstClr val="black">
                    <a:lumMod val="75000"/>
                    <a:lumOff val="25000"/>
                  </a:prstClr>
                </a:solidFill>
                <a:latin typeface="Calibri" panose="020F0502020204030204" pitchFamily="34" charset="0"/>
                <a:cs typeface="Times New Roman" panose="02020603050405020304" pitchFamily="18" charset="0"/>
              </a:rPr>
              <a:t>La pédologie </a:t>
            </a:r>
            <a:r>
              <a:rPr lang="fr-FR"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rPr>
              <a:t> sols majoritairement lessivés et battants (couche de limon) favorisant l’érosion et le ruissellement</a:t>
            </a:r>
          </a:p>
          <a:p>
            <a:pPr marL="342900" lvl="0" indent="-342900">
              <a:spcAft>
                <a:spcPts val="1200"/>
              </a:spcAft>
              <a:buFont typeface="Symbol" panose="05050102010706020507" pitchFamily="18" charset="2"/>
              <a:buChar char=""/>
              <a:tabLst>
                <a:tab pos="457200" algn="l"/>
              </a:tabLst>
            </a:pPr>
            <a:r>
              <a:rPr lang="fr-FR"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rPr>
              <a:t>Le relief  pente &gt; 15% sur les versants et des pentes faibles mais longues sur les plateaux</a:t>
            </a:r>
          </a:p>
          <a:p>
            <a:pPr marL="342900" lvl="0" indent="-342900">
              <a:spcAft>
                <a:spcPts val="1200"/>
              </a:spcAft>
              <a:buFont typeface="Symbol" panose="05050102010706020507" pitchFamily="18" charset="2"/>
              <a:buChar char=""/>
              <a:tabLst>
                <a:tab pos="457200" algn="l"/>
              </a:tabLst>
            </a:pPr>
            <a:r>
              <a:rPr lang="fr-FR"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rPr>
              <a:t>La pluie  pluie fréquente automne/hiver et pluie orageuse au printemps</a:t>
            </a:r>
            <a:endParaRPr lang="fr-FR" dirty="0">
              <a:solidFill>
                <a:prstClr val="black">
                  <a:lumMod val="75000"/>
                  <a:lumOff val="25000"/>
                </a:prstClr>
              </a:solidFill>
              <a:latin typeface="Calibri" panose="020F0502020204030204"/>
            </a:endParaRPr>
          </a:p>
          <a:p>
            <a:pPr marL="91440" marR="0" lvl="0" indent="-91440" algn="l" defTabSz="914400" rtl="0" eaLnBrk="1" fontAlgn="auto" latinLnBrk="0" hangingPunct="1">
              <a:lnSpc>
                <a:spcPct val="90000"/>
              </a:lnSpc>
              <a:spcBef>
                <a:spcPts val="1200"/>
              </a:spcBef>
              <a:spcAft>
                <a:spcPts val="200"/>
              </a:spcAft>
              <a:buClr>
                <a:srgbClr val="0F6FC6"/>
              </a:buClr>
              <a:buSzPct val="100000"/>
              <a:buFont typeface="Wingdings" panose="05000000000000000000" pitchFamily="2" charset="2"/>
              <a:buChar char="Ø"/>
              <a:tabLst/>
              <a:defRPr/>
            </a:pPr>
            <a:endParaRPr kumimoji="0" lang="fr-FR"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lvl="0" indent="0" algn="just">
              <a:spcAft>
                <a:spcPts val="1200"/>
              </a:spcAft>
              <a:buNone/>
              <a:tabLst>
                <a:tab pos="457200" algn="l"/>
              </a:tabLst>
            </a:pPr>
            <a:endParaRPr lang="fr-FR" sz="2000" dirty="0"/>
          </a:p>
          <a:p>
            <a:pPr marL="0" lvl="0" indent="0" algn="just">
              <a:spcAft>
                <a:spcPts val="1200"/>
              </a:spcAft>
              <a:buNone/>
              <a:tabLst>
                <a:tab pos="457200" algn="l"/>
              </a:tabLst>
            </a:pPr>
            <a:endParaRPr lang="fr-FR" sz="2000" dirty="0"/>
          </a:p>
          <a:p>
            <a:pPr>
              <a:buClr>
                <a:srgbClr val="0F6FC6"/>
              </a:buClr>
              <a:buFont typeface="Wingdings" panose="05000000000000000000" pitchFamily="2" charset="2"/>
              <a:buChar char="Ø"/>
            </a:pPr>
            <a:endParaRPr lang="fr-FR" sz="2400" b="1" dirty="0"/>
          </a:p>
          <a:p>
            <a:pPr>
              <a:buClr>
                <a:srgbClr val="0F6FC6"/>
              </a:buClr>
              <a:buFont typeface="Wingdings" panose="05000000000000000000" pitchFamily="2" charset="2"/>
              <a:buChar char="Ø"/>
            </a:pPr>
            <a:endParaRPr lang="fr-FR" sz="2400" b="1" dirty="0"/>
          </a:p>
          <a:p>
            <a:pPr marL="0" lvl="0" indent="0">
              <a:buClr>
                <a:srgbClr val="0F6FC6"/>
              </a:buClr>
              <a:buNone/>
            </a:pPr>
            <a:endParaRPr lang="fr-FR" sz="2400" b="1" dirty="0"/>
          </a:p>
        </p:txBody>
      </p:sp>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dirty="0"/>
              <a:t>04/11/2021</a:t>
            </a:r>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14</a:t>
            </a:fld>
            <a:endParaRPr lang="fr-FR"/>
          </a:p>
        </p:txBody>
      </p:sp>
      <p:pic>
        <p:nvPicPr>
          <p:cNvPr id="8" name="Image 7">
            <a:extLst>
              <a:ext uri="{FF2B5EF4-FFF2-40B4-BE49-F238E27FC236}">
                <a16:creationId xmlns:a16="http://schemas.microsoft.com/office/drawing/2014/main" id="{ACC6A504-D912-4EF5-A1F7-91DD5FF0702A}"/>
              </a:ext>
            </a:extLst>
          </p:cNvPr>
          <p:cNvPicPr>
            <a:picLocks noChangeAspect="1"/>
          </p:cNvPicPr>
          <p:nvPr/>
        </p:nvPicPr>
        <p:blipFill>
          <a:blip r:embed="rId3"/>
          <a:stretch>
            <a:fillRect/>
          </a:stretch>
        </p:blipFill>
        <p:spPr>
          <a:xfrm>
            <a:off x="3720950" y="494074"/>
            <a:ext cx="8471050" cy="5690919"/>
          </a:xfrm>
          <a:prstGeom prst="rect">
            <a:avLst/>
          </a:prstGeom>
        </p:spPr>
      </p:pic>
      <p:sp>
        <p:nvSpPr>
          <p:cNvPr id="9" name="Rectangle 8">
            <a:extLst>
              <a:ext uri="{FF2B5EF4-FFF2-40B4-BE49-F238E27FC236}">
                <a16:creationId xmlns:a16="http://schemas.microsoft.com/office/drawing/2014/main" id="{DC269759-9079-4B1C-A635-2551E7795F2A}"/>
              </a:ext>
            </a:extLst>
          </p:cNvPr>
          <p:cNvSpPr/>
          <p:nvPr/>
        </p:nvSpPr>
        <p:spPr>
          <a:xfrm>
            <a:off x="4500979" y="1331650"/>
            <a:ext cx="807868" cy="2219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ZoneTexte 10">
            <a:extLst>
              <a:ext uri="{FF2B5EF4-FFF2-40B4-BE49-F238E27FC236}">
                <a16:creationId xmlns:a16="http://schemas.microsoft.com/office/drawing/2014/main" id="{6EA4875D-A1AD-4940-8DA9-B02BE1A7424B}"/>
              </a:ext>
            </a:extLst>
          </p:cNvPr>
          <p:cNvSpPr txBox="1"/>
          <p:nvPr/>
        </p:nvSpPr>
        <p:spPr>
          <a:xfrm>
            <a:off x="0" y="1070040"/>
            <a:ext cx="4023985" cy="523220"/>
          </a:xfrm>
          <a:prstGeom prst="rect">
            <a:avLst/>
          </a:prstGeom>
          <a:noFill/>
        </p:spPr>
        <p:txBody>
          <a:bodyPr wrap="square">
            <a:spAutoFit/>
          </a:bodyPr>
          <a:lstStyle/>
          <a:p>
            <a:pPr lvl="0">
              <a:buClr>
                <a:srgbClr val="0F6FC6"/>
              </a:buClr>
              <a:buFont typeface="Wingdings" panose="05000000000000000000" pitchFamily="2" charset="2"/>
              <a:buChar char="Ø"/>
            </a:pPr>
            <a:r>
              <a:rPr lang="fr-FR" sz="2800" b="1" dirty="0"/>
              <a:t>Les facteurs naturels</a:t>
            </a:r>
          </a:p>
        </p:txBody>
      </p:sp>
      <p:pic>
        <p:nvPicPr>
          <p:cNvPr id="16" name="Image 15">
            <a:extLst>
              <a:ext uri="{FF2B5EF4-FFF2-40B4-BE49-F238E27FC236}">
                <a16:creationId xmlns:a16="http://schemas.microsoft.com/office/drawing/2014/main" id="{44E5C384-7285-4B71-9FC2-4E8C3DC8FB7A}"/>
              </a:ext>
            </a:extLst>
          </p:cNvPr>
          <p:cNvPicPr>
            <a:picLocks noChangeAspect="1"/>
          </p:cNvPicPr>
          <p:nvPr/>
        </p:nvPicPr>
        <p:blipFill>
          <a:blip r:embed="rId4"/>
          <a:stretch>
            <a:fillRect/>
          </a:stretch>
        </p:blipFill>
        <p:spPr>
          <a:xfrm>
            <a:off x="1066364" y="-101252"/>
            <a:ext cx="10059272" cy="774259"/>
          </a:xfrm>
          <a:prstGeom prst="rect">
            <a:avLst/>
          </a:prstGeom>
        </p:spPr>
      </p:pic>
    </p:spTree>
    <p:extLst>
      <p:ext uri="{BB962C8B-B14F-4D97-AF65-F5344CB8AC3E}">
        <p14:creationId xmlns:p14="http://schemas.microsoft.com/office/powerpoint/2010/main" val="4319817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0241A0A-2A6B-4F25-A629-A1F8862DA0D8}"/>
              </a:ext>
            </a:extLst>
          </p:cNvPr>
          <p:cNvSpPr>
            <a:spLocks noGrp="1"/>
          </p:cNvSpPr>
          <p:nvPr>
            <p:ph idx="1"/>
          </p:nvPr>
        </p:nvSpPr>
        <p:spPr>
          <a:xfrm>
            <a:off x="85817" y="681751"/>
            <a:ext cx="12020365" cy="5494498"/>
          </a:xfrm>
          <a:solidFill>
            <a:schemeClr val="bg1"/>
          </a:solidFill>
        </p:spPr>
        <p:txBody>
          <a:bodyPr>
            <a:normAutofit/>
          </a:bodyPr>
          <a:lstStyle/>
          <a:p>
            <a:pPr marL="0" lvl="0" indent="0">
              <a:spcAft>
                <a:spcPts val="1200"/>
              </a:spcAft>
              <a:buNone/>
              <a:tabLst>
                <a:tab pos="457200" algn="l"/>
              </a:tabLst>
            </a:pPr>
            <a:endParaRPr lang="fr-FR" sz="2600" dirty="0"/>
          </a:p>
          <a:p>
            <a:pPr marL="342900" lvl="0" indent="-342900">
              <a:spcAft>
                <a:spcPts val="1200"/>
              </a:spcAft>
              <a:buFont typeface="Symbol" panose="05050102010706020507" pitchFamily="18" charset="2"/>
              <a:buChar char=""/>
              <a:tabLst>
                <a:tab pos="457200" algn="l"/>
              </a:tabLst>
            </a:pPr>
            <a:r>
              <a:rPr lang="fr-FR" sz="2400" dirty="0">
                <a:solidFill>
                  <a:prstClr val="black">
                    <a:lumMod val="75000"/>
                    <a:lumOff val="25000"/>
                  </a:prstClr>
                </a:solidFill>
                <a:latin typeface="Calibri" panose="020F0502020204030204" pitchFamily="34" charset="0"/>
                <a:cs typeface="Times New Roman" panose="02020603050405020304" pitchFamily="18" charset="0"/>
              </a:rPr>
              <a:t>L’urbanisation </a:t>
            </a:r>
            <a:r>
              <a:rPr lang="fr-FR" sz="2400"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rPr>
              <a:t> suppression des éléments paysagers, imperméabilisation des sols </a:t>
            </a:r>
          </a:p>
          <a:p>
            <a:pPr marL="342900" lvl="0" indent="-342900">
              <a:spcAft>
                <a:spcPts val="1200"/>
              </a:spcAft>
              <a:buFont typeface="Symbol" panose="05050102010706020507" pitchFamily="18" charset="2"/>
              <a:buChar char=""/>
              <a:tabLst>
                <a:tab pos="457200" algn="l"/>
              </a:tabLst>
            </a:pPr>
            <a:r>
              <a:rPr lang="fr-FR" sz="2400"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rPr>
              <a:t>La gestion de l’eau pluviale en milieu urbain  surcharge des égouts pluviaux </a:t>
            </a:r>
          </a:p>
          <a:p>
            <a:pPr marL="342900" lvl="0" indent="-342900">
              <a:spcAft>
                <a:spcPts val="1200"/>
              </a:spcAft>
              <a:buFont typeface="Symbol" panose="05050102010706020507" pitchFamily="18" charset="2"/>
              <a:buChar char=""/>
              <a:tabLst>
                <a:tab pos="457200" algn="l"/>
              </a:tabLst>
            </a:pPr>
            <a:r>
              <a:rPr lang="fr-FR" sz="2400"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rPr>
              <a:t>L’augmentation des surfaces agricoles avec le remembrement à partir de 1941  destruction des éléments paysagers</a:t>
            </a:r>
          </a:p>
          <a:p>
            <a:pPr marL="342900" lvl="0" indent="-342900">
              <a:spcAft>
                <a:spcPts val="1200"/>
              </a:spcAft>
              <a:buFont typeface="Symbol" panose="05050102010706020507" pitchFamily="18" charset="2"/>
              <a:buChar char=""/>
              <a:tabLst>
                <a:tab pos="457200" algn="l"/>
              </a:tabLst>
            </a:pPr>
            <a:r>
              <a:rPr lang="fr-FR" sz="2400"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rPr>
              <a:t>L’occupation du sol et les pratiques culturales:</a:t>
            </a:r>
          </a:p>
          <a:p>
            <a:pPr lvl="0">
              <a:spcAft>
                <a:spcPts val="1200"/>
              </a:spcAft>
              <a:buFontTx/>
              <a:buChar char="-"/>
              <a:tabLst>
                <a:tab pos="457200" algn="l"/>
              </a:tabLst>
            </a:pPr>
            <a:r>
              <a:rPr lang="fr-FR" sz="2000"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rPr>
              <a:t>Agriculture = 85% du territoire</a:t>
            </a:r>
          </a:p>
          <a:p>
            <a:pPr lvl="0">
              <a:spcAft>
                <a:spcPts val="1200"/>
              </a:spcAft>
              <a:buFontTx/>
              <a:buChar char="-"/>
              <a:tabLst>
                <a:tab pos="457200" algn="l"/>
              </a:tabLst>
            </a:pPr>
            <a:r>
              <a:rPr lang="fr-FR" sz="2000"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rPr>
              <a:t>Augmentation des cultures de printemps (betteraves, pommes de terre, maïs)  sol nu en hiver (récolte tardive)</a:t>
            </a:r>
          </a:p>
          <a:p>
            <a:pPr lvl="0">
              <a:spcAft>
                <a:spcPts val="1200"/>
              </a:spcAft>
              <a:buFontTx/>
              <a:buChar char="-"/>
              <a:tabLst>
                <a:tab pos="457200" algn="l"/>
              </a:tabLst>
            </a:pPr>
            <a:r>
              <a:rPr lang="fr-FR" sz="2000"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rPr>
              <a:t>Travail du sol (labour, inter-rangs, tassement)</a:t>
            </a:r>
            <a:endParaRPr lang="fr-FR"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endParaRPr>
          </a:p>
          <a:p>
            <a:pPr marL="342900" lvl="0" indent="-342900">
              <a:spcAft>
                <a:spcPts val="1200"/>
              </a:spcAft>
              <a:buFont typeface="Symbol" panose="05050102010706020507" pitchFamily="18" charset="2"/>
              <a:buChar char=""/>
              <a:tabLst>
                <a:tab pos="457200" algn="l"/>
              </a:tabLst>
            </a:pPr>
            <a:endParaRPr lang="fr-FR"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endParaRPr>
          </a:p>
          <a:p>
            <a:pPr marL="0" lvl="0" indent="0">
              <a:spcAft>
                <a:spcPts val="1200"/>
              </a:spcAft>
              <a:buNone/>
              <a:tabLst>
                <a:tab pos="457200" algn="l"/>
              </a:tabLst>
            </a:pPr>
            <a:endParaRPr lang="fr-FR"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endParaRPr>
          </a:p>
          <a:p>
            <a:pPr lvl="0">
              <a:spcAft>
                <a:spcPts val="1200"/>
              </a:spcAft>
              <a:buFontTx/>
              <a:buChar char="-"/>
              <a:tabLst>
                <a:tab pos="457200" algn="l"/>
              </a:tabLst>
            </a:pPr>
            <a:endParaRPr lang="fr-FR"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endParaRPr>
          </a:p>
          <a:p>
            <a:pPr lvl="0">
              <a:spcAft>
                <a:spcPts val="1200"/>
              </a:spcAft>
              <a:buFontTx/>
              <a:buChar char="-"/>
              <a:tabLst>
                <a:tab pos="457200" algn="l"/>
              </a:tabLst>
            </a:pPr>
            <a:endParaRPr lang="fr-FR"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endParaRPr>
          </a:p>
          <a:p>
            <a:pPr marL="0" lvl="0" indent="0">
              <a:spcAft>
                <a:spcPts val="1200"/>
              </a:spcAft>
              <a:buNone/>
              <a:tabLst>
                <a:tab pos="457200" algn="l"/>
              </a:tabLst>
            </a:pPr>
            <a:endParaRPr kumimoji="0" lang="fr-FR"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lvl="0" indent="0" algn="just">
              <a:spcAft>
                <a:spcPts val="1200"/>
              </a:spcAft>
              <a:buNone/>
              <a:tabLst>
                <a:tab pos="457200" algn="l"/>
              </a:tabLst>
            </a:pPr>
            <a:endParaRPr lang="fr-FR" sz="2000" dirty="0"/>
          </a:p>
          <a:p>
            <a:pPr>
              <a:buClr>
                <a:srgbClr val="0F6FC6"/>
              </a:buClr>
              <a:buFont typeface="Wingdings" panose="05000000000000000000" pitchFamily="2" charset="2"/>
              <a:buChar char="Ø"/>
            </a:pPr>
            <a:endParaRPr lang="fr-FR" sz="2400" b="1" dirty="0"/>
          </a:p>
          <a:p>
            <a:pPr>
              <a:buClr>
                <a:srgbClr val="0F6FC6"/>
              </a:buClr>
              <a:buFont typeface="Wingdings" panose="05000000000000000000" pitchFamily="2" charset="2"/>
              <a:buChar char="Ø"/>
            </a:pPr>
            <a:endParaRPr lang="fr-FR" sz="2400" b="1" dirty="0"/>
          </a:p>
          <a:p>
            <a:pPr marL="0" lvl="0" indent="0">
              <a:buClr>
                <a:srgbClr val="0F6FC6"/>
              </a:buClr>
              <a:buNone/>
            </a:pPr>
            <a:endParaRPr lang="fr-FR" sz="2400" b="1" dirty="0"/>
          </a:p>
        </p:txBody>
      </p:sp>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dirty="0"/>
              <a:t>04/11/2021</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15</a:t>
            </a:fld>
            <a:endParaRPr lang="fr-FR"/>
          </a:p>
        </p:txBody>
      </p:sp>
      <p:sp>
        <p:nvSpPr>
          <p:cNvPr id="12" name="Titre 1">
            <a:extLst>
              <a:ext uri="{FF2B5EF4-FFF2-40B4-BE49-F238E27FC236}">
                <a16:creationId xmlns:a16="http://schemas.microsoft.com/office/drawing/2014/main" id="{CC08B4CC-6CB0-4D7F-A72E-AF666941F7A8}"/>
              </a:ext>
            </a:extLst>
          </p:cNvPr>
          <p:cNvSpPr>
            <a:spLocks noGrp="1"/>
          </p:cNvSpPr>
          <p:nvPr>
            <p:ph type="title"/>
          </p:nvPr>
        </p:nvSpPr>
        <p:spPr>
          <a:xfrm>
            <a:off x="1154083" y="33090"/>
            <a:ext cx="10058400" cy="507947"/>
          </a:xfrm>
        </p:spPr>
        <p:txBody>
          <a:bodyPr>
            <a:normAutofit fontScale="90000"/>
          </a:bodyPr>
          <a:lstStyle/>
          <a:p>
            <a:pPr algn="ctr"/>
            <a:r>
              <a:rPr lang="fr-FR" sz="3200" b="1" dirty="0">
                <a:solidFill>
                  <a:srgbClr val="0070C0"/>
                </a:solidFill>
              </a:rPr>
              <a:t>Résumé de l’état des lieux/diagnostic</a:t>
            </a:r>
          </a:p>
        </p:txBody>
      </p:sp>
      <p:sp>
        <p:nvSpPr>
          <p:cNvPr id="13" name="ZoneTexte 12">
            <a:extLst>
              <a:ext uri="{FF2B5EF4-FFF2-40B4-BE49-F238E27FC236}">
                <a16:creationId xmlns:a16="http://schemas.microsoft.com/office/drawing/2014/main" id="{2334E148-1807-4754-98D7-A19E1131ACAD}"/>
              </a:ext>
            </a:extLst>
          </p:cNvPr>
          <p:cNvSpPr txBox="1"/>
          <p:nvPr/>
        </p:nvSpPr>
        <p:spPr>
          <a:xfrm>
            <a:off x="158811" y="681751"/>
            <a:ext cx="4023985" cy="523220"/>
          </a:xfrm>
          <a:prstGeom prst="rect">
            <a:avLst/>
          </a:prstGeom>
          <a:noFill/>
        </p:spPr>
        <p:txBody>
          <a:bodyPr wrap="square">
            <a:spAutoFit/>
          </a:bodyPr>
          <a:lstStyle/>
          <a:p>
            <a:pPr lvl="0">
              <a:buClr>
                <a:srgbClr val="0F6FC6"/>
              </a:buClr>
              <a:buFont typeface="Wingdings" panose="05000000000000000000" pitchFamily="2" charset="2"/>
              <a:buChar char="Ø"/>
            </a:pPr>
            <a:r>
              <a:rPr lang="fr-FR" sz="2800" b="1" dirty="0"/>
              <a:t>Les facteurs humains</a:t>
            </a:r>
          </a:p>
        </p:txBody>
      </p:sp>
      <p:sp>
        <p:nvSpPr>
          <p:cNvPr id="10" name="Espace réservé du pied de page 4">
            <a:extLst>
              <a:ext uri="{FF2B5EF4-FFF2-40B4-BE49-F238E27FC236}">
                <a16:creationId xmlns:a16="http://schemas.microsoft.com/office/drawing/2014/main" id="{FE19ED89-A7B6-4E4D-B43D-9B43DF41AE21}"/>
              </a:ext>
            </a:extLst>
          </p:cNvPr>
          <p:cNvSpPr>
            <a:spLocks noGrp="1"/>
          </p:cNvSpPr>
          <p:nvPr>
            <p:ph type="ftr" sz="quarter" idx="11"/>
          </p:nvPr>
        </p:nvSpPr>
        <p:spPr>
          <a:xfrm>
            <a:off x="3686185" y="6459785"/>
            <a:ext cx="4822804" cy="365125"/>
          </a:xfrm>
        </p:spPr>
        <p:txBody>
          <a:bodyPr/>
          <a:lstStyle/>
          <a:p>
            <a:r>
              <a:rPr lang="fr-FR" dirty="0"/>
              <a:t>Sage de </a:t>
            </a:r>
            <a:r>
              <a:rPr lang="fr-FR" dirty="0" err="1"/>
              <a:t>l’aUTHIE</a:t>
            </a:r>
            <a:endParaRPr lang="fr-FR" dirty="0"/>
          </a:p>
        </p:txBody>
      </p:sp>
    </p:spTree>
    <p:extLst>
      <p:ext uri="{BB962C8B-B14F-4D97-AF65-F5344CB8AC3E}">
        <p14:creationId xmlns:p14="http://schemas.microsoft.com/office/powerpoint/2010/main" val="27136192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0241A0A-2A6B-4F25-A629-A1F8862DA0D8}"/>
              </a:ext>
            </a:extLst>
          </p:cNvPr>
          <p:cNvSpPr>
            <a:spLocks noGrp="1"/>
          </p:cNvSpPr>
          <p:nvPr>
            <p:ph idx="1"/>
          </p:nvPr>
        </p:nvSpPr>
        <p:spPr>
          <a:xfrm>
            <a:off x="111347" y="468110"/>
            <a:ext cx="12020365" cy="5921779"/>
          </a:xfrm>
          <a:solidFill>
            <a:schemeClr val="bg1"/>
          </a:solidFill>
        </p:spPr>
        <p:txBody>
          <a:bodyPr>
            <a:normAutofit/>
          </a:bodyPr>
          <a:lstStyle/>
          <a:p>
            <a:pPr marL="0" lvl="0" indent="0" algn="just">
              <a:spcAft>
                <a:spcPts val="1200"/>
              </a:spcAft>
              <a:buNone/>
              <a:tabLst>
                <a:tab pos="457200" algn="l"/>
              </a:tabLst>
            </a:pPr>
            <a:endParaRPr lang="fr-FR" sz="2000" dirty="0"/>
          </a:p>
          <a:p>
            <a:pPr marL="342900" indent="-342900">
              <a:spcAft>
                <a:spcPts val="1200"/>
              </a:spcAft>
              <a:buFont typeface="Symbol" panose="05050102010706020507" pitchFamily="18" charset="2"/>
              <a:buChar char=""/>
              <a:tabLst>
                <a:tab pos="457200" algn="l"/>
              </a:tabLst>
            </a:pPr>
            <a:r>
              <a:rPr lang="fr-FR"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rPr>
              <a:t>Faible intérêt économique pour l’élevage  diminution des surfaces en herbe</a:t>
            </a:r>
          </a:p>
          <a:p>
            <a:pPr marL="342900" indent="-342900">
              <a:spcAft>
                <a:spcPts val="1200"/>
              </a:spcAft>
              <a:buFont typeface="Symbol" panose="05050102010706020507" pitchFamily="18" charset="2"/>
              <a:buChar char=""/>
              <a:tabLst>
                <a:tab pos="457200" algn="l"/>
              </a:tabLst>
            </a:pPr>
            <a:r>
              <a:rPr lang="fr-FR" dirty="0"/>
              <a:t>Retournement de prairies permanentes régi par:</a:t>
            </a:r>
            <a:endParaRPr lang="fr-FR" b="1" dirty="0"/>
          </a:p>
          <a:p>
            <a:pPr marL="0" indent="0">
              <a:buNone/>
            </a:pPr>
            <a:r>
              <a:rPr lang="fr-FR" b="1" dirty="0"/>
              <a:t>Programme d’Actions Régional (PAR) nitrate </a:t>
            </a:r>
          </a:p>
          <a:p>
            <a:pPr marL="0" indent="0">
              <a:buNone/>
            </a:pPr>
            <a:r>
              <a:rPr lang="fr-FR" b="1" dirty="0">
                <a:sym typeface="Wingdings" panose="05000000000000000000" pitchFamily="2" charset="2"/>
              </a:rPr>
              <a:t> </a:t>
            </a:r>
            <a:r>
              <a:rPr lang="fr-FR" dirty="0"/>
              <a:t>interdit sur une zone humide, une pente &gt;7% et sur les périmètres de protection et AAC des captages</a:t>
            </a:r>
          </a:p>
          <a:p>
            <a:pPr marL="0" indent="0">
              <a:buNone/>
            </a:pPr>
            <a:r>
              <a:rPr lang="fr-FR" b="1" dirty="0"/>
              <a:t>Politique Agricole Commune (PAC)</a:t>
            </a:r>
          </a:p>
          <a:p>
            <a:pPr>
              <a:buFont typeface="Wingdings" panose="05000000000000000000" pitchFamily="2" charset="2"/>
              <a:buChar char="à"/>
            </a:pPr>
            <a:r>
              <a:rPr lang="fr-FR" dirty="0">
                <a:sym typeface="Wingdings" panose="05000000000000000000" pitchFamily="2" charset="2"/>
              </a:rPr>
              <a:t>i</a:t>
            </a:r>
            <a:r>
              <a:rPr lang="fr-FR" dirty="0"/>
              <a:t>nterdiction ou régime d’autorisation selon un ratio régional </a:t>
            </a:r>
            <a:endParaRPr lang="fr-FR" b="1" dirty="0">
              <a:sym typeface="Wingdings" panose="05000000000000000000" pitchFamily="2" charset="2"/>
            </a:endParaRPr>
          </a:p>
          <a:p>
            <a:pPr lvl="0" algn="just">
              <a:lnSpc>
                <a:spcPct val="115000"/>
              </a:lnSpc>
              <a:buFontTx/>
              <a:buChar char="-"/>
            </a:pPr>
            <a:r>
              <a:rPr lang="fr-FR" sz="2000" dirty="0">
                <a:effectLst/>
                <a:latin typeface="Times New Roman" panose="02020603050405020304" pitchFamily="18" charset="0"/>
                <a:ea typeface="Calibri" panose="020F0502020204030204" pitchFamily="34" charset="0"/>
              </a:rPr>
              <a:t>Si le ratio se dégrade de </a:t>
            </a:r>
            <a:r>
              <a:rPr lang="fr-FR" sz="2000" b="1" dirty="0">
                <a:effectLst/>
                <a:latin typeface="Times New Roman" panose="02020603050405020304" pitchFamily="18" charset="0"/>
                <a:ea typeface="Calibri" panose="020F0502020204030204" pitchFamily="34" charset="0"/>
              </a:rPr>
              <a:t>plus de 5 %,</a:t>
            </a:r>
            <a:r>
              <a:rPr lang="fr-FR" sz="2000" dirty="0">
                <a:effectLst/>
                <a:latin typeface="Times New Roman" panose="02020603050405020304" pitchFamily="18" charset="0"/>
                <a:ea typeface="Calibri" panose="020F0502020204030204" pitchFamily="34" charset="0"/>
              </a:rPr>
              <a:t> la région est placée en régime d’</a:t>
            </a:r>
            <a:r>
              <a:rPr lang="fr-FR" sz="2000" b="1" dirty="0">
                <a:effectLst/>
                <a:latin typeface="Times New Roman" panose="02020603050405020304" pitchFamily="18" charset="0"/>
                <a:ea typeface="Calibri" panose="020F0502020204030204" pitchFamily="34" charset="0"/>
              </a:rPr>
              <a:t>interdiction</a:t>
            </a:r>
            <a:r>
              <a:rPr lang="fr-FR" sz="2000" dirty="0">
                <a:effectLst/>
                <a:latin typeface="Times New Roman" panose="02020603050405020304" pitchFamily="18" charset="0"/>
                <a:ea typeface="Calibri" panose="020F0502020204030204" pitchFamily="34" charset="0"/>
              </a:rPr>
              <a:t> de retournement de prairies et d’obligation de </a:t>
            </a:r>
            <a:r>
              <a:rPr lang="fr-FR" sz="2000" b="1" dirty="0">
                <a:effectLst/>
                <a:latin typeface="Times New Roman" panose="02020603050405020304" pitchFamily="18" charset="0"/>
                <a:ea typeface="Calibri" panose="020F0502020204030204" pitchFamily="34" charset="0"/>
              </a:rPr>
              <a:t>réimplantation</a:t>
            </a:r>
            <a:r>
              <a:rPr lang="fr-FR" sz="2000" dirty="0">
                <a:effectLst/>
                <a:latin typeface="Times New Roman" panose="02020603050405020304" pitchFamily="18" charset="0"/>
                <a:ea typeface="Calibri" panose="020F0502020204030204" pitchFamily="34" charset="0"/>
              </a:rPr>
              <a:t> de surfaces.</a:t>
            </a:r>
          </a:p>
          <a:p>
            <a:pPr lvl="0" algn="just">
              <a:lnSpc>
                <a:spcPct val="115000"/>
              </a:lnSpc>
              <a:buFontTx/>
              <a:buChar char="-"/>
            </a:pPr>
            <a:r>
              <a:rPr lang="fr-FR" sz="2000" dirty="0">
                <a:effectLst/>
                <a:latin typeface="Times New Roman" panose="02020603050405020304" pitchFamily="18" charset="0"/>
                <a:ea typeface="Calibri" panose="020F0502020204030204" pitchFamily="34" charset="0"/>
              </a:rPr>
              <a:t>Si la dégradation est </a:t>
            </a:r>
            <a:r>
              <a:rPr lang="fr-FR" sz="2000" b="1" dirty="0">
                <a:effectLst/>
                <a:latin typeface="Times New Roman" panose="02020603050405020304" pitchFamily="18" charset="0"/>
                <a:ea typeface="Calibri" panose="020F0502020204030204" pitchFamily="34" charset="0"/>
              </a:rPr>
              <a:t>comprise entre 2,5 % et 5 %</a:t>
            </a:r>
            <a:r>
              <a:rPr lang="fr-FR" sz="2000" dirty="0">
                <a:effectLst/>
                <a:latin typeface="Times New Roman" panose="02020603050405020304" pitchFamily="18" charset="0"/>
                <a:ea typeface="Calibri" panose="020F0502020204030204" pitchFamily="34" charset="0"/>
              </a:rPr>
              <a:t>, la région est soumise à un régime d’</a:t>
            </a:r>
            <a:r>
              <a:rPr lang="fr-FR" sz="2000" b="1" dirty="0">
                <a:effectLst/>
                <a:latin typeface="Times New Roman" panose="02020603050405020304" pitchFamily="18" charset="0"/>
                <a:ea typeface="Calibri" panose="020F0502020204030204" pitchFamily="34" charset="0"/>
              </a:rPr>
              <a:t>autorisation</a:t>
            </a:r>
            <a:r>
              <a:rPr lang="fr-FR" sz="2000" dirty="0">
                <a:effectLst/>
                <a:latin typeface="Times New Roman" panose="02020603050405020304" pitchFamily="18" charset="0"/>
                <a:ea typeface="Calibri" panose="020F0502020204030204" pitchFamily="34" charset="0"/>
              </a:rPr>
              <a:t>.</a:t>
            </a:r>
          </a:p>
          <a:p>
            <a:pPr lvl="0" algn="just">
              <a:lnSpc>
                <a:spcPct val="115000"/>
              </a:lnSpc>
              <a:buFontTx/>
              <a:buChar char="-"/>
            </a:pPr>
            <a:r>
              <a:rPr lang="fr-FR" sz="2000" dirty="0">
                <a:effectLst/>
                <a:latin typeface="Times New Roman" panose="02020603050405020304" pitchFamily="18" charset="0"/>
                <a:ea typeface="Calibri" panose="020F0502020204030204" pitchFamily="34" charset="0"/>
              </a:rPr>
              <a:t>Si le ratio se dégrade de </a:t>
            </a:r>
            <a:r>
              <a:rPr lang="fr-FR" sz="2000" b="1" dirty="0">
                <a:effectLst/>
                <a:latin typeface="Times New Roman" panose="02020603050405020304" pitchFamily="18" charset="0"/>
                <a:ea typeface="Calibri" panose="020F0502020204030204" pitchFamily="34" charset="0"/>
              </a:rPr>
              <a:t>moins de 2,5 %</a:t>
            </a:r>
            <a:r>
              <a:rPr lang="fr-FR" sz="2000" dirty="0">
                <a:effectLst/>
                <a:latin typeface="Times New Roman" panose="02020603050405020304" pitchFamily="18" charset="0"/>
                <a:ea typeface="Calibri" panose="020F0502020204030204" pitchFamily="34" charset="0"/>
              </a:rPr>
              <a:t>, le </a:t>
            </a:r>
            <a:r>
              <a:rPr lang="fr-FR" sz="2000" b="1" dirty="0">
                <a:effectLst/>
                <a:latin typeface="Times New Roman" panose="02020603050405020304" pitchFamily="18" charset="0"/>
                <a:ea typeface="Calibri" panose="020F0502020204030204" pitchFamily="34" charset="0"/>
              </a:rPr>
              <a:t>régime d’autorisation préalable est levé</a:t>
            </a:r>
            <a:r>
              <a:rPr lang="fr-FR" sz="2000" dirty="0">
                <a:effectLst/>
                <a:latin typeface="Times New Roman" panose="02020603050405020304" pitchFamily="18" charset="0"/>
                <a:ea typeface="Calibri" panose="020F0502020204030204" pitchFamily="34" charset="0"/>
              </a:rPr>
              <a:t>.</a:t>
            </a:r>
            <a:endParaRPr lang="fr-FR" b="1" dirty="0">
              <a:sym typeface="Wingdings" panose="05000000000000000000" pitchFamily="2" charset="2"/>
            </a:endParaRPr>
          </a:p>
          <a:p>
            <a:pPr marL="0" indent="0">
              <a:buNone/>
            </a:pPr>
            <a:r>
              <a:rPr lang="fr-FR" b="1" dirty="0">
                <a:sym typeface="Wingdings" panose="05000000000000000000" pitchFamily="2" charset="2"/>
              </a:rPr>
              <a:t>               Impact important sur un petit territoire comme celui de l’Authie</a:t>
            </a:r>
          </a:p>
          <a:p>
            <a:pPr marL="0" indent="0">
              <a:buNone/>
            </a:pPr>
            <a:endParaRPr lang="fr-FR" dirty="0">
              <a:sym typeface="Wingdings" panose="05000000000000000000" pitchFamily="2" charset="2"/>
            </a:endParaRPr>
          </a:p>
          <a:p>
            <a:pPr>
              <a:buFont typeface="Wingdings" panose="05000000000000000000" pitchFamily="2" charset="2"/>
              <a:buChar char="à"/>
            </a:pPr>
            <a:endParaRPr lang="fr-FR" dirty="0">
              <a:sym typeface="Wingdings" panose="05000000000000000000" pitchFamily="2" charset="2"/>
            </a:endParaRPr>
          </a:p>
          <a:p>
            <a:pPr marL="0" indent="0">
              <a:buNone/>
            </a:pPr>
            <a:endParaRPr lang="fr-FR" dirty="0"/>
          </a:p>
          <a:p>
            <a:pPr marL="0" lvl="0" indent="0">
              <a:spcAft>
                <a:spcPts val="1200"/>
              </a:spcAft>
              <a:buNone/>
              <a:tabLst>
                <a:tab pos="457200" algn="l"/>
              </a:tabLst>
            </a:pPr>
            <a:endParaRPr lang="fr-FR"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endParaRPr>
          </a:p>
          <a:p>
            <a:pPr lvl="0">
              <a:spcAft>
                <a:spcPts val="1200"/>
              </a:spcAft>
              <a:buFontTx/>
              <a:buChar char="-"/>
              <a:tabLst>
                <a:tab pos="457200" algn="l"/>
              </a:tabLst>
            </a:pPr>
            <a:endParaRPr lang="fr-FR"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endParaRPr>
          </a:p>
          <a:p>
            <a:pPr lvl="0">
              <a:spcAft>
                <a:spcPts val="1200"/>
              </a:spcAft>
              <a:buFontTx/>
              <a:buChar char="-"/>
              <a:tabLst>
                <a:tab pos="457200" algn="l"/>
              </a:tabLst>
            </a:pPr>
            <a:endParaRPr lang="fr-FR" dirty="0">
              <a:solidFill>
                <a:prstClr val="black">
                  <a:lumMod val="75000"/>
                  <a:lumOff val="25000"/>
                </a:prstClr>
              </a:solidFill>
              <a:latin typeface="Calibri" panose="020F0502020204030204" pitchFamily="34" charset="0"/>
              <a:cs typeface="Times New Roman" panose="02020603050405020304" pitchFamily="18" charset="0"/>
              <a:sym typeface="Wingdings" panose="05000000000000000000" pitchFamily="2" charset="2"/>
            </a:endParaRPr>
          </a:p>
          <a:p>
            <a:pPr marL="0" lvl="0" indent="0">
              <a:spcAft>
                <a:spcPts val="1200"/>
              </a:spcAft>
              <a:buNone/>
              <a:tabLst>
                <a:tab pos="457200" algn="l"/>
              </a:tabLst>
            </a:pPr>
            <a:endParaRPr kumimoji="0" lang="fr-FR"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lvl="0" indent="0" algn="just">
              <a:spcAft>
                <a:spcPts val="1200"/>
              </a:spcAft>
              <a:buNone/>
              <a:tabLst>
                <a:tab pos="457200" algn="l"/>
              </a:tabLst>
            </a:pPr>
            <a:endParaRPr lang="fr-FR" sz="2000" dirty="0"/>
          </a:p>
          <a:p>
            <a:pPr>
              <a:buClr>
                <a:srgbClr val="0F6FC6"/>
              </a:buClr>
              <a:buFont typeface="Wingdings" panose="05000000000000000000" pitchFamily="2" charset="2"/>
              <a:buChar char="Ø"/>
            </a:pPr>
            <a:endParaRPr lang="fr-FR" sz="2400" b="1" dirty="0"/>
          </a:p>
          <a:p>
            <a:pPr>
              <a:buClr>
                <a:srgbClr val="0F6FC6"/>
              </a:buClr>
              <a:buFont typeface="Wingdings" panose="05000000000000000000" pitchFamily="2" charset="2"/>
              <a:buChar char="Ø"/>
            </a:pPr>
            <a:endParaRPr lang="fr-FR" sz="2400" b="1" dirty="0"/>
          </a:p>
          <a:p>
            <a:pPr marL="0" lvl="0" indent="0">
              <a:buClr>
                <a:srgbClr val="0F6FC6"/>
              </a:buClr>
              <a:buNone/>
            </a:pPr>
            <a:endParaRPr lang="fr-FR" sz="2400" b="1" dirty="0"/>
          </a:p>
        </p:txBody>
      </p:sp>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16</a:t>
            </a:fld>
            <a:endParaRPr lang="fr-FR"/>
          </a:p>
        </p:txBody>
      </p:sp>
      <p:sp>
        <p:nvSpPr>
          <p:cNvPr id="12" name="Titre 1">
            <a:extLst>
              <a:ext uri="{FF2B5EF4-FFF2-40B4-BE49-F238E27FC236}">
                <a16:creationId xmlns:a16="http://schemas.microsoft.com/office/drawing/2014/main" id="{CC08B4CC-6CB0-4D7F-A72E-AF666941F7A8}"/>
              </a:ext>
            </a:extLst>
          </p:cNvPr>
          <p:cNvSpPr>
            <a:spLocks noGrp="1"/>
          </p:cNvSpPr>
          <p:nvPr>
            <p:ph type="title"/>
          </p:nvPr>
        </p:nvSpPr>
        <p:spPr>
          <a:xfrm>
            <a:off x="1154083" y="33090"/>
            <a:ext cx="10058400" cy="507947"/>
          </a:xfrm>
        </p:spPr>
        <p:txBody>
          <a:bodyPr>
            <a:normAutofit fontScale="90000"/>
          </a:bodyPr>
          <a:lstStyle/>
          <a:p>
            <a:pPr algn="ctr"/>
            <a:r>
              <a:rPr lang="fr-FR" sz="3200" b="1" dirty="0">
                <a:solidFill>
                  <a:srgbClr val="0070C0"/>
                </a:solidFill>
              </a:rPr>
              <a:t>Résumé de l’état des lieux/diagnostic</a:t>
            </a:r>
          </a:p>
        </p:txBody>
      </p:sp>
      <p:sp>
        <p:nvSpPr>
          <p:cNvPr id="13" name="ZoneTexte 12">
            <a:extLst>
              <a:ext uri="{FF2B5EF4-FFF2-40B4-BE49-F238E27FC236}">
                <a16:creationId xmlns:a16="http://schemas.microsoft.com/office/drawing/2014/main" id="{2334E148-1807-4754-98D7-A19E1131ACAD}"/>
              </a:ext>
            </a:extLst>
          </p:cNvPr>
          <p:cNvSpPr txBox="1"/>
          <p:nvPr/>
        </p:nvSpPr>
        <p:spPr>
          <a:xfrm>
            <a:off x="0" y="423566"/>
            <a:ext cx="4023985" cy="523220"/>
          </a:xfrm>
          <a:prstGeom prst="rect">
            <a:avLst/>
          </a:prstGeom>
          <a:noFill/>
        </p:spPr>
        <p:txBody>
          <a:bodyPr wrap="square">
            <a:spAutoFit/>
          </a:bodyPr>
          <a:lstStyle/>
          <a:p>
            <a:pPr lvl="0">
              <a:buClr>
                <a:srgbClr val="0F6FC6"/>
              </a:buClr>
              <a:buFont typeface="Wingdings" panose="05000000000000000000" pitchFamily="2" charset="2"/>
              <a:buChar char="Ø"/>
            </a:pPr>
            <a:r>
              <a:rPr lang="fr-FR" sz="2800" b="1" dirty="0"/>
              <a:t>Les facteurs humains</a:t>
            </a:r>
          </a:p>
        </p:txBody>
      </p:sp>
      <p:pic>
        <p:nvPicPr>
          <p:cNvPr id="7" name="Image 6">
            <a:extLst>
              <a:ext uri="{FF2B5EF4-FFF2-40B4-BE49-F238E27FC236}">
                <a16:creationId xmlns:a16="http://schemas.microsoft.com/office/drawing/2014/main" id="{7875B56E-B6A9-4EA8-A154-49A130BBCAB0}"/>
              </a:ext>
            </a:extLst>
          </p:cNvPr>
          <p:cNvPicPr>
            <a:picLocks noChangeAspect="1"/>
          </p:cNvPicPr>
          <p:nvPr/>
        </p:nvPicPr>
        <p:blipFill>
          <a:blip r:embed="rId3"/>
          <a:stretch>
            <a:fillRect/>
          </a:stretch>
        </p:blipFill>
        <p:spPr>
          <a:xfrm>
            <a:off x="6394659" y="2957515"/>
            <a:ext cx="5390824" cy="507947"/>
          </a:xfrm>
          <a:prstGeom prst="rect">
            <a:avLst/>
          </a:prstGeom>
        </p:spPr>
      </p:pic>
      <p:sp>
        <p:nvSpPr>
          <p:cNvPr id="8" name="Flèche : droite 7">
            <a:extLst>
              <a:ext uri="{FF2B5EF4-FFF2-40B4-BE49-F238E27FC236}">
                <a16:creationId xmlns:a16="http://schemas.microsoft.com/office/drawing/2014/main" id="{2B8301BA-E916-4AB3-99CE-61B289929B6B}"/>
              </a:ext>
            </a:extLst>
          </p:cNvPr>
          <p:cNvSpPr/>
          <p:nvPr/>
        </p:nvSpPr>
        <p:spPr>
          <a:xfrm>
            <a:off x="271145" y="5933367"/>
            <a:ext cx="634798" cy="4027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7842636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D3459DE-6D27-4E06-8ED2-E6C4B6C0E068}"/>
              </a:ext>
            </a:extLst>
          </p:cNvPr>
          <p:cNvPicPr>
            <a:picLocks noChangeAspect="1"/>
          </p:cNvPicPr>
          <p:nvPr/>
        </p:nvPicPr>
        <p:blipFill>
          <a:blip r:embed="rId2"/>
          <a:stretch>
            <a:fillRect/>
          </a:stretch>
        </p:blipFill>
        <p:spPr>
          <a:xfrm>
            <a:off x="10144125" y="33090"/>
            <a:ext cx="1367413" cy="1576635"/>
          </a:xfrm>
          <a:prstGeom prst="rect">
            <a:avLst/>
          </a:prstGeom>
        </p:spPr>
      </p:pic>
      <p:sp>
        <p:nvSpPr>
          <p:cNvPr id="2" name="Titre 1">
            <a:extLst>
              <a:ext uri="{FF2B5EF4-FFF2-40B4-BE49-F238E27FC236}">
                <a16:creationId xmlns:a16="http://schemas.microsoft.com/office/drawing/2014/main" id="{5EC9E527-F20C-4941-8043-4EABA088A865}"/>
              </a:ext>
            </a:extLst>
          </p:cNvPr>
          <p:cNvSpPr>
            <a:spLocks noGrp="1"/>
          </p:cNvSpPr>
          <p:nvPr>
            <p:ph type="ctrTitle"/>
          </p:nvPr>
        </p:nvSpPr>
        <p:spPr>
          <a:xfrm>
            <a:off x="223422" y="2924083"/>
            <a:ext cx="11745156" cy="1009834"/>
          </a:xfrm>
        </p:spPr>
        <p:txBody>
          <a:bodyPr>
            <a:normAutofit fontScale="90000"/>
          </a:bodyPr>
          <a:lstStyle/>
          <a:p>
            <a:pPr algn="ctr"/>
            <a:r>
              <a:rPr lang="fr-FR" sz="6600" b="1" i="1" dirty="0">
                <a:solidFill>
                  <a:srgbClr val="0070C0"/>
                </a:solidFill>
              </a:rPr>
              <a:t>La lutte contre l’érosion et le ruissellement sur le territoire</a:t>
            </a:r>
          </a:p>
        </p:txBody>
      </p:sp>
      <p:sp>
        <p:nvSpPr>
          <p:cNvPr id="6" name="Espace réservé de la date 5">
            <a:extLst>
              <a:ext uri="{FF2B5EF4-FFF2-40B4-BE49-F238E27FC236}">
                <a16:creationId xmlns:a16="http://schemas.microsoft.com/office/drawing/2014/main" id="{C0E0609B-3A48-4090-A703-C07F9A7DEF08}"/>
              </a:ext>
            </a:extLst>
          </p:cNvPr>
          <p:cNvSpPr>
            <a:spLocks noGrp="1"/>
          </p:cNvSpPr>
          <p:nvPr>
            <p:ph type="dt" sz="half" idx="10"/>
          </p:nvPr>
        </p:nvSpPr>
        <p:spPr/>
        <p:txBody>
          <a:bodyPr/>
          <a:lstStyle/>
          <a:p>
            <a:r>
              <a:rPr lang="fr-FR" sz="1200"/>
              <a:t>04/11/2021</a:t>
            </a:r>
            <a:endParaRPr lang="fr-FR" sz="1200" dirty="0"/>
          </a:p>
        </p:txBody>
      </p:sp>
      <p:sp>
        <p:nvSpPr>
          <p:cNvPr id="5" name="Espace réservé du pied de page 4">
            <a:extLst>
              <a:ext uri="{FF2B5EF4-FFF2-40B4-BE49-F238E27FC236}">
                <a16:creationId xmlns:a16="http://schemas.microsoft.com/office/drawing/2014/main" id="{1ABFAFA2-7DFB-4214-83D5-E9A8D9BA7493}"/>
              </a:ext>
            </a:extLst>
          </p:cNvPr>
          <p:cNvSpPr>
            <a:spLocks noGrp="1"/>
          </p:cNvSpPr>
          <p:nvPr>
            <p:ph type="ftr" sz="quarter" idx="11"/>
          </p:nvPr>
        </p:nvSpPr>
        <p:spPr/>
        <p:txBody>
          <a:bodyPr/>
          <a:lstStyle/>
          <a:p>
            <a:r>
              <a:rPr lang="fr-FR" sz="1200" dirty="0"/>
              <a:t>Sage de </a:t>
            </a:r>
            <a:r>
              <a:rPr lang="fr-FR" sz="1200" dirty="0" err="1"/>
              <a:t>l’aUTHIE</a:t>
            </a:r>
            <a:endParaRPr lang="fr-FR" sz="1200" dirty="0"/>
          </a:p>
        </p:txBody>
      </p:sp>
      <p:sp>
        <p:nvSpPr>
          <p:cNvPr id="7" name="Espace réservé du numéro de diapositive 6">
            <a:extLst>
              <a:ext uri="{FF2B5EF4-FFF2-40B4-BE49-F238E27FC236}">
                <a16:creationId xmlns:a16="http://schemas.microsoft.com/office/drawing/2014/main" id="{0C0E4416-3E39-485E-88D0-54F9D9AD85C1}"/>
              </a:ext>
            </a:extLst>
          </p:cNvPr>
          <p:cNvSpPr>
            <a:spLocks noGrp="1"/>
          </p:cNvSpPr>
          <p:nvPr>
            <p:ph type="sldNum" sz="quarter" idx="12"/>
          </p:nvPr>
        </p:nvSpPr>
        <p:spPr/>
        <p:txBody>
          <a:bodyPr/>
          <a:lstStyle/>
          <a:p>
            <a:fld id="{B9313472-45EF-469F-9C12-18D63CA62E90}" type="slidenum">
              <a:rPr lang="fr-FR" sz="1200" smtClean="0"/>
              <a:t>17</a:t>
            </a:fld>
            <a:endParaRPr lang="fr-FR" sz="1200" dirty="0"/>
          </a:p>
        </p:txBody>
      </p:sp>
      <p:pic>
        <p:nvPicPr>
          <p:cNvPr id="8" name="Image 7" descr="logo_symcea_seul">
            <a:extLst>
              <a:ext uri="{FF2B5EF4-FFF2-40B4-BE49-F238E27FC236}">
                <a16:creationId xmlns:a16="http://schemas.microsoft.com/office/drawing/2014/main" id="{5D589EA0-1E4E-40ED-B792-2949679AAFD8}"/>
              </a:ext>
            </a:extLst>
          </p:cNvPr>
          <p:cNvPicPr/>
          <p:nvPr/>
        </p:nvPicPr>
        <p:blipFill>
          <a:blip r:embed="rId3"/>
          <a:stretch>
            <a:fillRect/>
          </a:stretch>
        </p:blipFill>
        <p:spPr bwMode="auto">
          <a:xfrm>
            <a:off x="514350" y="374050"/>
            <a:ext cx="2971800" cy="655320"/>
          </a:xfrm>
          <a:prstGeom prst="rect">
            <a:avLst/>
          </a:prstGeom>
        </p:spPr>
      </p:pic>
    </p:spTree>
    <p:extLst>
      <p:ext uri="{BB962C8B-B14F-4D97-AF65-F5344CB8AC3E}">
        <p14:creationId xmlns:p14="http://schemas.microsoft.com/office/powerpoint/2010/main" val="157880175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0241A0A-2A6B-4F25-A629-A1F8862DA0D8}"/>
              </a:ext>
            </a:extLst>
          </p:cNvPr>
          <p:cNvSpPr>
            <a:spLocks noGrp="1"/>
          </p:cNvSpPr>
          <p:nvPr>
            <p:ph idx="1"/>
          </p:nvPr>
        </p:nvSpPr>
        <p:spPr>
          <a:xfrm>
            <a:off x="373032" y="762429"/>
            <a:ext cx="11620500" cy="5333142"/>
          </a:xfrm>
          <a:solidFill>
            <a:schemeClr val="bg1"/>
          </a:solidFill>
        </p:spPr>
        <p:txBody>
          <a:bodyPr>
            <a:normAutofit fontScale="92500" lnSpcReduction="20000"/>
          </a:bodyPr>
          <a:lstStyle/>
          <a:p>
            <a:pPr lvl="0">
              <a:buClr>
                <a:srgbClr val="0F6FC6"/>
              </a:buClr>
              <a:buFont typeface="Wingdings" panose="05000000000000000000" pitchFamily="2" charset="2"/>
              <a:buChar char="Ø"/>
            </a:pPr>
            <a:r>
              <a:rPr lang="fr-FR" sz="2400" b="1" dirty="0"/>
              <a:t> Thématique transversale à une gestion globale de l’eau: </a:t>
            </a:r>
            <a:r>
              <a:rPr lang="fr-FR" sz="2400" dirty="0"/>
              <a:t>protection de la ressource en eau, des milieux aquatiques, lutte contre les inondations</a:t>
            </a:r>
          </a:p>
          <a:p>
            <a:pPr lvl="0">
              <a:buClr>
                <a:srgbClr val="0F6FC6"/>
              </a:buClr>
              <a:buFont typeface="Wingdings" panose="05000000000000000000" pitchFamily="2" charset="2"/>
              <a:buChar char="Ø"/>
            </a:pPr>
            <a:r>
              <a:rPr lang="fr-FR" sz="2400" b="1" dirty="0"/>
              <a:t> Les enjeux de lutte contre le ruissellement et l’érosion des sols</a:t>
            </a:r>
          </a:p>
          <a:p>
            <a:pPr marL="342900" lvl="0" indent="-342900" algn="just">
              <a:spcAft>
                <a:spcPts val="1200"/>
              </a:spcAft>
              <a:buFont typeface="Symbol" panose="05050102010706020507" pitchFamily="18" charset="2"/>
              <a:buChar char=""/>
              <a:tabLst>
                <a:tab pos="457200" algn="l"/>
              </a:tabLst>
            </a:pPr>
            <a:r>
              <a:rPr lang="fr-FR" sz="2400" dirty="0">
                <a:solidFill>
                  <a:prstClr val="black">
                    <a:lumMod val="75000"/>
                    <a:lumOff val="25000"/>
                  </a:prstClr>
                </a:solidFill>
                <a:latin typeface="Calibri" panose="020F0502020204030204" pitchFamily="34" charset="0"/>
                <a:cs typeface="Times New Roman" panose="02020603050405020304" pitchFamily="18" charset="0"/>
              </a:rPr>
              <a:t>Maîtriser la pollution de la ressource en eau</a:t>
            </a:r>
          </a:p>
          <a:p>
            <a:pPr marL="342900" lvl="0" indent="-342900" algn="just">
              <a:spcAft>
                <a:spcPts val="1200"/>
              </a:spcAft>
              <a:buFont typeface="Symbol" panose="05050102010706020507" pitchFamily="18" charset="2"/>
              <a:buChar char=""/>
              <a:tabLst>
                <a:tab pos="457200" algn="l"/>
              </a:tabLst>
            </a:pPr>
            <a:r>
              <a:rPr lang="fr-FR" sz="2400" dirty="0">
                <a:solidFill>
                  <a:prstClr val="black">
                    <a:lumMod val="75000"/>
                    <a:lumOff val="25000"/>
                  </a:prstClr>
                </a:solidFill>
                <a:latin typeface="Calibri" panose="020F0502020204030204" pitchFamily="34" charset="0"/>
                <a:cs typeface="Times New Roman" panose="02020603050405020304" pitchFamily="18" charset="0"/>
              </a:rPr>
              <a:t>Protection des biens et des personnes</a:t>
            </a:r>
          </a:p>
          <a:p>
            <a:pPr marL="342900" lvl="0" indent="-342900" algn="just">
              <a:spcAft>
                <a:spcPts val="1200"/>
              </a:spcAft>
              <a:buFont typeface="Symbol" panose="05050102010706020507" pitchFamily="18" charset="2"/>
              <a:buChar char=""/>
              <a:tabLst>
                <a:tab pos="457200" algn="l"/>
              </a:tabLst>
            </a:pPr>
            <a:r>
              <a:rPr lang="fr-FR" sz="2400" dirty="0">
                <a:solidFill>
                  <a:prstClr val="black">
                    <a:lumMod val="75000"/>
                    <a:lumOff val="25000"/>
                  </a:prstClr>
                </a:solidFill>
                <a:latin typeface="Calibri" panose="020F0502020204030204" pitchFamily="34" charset="0"/>
                <a:cs typeface="Times New Roman" panose="02020603050405020304" pitchFamily="18" charset="0"/>
              </a:rPr>
              <a:t>Limiter la perte de sol agricole</a:t>
            </a:r>
          </a:p>
          <a:p>
            <a:pPr marL="342900" lvl="0" indent="-342900" algn="just">
              <a:spcAft>
                <a:spcPts val="1200"/>
              </a:spcAft>
              <a:buFont typeface="Symbol" panose="05050102010706020507" pitchFamily="18" charset="2"/>
              <a:buChar char=""/>
              <a:tabLst>
                <a:tab pos="457200" algn="l"/>
              </a:tabLst>
            </a:pPr>
            <a:r>
              <a:rPr lang="fr-FR" sz="2400" dirty="0">
                <a:solidFill>
                  <a:prstClr val="black">
                    <a:lumMod val="75000"/>
                    <a:lumOff val="25000"/>
                  </a:prstClr>
                </a:solidFill>
                <a:latin typeface="Calibri" panose="020F0502020204030204" pitchFamily="34" charset="0"/>
                <a:cs typeface="Times New Roman" panose="02020603050405020304" pitchFamily="18" charset="0"/>
              </a:rPr>
              <a:t>Protection des milieux aquatiques</a:t>
            </a:r>
          </a:p>
          <a:p>
            <a:pPr marL="91440" marR="0" lvl="0" indent="-91440" algn="l" defTabSz="914400" rtl="0" eaLnBrk="1" fontAlgn="auto" latinLnBrk="0" hangingPunct="1">
              <a:lnSpc>
                <a:spcPct val="90000"/>
              </a:lnSpc>
              <a:spcBef>
                <a:spcPts val="1200"/>
              </a:spcBef>
              <a:spcAft>
                <a:spcPts val="200"/>
              </a:spcAft>
              <a:buClr>
                <a:srgbClr val="0F6FC6"/>
              </a:buClr>
              <a:buSzPct val="100000"/>
              <a:buFont typeface="Wingdings" panose="05000000000000000000" pitchFamily="2" charset="2"/>
              <a:buChar char="Ø"/>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3 niveaux d’intervention</a:t>
            </a:r>
          </a:p>
          <a:p>
            <a:pPr marL="342900" lvl="0" indent="-342900" algn="just">
              <a:spcAft>
                <a:spcPts val="1200"/>
              </a:spcAft>
              <a:buFont typeface="Symbol" panose="05050102010706020507" pitchFamily="18" charset="2"/>
              <a:buChar char=""/>
              <a:tabLst>
                <a:tab pos="457200" algn="l"/>
              </a:tabLst>
            </a:pPr>
            <a:r>
              <a:rPr lang="fr-FR" sz="2400" dirty="0">
                <a:solidFill>
                  <a:prstClr val="black">
                    <a:lumMod val="75000"/>
                    <a:lumOff val="25000"/>
                  </a:prstClr>
                </a:solidFill>
                <a:latin typeface="Calibri" panose="020F0502020204030204" pitchFamily="34" charset="0"/>
                <a:cs typeface="Times New Roman" panose="02020603050405020304" pitchFamily="18" charset="0"/>
              </a:rPr>
              <a:t>Les actions agronomiques dans les parcelles</a:t>
            </a:r>
          </a:p>
          <a:p>
            <a:pPr marL="342900" lvl="0" indent="-342900" algn="just">
              <a:spcAft>
                <a:spcPts val="1200"/>
              </a:spcAft>
              <a:buFont typeface="Symbol" panose="05050102010706020507" pitchFamily="18" charset="2"/>
              <a:buChar char=""/>
              <a:tabLst>
                <a:tab pos="457200" algn="l"/>
              </a:tabLst>
            </a:pPr>
            <a:r>
              <a:rPr lang="fr-FR" sz="2400" dirty="0">
                <a:solidFill>
                  <a:prstClr val="black">
                    <a:lumMod val="75000"/>
                    <a:lumOff val="25000"/>
                  </a:prstClr>
                </a:solidFill>
                <a:latin typeface="Calibri" panose="020F0502020204030204" pitchFamily="34" charset="0"/>
                <a:cs typeface="Times New Roman" panose="02020603050405020304" pitchFamily="18" charset="0"/>
              </a:rPr>
              <a:t>Les aménagements légers (hydraulique douce): fascine, haie, bande enherbée, digue végétale</a:t>
            </a:r>
          </a:p>
          <a:p>
            <a:pPr marL="342900" lvl="0" indent="-342900" algn="just">
              <a:spcAft>
                <a:spcPts val="1200"/>
              </a:spcAft>
              <a:buFont typeface="Symbol" panose="05050102010706020507" pitchFamily="18" charset="2"/>
              <a:buChar char=""/>
              <a:tabLst>
                <a:tab pos="457200" algn="l"/>
              </a:tabLst>
            </a:pPr>
            <a:r>
              <a:rPr lang="fr-FR" sz="2400" dirty="0">
                <a:solidFill>
                  <a:prstClr val="black">
                    <a:lumMod val="75000"/>
                    <a:lumOff val="25000"/>
                  </a:prstClr>
                </a:solidFill>
                <a:latin typeface="Calibri" panose="020F0502020204030204" pitchFamily="34" charset="0"/>
                <a:cs typeface="Times New Roman" panose="02020603050405020304" pitchFamily="18" charset="0"/>
              </a:rPr>
              <a:t>Les aménagements lourds: noue enherbée, fossé, bassin de rétention</a:t>
            </a:r>
          </a:p>
          <a:p>
            <a:pPr marL="0" marR="0" lvl="0" indent="0" algn="l" defTabSz="914400" rtl="0" eaLnBrk="1" fontAlgn="auto" latinLnBrk="0" hangingPunct="1">
              <a:lnSpc>
                <a:spcPct val="90000"/>
              </a:lnSpc>
              <a:spcBef>
                <a:spcPts val="1200"/>
              </a:spcBef>
              <a:spcAft>
                <a:spcPts val="200"/>
              </a:spcAft>
              <a:buClr>
                <a:srgbClr val="0F6FC6"/>
              </a:buClr>
              <a:buSzPct val="100000"/>
              <a:buNone/>
              <a:tabLst/>
              <a:defRPr/>
            </a:pPr>
            <a:endParaRPr lang="fr-FR" sz="2200" b="1" dirty="0">
              <a:solidFill>
                <a:prstClr val="black">
                  <a:lumMod val="75000"/>
                  <a:lumOff val="25000"/>
                </a:prstClr>
              </a:solidFill>
              <a:latin typeface="Calibri" panose="020F0502020204030204"/>
            </a:endParaRPr>
          </a:p>
          <a:p>
            <a:pPr marL="91440" marR="0" lvl="0" indent="-91440" algn="l" defTabSz="914400" rtl="0" eaLnBrk="1" fontAlgn="auto" latinLnBrk="0" hangingPunct="1">
              <a:lnSpc>
                <a:spcPct val="90000"/>
              </a:lnSpc>
              <a:spcBef>
                <a:spcPts val="1200"/>
              </a:spcBef>
              <a:spcAft>
                <a:spcPts val="200"/>
              </a:spcAft>
              <a:buClr>
                <a:srgbClr val="0F6FC6"/>
              </a:buClr>
              <a:buSzPct val="100000"/>
              <a:buFont typeface="Wingdings" panose="05000000000000000000" pitchFamily="2" charset="2"/>
              <a:buChar char="Ø"/>
              <a:tabLst/>
              <a:defRPr/>
            </a:pPr>
            <a:endParaRPr kumimoji="0" lang="fr-FR"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lvl="0" indent="0" algn="just">
              <a:spcAft>
                <a:spcPts val="1200"/>
              </a:spcAft>
              <a:buNone/>
              <a:tabLst>
                <a:tab pos="457200" algn="l"/>
              </a:tabLst>
            </a:pPr>
            <a:endParaRPr lang="fr-FR" sz="2000" dirty="0"/>
          </a:p>
          <a:p>
            <a:pPr marL="0" lvl="0" indent="0" algn="just">
              <a:spcAft>
                <a:spcPts val="1200"/>
              </a:spcAft>
              <a:buNone/>
              <a:tabLst>
                <a:tab pos="457200" algn="l"/>
              </a:tabLst>
            </a:pPr>
            <a:endParaRPr lang="fr-FR" sz="2000" dirty="0"/>
          </a:p>
          <a:p>
            <a:pPr>
              <a:buClr>
                <a:srgbClr val="0F6FC6"/>
              </a:buClr>
              <a:buFont typeface="Wingdings" panose="05000000000000000000" pitchFamily="2" charset="2"/>
              <a:buChar char="Ø"/>
            </a:pPr>
            <a:endParaRPr lang="fr-FR" sz="2400" b="1" dirty="0"/>
          </a:p>
          <a:p>
            <a:pPr>
              <a:buClr>
                <a:srgbClr val="0F6FC6"/>
              </a:buClr>
              <a:buFont typeface="Wingdings" panose="05000000000000000000" pitchFamily="2" charset="2"/>
              <a:buChar char="Ø"/>
            </a:pPr>
            <a:endParaRPr lang="fr-FR" sz="2400" b="1" dirty="0"/>
          </a:p>
          <a:p>
            <a:pPr marL="0" lvl="0" indent="0">
              <a:buClr>
                <a:srgbClr val="0F6FC6"/>
              </a:buClr>
              <a:buNone/>
            </a:pPr>
            <a:endParaRPr lang="fr-FR" sz="2400" b="1" dirty="0"/>
          </a:p>
        </p:txBody>
      </p:sp>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18</a:t>
            </a:fld>
            <a:endParaRPr lang="fr-FR"/>
          </a:p>
        </p:txBody>
      </p:sp>
      <p:sp>
        <p:nvSpPr>
          <p:cNvPr id="10" name="Titre 1">
            <a:extLst>
              <a:ext uri="{FF2B5EF4-FFF2-40B4-BE49-F238E27FC236}">
                <a16:creationId xmlns:a16="http://schemas.microsoft.com/office/drawing/2014/main" id="{649B651C-EB8F-4782-B07C-A03001CDDA35}"/>
              </a:ext>
            </a:extLst>
          </p:cNvPr>
          <p:cNvSpPr>
            <a:spLocks noGrp="1"/>
          </p:cNvSpPr>
          <p:nvPr>
            <p:ph type="title"/>
          </p:nvPr>
        </p:nvSpPr>
        <p:spPr>
          <a:xfrm>
            <a:off x="1154082" y="58130"/>
            <a:ext cx="10058400" cy="507947"/>
          </a:xfrm>
        </p:spPr>
        <p:txBody>
          <a:bodyPr>
            <a:normAutofit fontScale="90000"/>
          </a:bodyPr>
          <a:lstStyle/>
          <a:p>
            <a:pPr algn="ctr"/>
            <a:r>
              <a:rPr lang="fr-FR" sz="3200" b="1" dirty="0">
                <a:solidFill>
                  <a:srgbClr val="0070C0"/>
                </a:solidFill>
              </a:rPr>
              <a:t>La lutte contre l’érosion et le ruissellement sur le territoire</a:t>
            </a:r>
          </a:p>
        </p:txBody>
      </p:sp>
    </p:spTree>
    <p:extLst>
      <p:ext uri="{BB962C8B-B14F-4D97-AF65-F5344CB8AC3E}">
        <p14:creationId xmlns:p14="http://schemas.microsoft.com/office/powerpoint/2010/main" val="6785879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F47E356-B19D-424B-9504-3E4F3CEE19DD}"/>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A748C9E2-A2DE-4DA3-83E9-B075F0733278}"/>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B369B6AC-EF2C-463F-9CAE-37BE51C8B85B}"/>
              </a:ext>
            </a:extLst>
          </p:cNvPr>
          <p:cNvSpPr>
            <a:spLocks noGrp="1"/>
          </p:cNvSpPr>
          <p:nvPr>
            <p:ph type="sldNum" sz="quarter" idx="12"/>
          </p:nvPr>
        </p:nvSpPr>
        <p:spPr/>
        <p:txBody>
          <a:bodyPr/>
          <a:lstStyle/>
          <a:p>
            <a:fld id="{B9313472-45EF-469F-9C12-18D63CA62E90}" type="slidenum">
              <a:rPr lang="fr-FR" smtClean="0"/>
              <a:t>19</a:t>
            </a:fld>
            <a:endParaRPr lang="fr-FR"/>
          </a:p>
        </p:txBody>
      </p:sp>
      <p:sp>
        <p:nvSpPr>
          <p:cNvPr id="8" name="Titre 1">
            <a:extLst>
              <a:ext uri="{FF2B5EF4-FFF2-40B4-BE49-F238E27FC236}">
                <a16:creationId xmlns:a16="http://schemas.microsoft.com/office/drawing/2014/main" id="{34A319D4-B792-414B-BE06-A8C03C5689C8}"/>
              </a:ext>
            </a:extLst>
          </p:cNvPr>
          <p:cNvSpPr>
            <a:spLocks noGrp="1"/>
          </p:cNvSpPr>
          <p:nvPr>
            <p:ph type="title"/>
          </p:nvPr>
        </p:nvSpPr>
        <p:spPr>
          <a:xfrm>
            <a:off x="1154082" y="58130"/>
            <a:ext cx="10058400" cy="507947"/>
          </a:xfrm>
        </p:spPr>
        <p:txBody>
          <a:bodyPr>
            <a:normAutofit fontScale="90000"/>
          </a:bodyPr>
          <a:lstStyle/>
          <a:p>
            <a:pPr algn="ctr"/>
            <a:r>
              <a:rPr lang="fr-FR" sz="3200" b="1" dirty="0">
                <a:solidFill>
                  <a:srgbClr val="0070C0"/>
                </a:solidFill>
              </a:rPr>
              <a:t>La lutte contre l’érosion et le ruissellement sur la Vallée de l’Authie</a:t>
            </a:r>
            <a:endParaRPr lang="fr-FR" sz="3200" b="1" dirty="0">
              <a:solidFill>
                <a:srgbClr val="00B050"/>
              </a:solidFill>
            </a:endParaRPr>
          </a:p>
        </p:txBody>
      </p:sp>
      <p:sp>
        <p:nvSpPr>
          <p:cNvPr id="10" name="ZoneTexte 9">
            <a:extLst>
              <a:ext uri="{FF2B5EF4-FFF2-40B4-BE49-F238E27FC236}">
                <a16:creationId xmlns:a16="http://schemas.microsoft.com/office/drawing/2014/main" id="{004C2BE9-FE7E-43B5-925F-3586B1E2730D}"/>
              </a:ext>
            </a:extLst>
          </p:cNvPr>
          <p:cNvSpPr txBox="1"/>
          <p:nvPr/>
        </p:nvSpPr>
        <p:spPr>
          <a:xfrm>
            <a:off x="597490" y="5432540"/>
            <a:ext cx="5548543" cy="307777"/>
          </a:xfrm>
          <a:prstGeom prst="rect">
            <a:avLst/>
          </a:prstGeom>
          <a:noFill/>
        </p:spPr>
        <p:txBody>
          <a:bodyPr wrap="square" rtlCol="0">
            <a:spAutoFit/>
          </a:bodyPr>
          <a:lstStyle/>
          <a:p>
            <a:r>
              <a:rPr lang="fr-FR" sz="1400" i="1" dirty="0"/>
              <a:t>Aménagements sur le bassin répertoriés dans la base « </a:t>
            </a:r>
            <a:r>
              <a:rPr lang="fr-FR" sz="1400" i="1" dirty="0" err="1"/>
              <a:t>ruissol</a:t>
            </a:r>
            <a:r>
              <a:rPr lang="fr-FR" sz="1400" i="1" dirty="0"/>
              <a:t> » </a:t>
            </a:r>
          </a:p>
        </p:txBody>
      </p:sp>
      <p:pic>
        <p:nvPicPr>
          <p:cNvPr id="14" name="Image 13">
            <a:extLst>
              <a:ext uri="{FF2B5EF4-FFF2-40B4-BE49-F238E27FC236}">
                <a16:creationId xmlns:a16="http://schemas.microsoft.com/office/drawing/2014/main" id="{645155D1-20F4-4891-B1D0-BE93373FCA8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264385" y="3792882"/>
            <a:ext cx="4289315" cy="2581585"/>
          </a:xfrm>
          <a:prstGeom prst="rect">
            <a:avLst/>
          </a:prstGeom>
        </p:spPr>
      </p:pic>
      <p:graphicFrame>
        <p:nvGraphicFramePr>
          <p:cNvPr id="19" name="Tableau 18">
            <a:extLst>
              <a:ext uri="{FF2B5EF4-FFF2-40B4-BE49-F238E27FC236}">
                <a16:creationId xmlns:a16="http://schemas.microsoft.com/office/drawing/2014/main" id="{F2C8BE2D-73CD-4802-9509-D07D42AD42BD}"/>
              </a:ext>
            </a:extLst>
          </p:cNvPr>
          <p:cNvGraphicFramePr>
            <a:graphicFrameLocks noGrp="1"/>
          </p:cNvGraphicFramePr>
          <p:nvPr>
            <p:extLst>
              <p:ext uri="{D42A27DB-BD31-4B8C-83A1-F6EECF244321}">
                <p14:modId xmlns:p14="http://schemas.microsoft.com/office/powerpoint/2010/main" val="1862218816"/>
              </p:ext>
            </p:extLst>
          </p:nvPr>
        </p:nvGraphicFramePr>
        <p:xfrm>
          <a:off x="161001" y="564013"/>
          <a:ext cx="5847718" cy="5708693"/>
        </p:xfrm>
        <a:graphic>
          <a:graphicData uri="http://schemas.openxmlformats.org/drawingml/2006/table">
            <a:tbl>
              <a:tblPr firstRow="1" firstCol="1" bandRow="1">
                <a:tableStyleId>{5C22544A-7EE6-4342-B048-85BDC9FD1C3A}</a:tableStyleId>
              </a:tblPr>
              <a:tblGrid>
                <a:gridCol w="2098042">
                  <a:extLst>
                    <a:ext uri="{9D8B030D-6E8A-4147-A177-3AD203B41FA5}">
                      <a16:colId xmlns:a16="http://schemas.microsoft.com/office/drawing/2014/main" val="1125878196"/>
                    </a:ext>
                  </a:extLst>
                </a:gridCol>
                <a:gridCol w="1505377">
                  <a:extLst>
                    <a:ext uri="{9D8B030D-6E8A-4147-A177-3AD203B41FA5}">
                      <a16:colId xmlns:a16="http://schemas.microsoft.com/office/drawing/2014/main" val="464586019"/>
                    </a:ext>
                  </a:extLst>
                </a:gridCol>
                <a:gridCol w="2244299">
                  <a:extLst>
                    <a:ext uri="{9D8B030D-6E8A-4147-A177-3AD203B41FA5}">
                      <a16:colId xmlns:a16="http://schemas.microsoft.com/office/drawing/2014/main" val="1047835365"/>
                    </a:ext>
                  </a:extLst>
                </a:gridCol>
              </a:tblGrid>
              <a:tr h="842523">
                <a:tc>
                  <a:txBody>
                    <a:bodyPr/>
                    <a:lstStyle/>
                    <a:p>
                      <a:pPr algn="ctr" rtl="0" fontAlgn="ctr"/>
                      <a:r>
                        <a:rPr lang="fr-FR" sz="2000" u="none" strike="noStrike" dirty="0">
                          <a:effectLst/>
                        </a:rPr>
                        <a:t>Type d’ouvrage</a:t>
                      </a:r>
                      <a:endParaRPr lang="fr-FR" sz="2000" b="1" i="0" u="none" strike="noStrike" dirty="0">
                        <a:solidFill>
                          <a:srgbClr val="FFFFFF"/>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dirty="0">
                          <a:effectLst/>
                        </a:rPr>
                        <a:t>Nombre d’ouvrages dans le bassin versant</a:t>
                      </a:r>
                      <a:endParaRPr lang="fr-FR" sz="2000" b="1" i="0" u="none" strike="noStrike" dirty="0">
                        <a:solidFill>
                          <a:srgbClr val="FFFFFF"/>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dirty="0">
                          <a:effectLst/>
                        </a:rPr>
                        <a:t>Quantité (m, m²)</a:t>
                      </a:r>
                      <a:endParaRPr lang="fr-FR" sz="2000" b="1" i="0" u="none" strike="noStrike" dirty="0">
                        <a:solidFill>
                          <a:srgbClr val="FFFFFF"/>
                        </a:solidFill>
                        <a:effectLst/>
                        <a:latin typeface="Calibri" panose="020F0502020204030204" pitchFamily="34" charset="0"/>
                      </a:endParaRPr>
                    </a:p>
                  </a:txBody>
                  <a:tcPr marL="7721" marR="7721" marT="7721" marB="0" anchor="ctr"/>
                </a:tc>
                <a:extLst>
                  <a:ext uri="{0D108BD9-81ED-4DB2-BD59-A6C34878D82A}">
                    <a16:rowId xmlns:a16="http://schemas.microsoft.com/office/drawing/2014/main" val="2118329485"/>
                  </a:ext>
                </a:extLst>
              </a:tr>
              <a:tr h="290526">
                <a:tc>
                  <a:txBody>
                    <a:bodyPr/>
                    <a:lstStyle/>
                    <a:p>
                      <a:pPr algn="ctr" rtl="0" fontAlgn="ctr"/>
                      <a:r>
                        <a:rPr lang="fr-FR" sz="2000" u="none" strike="noStrike">
                          <a:effectLst/>
                        </a:rPr>
                        <a:t>Bande enherbée </a:t>
                      </a:r>
                      <a:endParaRPr lang="fr-FR" sz="2000" b="0" i="0" u="none" strike="noStrike">
                        <a:solidFill>
                          <a:srgbClr val="FFFFFF"/>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10</a:t>
                      </a:r>
                      <a:endParaRPr lang="fr-FR" sz="2000" b="0" i="0" u="none" strike="noStrike">
                        <a:solidFill>
                          <a:srgbClr val="000000"/>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26026 m2</a:t>
                      </a:r>
                      <a:endParaRPr lang="fr-FR" sz="2000" b="0" i="0" u="none" strike="noStrike">
                        <a:solidFill>
                          <a:srgbClr val="000000"/>
                        </a:solidFill>
                        <a:effectLst/>
                        <a:latin typeface="Calibri" panose="020F0502020204030204" pitchFamily="34" charset="0"/>
                      </a:endParaRPr>
                    </a:p>
                  </a:txBody>
                  <a:tcPr marL="7721" marR="7721" marT="7721" marB="0" anchor="ctr"/>
                </a:tc>
                <a:extLst>
                  <a:ext uri="{0D108BD9-81ED-4DB2-BD59-A6C34878D82A}">
                    <a16:rowId xmlns:a16="http://schemas.microsoft.com/office/drawing/2014/main" val="3869975490"/>
                  </a:ext>
                </a:extLst>
              </a:tr>
              <a:tr h="280841">
                <a:tc>
                  <a:txBody>
                    <a:bodyPr/>
                    <a:lstStyle/>
                    <a:p>
                      <a:pPr algn="ctr" rtl="0" fontAlgn="ctr"/>
                      <a:r>
                        <a:rPr lang="fr-FR" sz="2000" u="none" strike="noStrike">
                          <a:effectLst/>
                        </a:rPr>
                        <a:t>Bassin</a:t>
                      </a:r>
                      <a:endParaRPr lang="fr-FR" sz="2000" b="0" i="0" u="none" strike="noStrike">
                        <a:solidFill>
                          <a:srgbClr val="FFFFFF"/>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9</a:t>
                      </a:r>
                      <a:endParaRPr lang="fr-FR" sz="2000" b="0" i="0" u="none" strike="noStrike">
                        <a:solidFill>
                          <a:srgbClr val="000000"/>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 m3</a:t>
                      </a:r>
                      <a:endParaRPr lang="fr-FR" sz="2000" b="0" i="0" u="none" strike="noStrike">
                        <a:solidFill>
                          <a:srgbClr val="000000"/>
                        </a:solidFill>
                        <a:effectLst/>
                        <a:latin typeface="Calibri" panose="020F0502020204030204" pitchFamily="34" charset="0"/>
                      </a:endParaRPr>
                    </a:p>
                  </a:txBody>
                  <a:tcPr marL="7721" marR="7721" marT="7721" marB="0" anchor="ctr"/>
                </a:tc>
                <a:extLst>
                  <a:ext uri="{0D108BD9-81ED-4DB2-BD59-A6C34878D82A}">
                    <a16:rowId xmlns:a16="http://schemas.microsoft.com/office/drawing/2014/main" val="1745167171"/>
                  </a:ext>
                </a:extLst>
              </a:tr>
              <a:tr h="280841">
                <a:tc>
                  <a:txBody>
                    <a:bodyPr/>
                    <a:lstStyle/>
                    <a:p>
                      <a:pPr algn="ctr" rtl="0" fontAlgn="ctr"/>
                      <a:r>
                        <a:rPr lang="fr-FR" sz="2000" u="none" strike="noStrike">
                          <a:effectLst/>
                        </a:rPr>
                        <a:t>Busage </a:t>
                      </a:r>
                      <a:endParaRPr lang="fr-FR" sz="2000" b="0" i="0" u="none" strike="noStrike">
                        <a:solidFill>
                          <a:srgbClr val="FFFFFF"/>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2</a:t>
                      </a:r>
                      <a:endParaRPr lang="fr-FR" sz="2000" b="0" i="0" u="none" strike="noStrike">
                        <a:solidFill>
                          <a:srgbClr val="000000"/>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6 m</a:t>
                      </a:r>
                      <a:endParaRPr lang="fr-FR" sz="2000" b="0" i="0" u="none" strike="noStrike">
                        <a:solidFill>
                          <a:srgbClr val="000000"/>
                        </a:solidFill>
                        <a:effectLst/>
                        <a:latin typeface="Calibri" panose="020F0502020204030204" pitchFamily="34" charset="0"/>
                      </a:endParaRPr>
                    </a:p>
                  </a:txBody>
                  <a:tcPr marL="7721" marR="7721" marT="7721" marB="0" anchor="ctr"/>
                </a:tc>
                <a:extLst>
                  <a:ext uri="{0D108BD9-81ED-4DB2-BD59-A6C34878D82A}">
                    <a16:rowId xmlns:a16="http://schemas.microsoft.com/office/drawing/2014/main" val="1095450748"/>
                  </a:ext>
                </a:extLst>
              </a:tr>
              <a:tr h="280841">
                <a:tc>
                  <a:txBody>
                    <a:bodyPr/>
                    <a:lstStyle/>
                    <a:p>
                      <a:pPr algn="ctr" rtl="0" fontAlgn="ctr"/>
                      <a:r>
                        <a:rPr lang="fr-FR" sz="2000" u="none" strike="noStrike">
                          <a:effectLst/>
                        </a:rPr>
                        <a:t>Chemin surélevé </a:t>
                      </a:r>
                      <a:endParaRPr lang="fr-FR" sz="2000" b="0" i="0" u="none" strike="noStrike">
                        <a:solidFill>
                          <a:srgbClr val="FFFFFF"/>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5</a:t>
                      </a:r>
                      <a:endParaRPr lang="fr-FR" sz="2000" b="0" i="0" u="none" strike="noStrike">
                        <a:solidFill>
                          <a:srgbClr val="000000"/>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1559 m </a:t>
                      </a:r>
                      <a:endParaRPr lang="fr-FR" sz="2000" b="0" i="0" u="none" strike="noStrike">
                        <a:solidFill>
                          <a:srgbClr val="000000"/>
                        </a:solidFill>
                        <a:effectLst/>
                        <a:latin typeface="Calibri" panose="020F0502020204030204" pitchFamily="34" charset="0"/>
                      </a:endParaRPr>
                    </a:p>
                  </a:txBody>
                  <a:tcPr marL="7721" marR="7721" marT="7721" marB="0" anchor="ctr"/>
                </a:tc>
                <a:extLst>
                  <a:ext uri="{0D108BD9-81ED-4DB2-BD59-A6C34878D82A}">
                    <a16:rowId xmlns:a16="http://schemas.microsoft.com/office/drawing/2014/main" val="3159798150"/>
                  </a:ext>
                </a:extLst>
              </a:tr>
              <a:tr h="551998">
                <a:tc>
                  <a:txBody>
                    <a:bodyPr/>
                    <a:lstStyle/>
                    <a:p>
                      <a:pPr algn="ctr" rtl="0" fontAlgn="ctr"/>
                      <a:r>
                        <a:rPr lang="fr-FR" sz="2000" u="none" strike="noStrike">
                          <a:effectLst/>
                        </a:rPr>
                        <a:t>Digue (terre ou végétale)</a:t>
                      </a:r>
                      <a:endParaRPr lang="fr-FR" sz="2000" b="0" i="0" u="none" strike="noStrike">
                        <a:solidFill>
                          <a:srgbClr val="FFFFFF"/>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1</a:t>
                      </a:r>
                      <a:endParaRPr lang="fr-FR" sz="2000" b="0" i="0" u="none" strike="noStrike">
                        <a:solidFill>
                          <a:srgbClr val="000000"/>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67 ml</a:t>
                      </a:r>
                      <a:endParaRPr lang="fr-FR" sz="2000" b="0" i="0" u="none" strike="noStrike">
                        <a:solidFill>
                          <a:srgbClr val="000000"/>
                        </a:solidFill>
                        <a:effectLst/>
                        <a:latin typeface="Calibri" panose="020F0502020204030204" pitchFamily="34" charset="0"/>
                      </a:endParaRPr>
                    </a:p>
                  </a:txBody>
                  <a:tcPr marL="7721" marR="7721" marT="7721" marB="0" anchor="ctr"/>
                </a:tc>
                <a:extLst>
                  <a:ext uri="{0D108BD9-81ED-4DB2-BD59-A6C34878D82A}">
                    <a16:rowId xmlns:a16="http://schemas.microsoft.com/office/drawing/2014/main" val="3619714948"/>
                  </a:ext>
                </a:extLst>
              </a:tr>
              <a:tr h="280841">
                <a:tc>
                  <a:txBody>
                    <a:bodyPr/>
                    <a:lstStyle/>
                    <a:p>
                      <a:pPr algn="ctr" rtl="0" fontAlgn="ctr"/>
                      <a:r>
                        <a:rPr lang="fr-FR" sz="2000" u="none" strike="noStrike">
                          <a:effectLst/>
                        </a:rPr>
                        <a:t>Fascine</a:t>
                      </a:r>
                      <a:endParaRPr lang="fr-FR" sz="2000" b="0" i="0" u="none" strike="noStrike">
                        <a:solidFill>
                          <a:srgbClr val="FFFFFF"/>
                        </a:solidFill>
                        <a:effectLst/>
                        <a:latin typeface="Calibri" panose="020F0502020204030204" pitchFamily="34" charset="0"/>
                      </a:endParaRPr>
                    </a:p>
                  </a:txBody>
                  <a:tcPr marL="7721" marR="7721" marT="7721" marB="0" anchor="ctr">
                    <a:solidFill>
                      <a:srgbClr val="00B050"/>
                    </a:solidFill>
                  </a:tcPr>
                </a:tc>
                <a:tc>
                  <a:txBody>
                    <a:bodyPr/>
                    <a:lstStyle/>
                    <a:p>
                      <a:pPr algn="ctr" rtl="0" fontAlgn="ctr"/>
                      <a:r>
                        <a:rPr lang="fr-FR" sz="2000" u="none" strike="noStrike">
                          <a:effectLst/>
                        </a:rPr>
                        <a:t>290</a:t>
                      </a:r>
                      <a:endParaRPr lang="fr-FR" sz="2000" b="0" i="0" u="none" strike="noStrike">
                        <a:solidFill>
                          <a:srgbClr val="000000"/>
                        </a:solidFill>
                        <a:effectLst/>
                        <a:latin typeface="Calibri" panose="020F0502020204030204" pitchFamily="34" charset="0"/>
                      </a:endParaRPr>
                    </a:p>
                  </a:txBody>
                  <a:tcPr marL="7721" marR="7721" marT="7721" marB="0" anchor="ctr">
                    <a:solidFill>
                      <a:srgbClr val="00B050"/>
                    </a:solidFill>
                  </a:tcPr>
                </a:tc>
                <a:tc>
                  <a:txBody>
                    <a:bodyPr/>
                    <a:lstStyle/>
                    <a:p>
                      <a:pPr algn="ctr" rtl="0" fontAlgn="ctr"/>
                      <a:r>
                        <a:rPr lang="fr-FR" sz="2000" u="none" strike="noStrike" dirty="0">
                          <a:effectLst/>
                        </a:rPr>
                        <a:t>4786</a:t>
                      </a:r>
                      <a:endParaRPr lang="fr-FR" sz="2000" b="0" i="0" u="none" strike="noStrike" dirty="0">
                        <a:solidFill>
                          <a:srgbClr val="000000"/>
                        </a:solidFill>
                        <a:effectLst/>
                        <a:latin typeface="Calibri" panose="020F0502020204030204" pitchFamily="34" charset="0"/>
                      </a:endParaRPr>
                    </a:p>
                  </a:txBody>
                  <a:tcPr marL="7721" marR="7721" marT="7721" marB="0" anchor="ctr">
                    <a:solidFill>
                      <a:srgbClr val="00B050"/>
                    </a:solidFill>
                  </a:tcPr>
                </a:tc>
                <a:extLst>
                  <a:ext uri="{0D108BD9-81ED-4DB2-BD59-A6C34878D82A}">
                    <a16:rowId xmlns:a16="http://schemas.microsoft.com/office/drawing/2014/main" val="3326305838"/>
                  </a:ext>
                </a:extLst>
              </a:tr>
              <a:tr h="280841">
                <a:tc>
                  <a:txBody>
                    <a:bodyPr/>
                    <a:lstStyle/>
                    <a:p>
                      <a:pPr algn="ctr" rtl="0" fontAlgn="ctr"/>
                      <a:r>
                        <a:rPr lang="fr-FR" sz="2000" u="none" strike="noStrike">
                          <a:effectLst/>
                        </a:rPr>
                        <a:t>Fossé</a:t>
                      </a:r>
                      <a:endParaRPr lang="fr-FR" sz="2000" b="0" i="0" u="none" strike="noStrike">
                        <a:solidFill>
                          <a:srgbClr val="FFFFFF"/>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48</a:t>
                      </a:r>
                      <a:endParaRPr lang="fr-FR" sz="2000" b="0" i="0" u="none" strike="noStrike">
                        <a:solidFill>
                          <a:srgbClr val="000000"/>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dirty="0">
                          <a:effectLst/>
                        </a:rPr>
                        <a:t>? m3</a:t>
                      </a:r>
                      <a:endParaRPr lang="fr-FR" sz="2000" b="0" i="0" u="none" strike="noStrike" dirty="0">
                        <a:solidFill>
                          <a:srgbClr val="000000"/>
                        </a:solidFill>
                        <a:effectLst/>
                        <a:latin typeface="Calibri" panose="020F0502020204030204" pitchFamily="34" charset="0"/>
                      </a:endParaRPr>
                    </a:p>
                  </a:txBody>
                  <a:tcPr marL="7721" marR="7721" marT="7721" marB="0" anchor="ctr"/>
                </a:tc>
                <a:extLst>
                  <a:ext uri="{0D108BD9-81ED-4DB2-BD59-A6C34878D82A}">
                    <a16:rowId xmlns:a16="http://schemas.microsoft.com/office/drawing/2014/main" val="2167887890"/>
                  </a:ext>
                </a:extLst>
              </a:tr>
              <a:tr h="280841">
                <a:tc>
                  <a:txBody>
                    <a:bodyPr/>
                    <a:lstStyle/>
                    <a:p>
                      <a:pPr algn="ctr" rtl="0" fontAlgn="ctr"/>
                      <a:r>
                        <a:rPr lang="fr-FR" sz="2000" u="none" strike="noStrike" dirty="0">
                          <a:effectLst/>
                        </a:rPr>
                        <a:t>Haie </a:t>
                      </a:r>
                      <a:endParaRPr lang="fr-FR" sz="2000" b="0" i="0" u="none" strike="noStrike" dirty="0">
                        <a:solidFill>
                          <a:srgbClr val="FFFFFF"/>
                        </a:solidFill>
                        <a:effectLst/>
                        <a:latin typeface="Calibri" panose="020F0502020204030204" pitchFamily="34" charset="0"/>
                      </a:endParaRPr>
                    </a:p>
                  </a:txBody>
                  <a:tcPr marL="7721" marR="7721" marT="7721" marB="0" anchor="ctr">
                    <a:solidFill>
                      <a:srgbClr val="00B050"/>
                    </a:solidFill>
                  </a:tcPr>
                </a:tc>
                <a:tc>
                  <a:txBody>
                    <a:bodyPr/>
                    <a:lstStyle/>
                    <a:p>
                      <a:pPr algn="ctr" rtl="0" fontAlgn="ctr"/>
                      <a:r>
                        <a:rPr lang="fr-FR" sz="2000" u="none" strike="noStrike" dirty="0">
                          <a:effectLst/>
                        </a:rPr>
                        <a:t>218</a:t>
                      </a:r>
                      <a:endParaRPr lang="fr-FR" sz="2000" b="0" i="0" u="none" strike="noStrike" dirty="0">
                        <a:solidFill>
                          <a:srgbClr val="000000"/>
                        </a:solidFill>
                        <a:effectLst/>
                        <a:latin typeface="Calibri" panose="020F0502020204030204" pitchFamily="34" charset="0"/>
                      </a:endParaRPr>
                    </a:p>
                  </a:txBody>
                  <a:tcPr marL="7721" marR="7721" marT="7721" marB="0" anchor="ctr">
                    <a:solidFill>
                      <a:srgbClr val="00B050"/>
                    </a:solidFill>
                  </a:tcPr>
                </a:tc>
                <a:tc>
                  <a:txBody>
                    <a:bodyPr/>
                    <a:lstStyle/>
                    <a:p>
                      <a:pPr algn="ctr" rtl="0" fontAlgn="ctr"/>
                      <a:r>
                        <a:rPr lang="fr-FR" sz="2000" u="none" strike="noStrike" dirty="0">
                          <a:effectLst/>
                        </a:rPr>
                        <a:t>14 431 ml</a:t>
                      </a:r>
                      <a:endParaRPr lang="fr-FR" sz="2000" b="0" i="0" u="none" strike="noStrike" dirty="0">
                        <a:solidFill>
                          <a:srgbClr val="000000"/>
                        </a:solidFill>
                        <a:effectLst/>
                        <a:latin typeface="Calibri" panose="020F0502020204030204" pitchFamily="34" charset="0"/>
                      </a:endParaRPr>
                    </a:p>
                  </a:txBody>
                  <a:tcPr marL="7721" marR="7721" marT="7721" marB="0" anchor="ctr">
                    <a:solidFill>
                      <a:srgbClr val="00B050"/>
                    </a:solidFill>
                  </a:tcPr>
                </a:tc>
                <a:extLst>
                  <a:ext uri="{0D108BD9-81ED-4DB2-BD59-A6C34878D82A}">
                    <a16:rowId xmlns:a16="http://schemas.microsoft.com/office/drawing/2014/main" val="1991240247"/>
                  </a:ext>
                </a:extLst>
              </a:tr>
              <a:tr h="280841">
                <a:tc>
                  <a:txBody>
                    <a:bodyPr/>
                    <a:lstStyle/>
                    <a:p>
                      <a:pPr algn="ctr" rtl="0" fontAlgn="ctr"/>
                      <a:r>
                        <a:rPr lang="fr-FR" sz="2000" u="none" strike="noStrike">
                          <a:effectLst/>
                        </a:rPr>
                        <a:t>Mare</a:t>
                      </a:r>
                      <a:endParaRPr lang="fr-FR" sz="2000" b="0" i="0" u="none" strike="noStrike">
                        <a:solidFill>
                          <a:srgbClr val="FFFFFF"/>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3</a:t>
                      </a:r>
                      <a:endParaRPr lang="fr-FR" sz="2000" b="0" i="0" u="none" strike="noStrike">
                        <a:solidFill>
                          <a:srgbClr val="000000"/>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dirty="0">
                          <a:effectLst/>
                        </a:rPr>
                        <a:t>? m3</a:t>
                      </a:r>
                      <a:endParaRPr lang="fr-FR" sz="2000" b="0" i="0" u="none" strike="noStrike" dirty="0">
                        <a:solidFill>
                          <a:srgbClr val="000000"/>
                        </a:solidFill>
                        <a:effectLst/>
                        <a:latin typeface="Calibri" panose="020F0502020204030204" pitchFamily="34" charset="0"/>
                      </a:endParaRPr>
                    </a:p>
                  </a:txBody>
                  <a:tcPr marL="7721" marR="7721" marT="7721" marB="0" anchor="ctr"/>
                </a:tc>
                <a:extLst>
                  <a:ext uri="{0D108BD9-81ED-4DB2-BD59-A6C34878D82A}">
                    <a16:rowId xmlns:a16="http://schemas.microsoft.com/office/drawing/2014/main" val="4183017943"/>
                  </a:ext>
                </a:extLst>
              </a:tr>
              <a:tr h="280841">
                <a:tc>
                  <a:txBody>
                    <a:bodyPr/>
                    <a:lstStyle/>
                    <a:p>
                      <a:pPr algn="ctr" rtl="0" fontAlgn="ctr"/>
                      <a:r>
                        <a:rPr lang="fr-FR" sz="2000" u="none" strike="noStrike">
                          <a:effectLst/>
                        </a:rPr>
                        <a:t>Noue enherbée</a:t>
                      </a:r>
                      <a:endParaRPr lang="fr-FR" sz="2000" b="0" i="0" u="none" strike="noStrike">
                        <a:solidFill>
                          <a:srgbClr val="FFFFFF"/>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6</a:t>
                      </a:r>
                      <a:endParaRPr lang="fr-FR" sz="2000" b="0" i="0" u="none" strike="noStrike">
                        <a:solidFill>
                          <a:srgbClr val="000000"/>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dirty="0">
                          <a:effectLst/>
                        </a:rPr>
                        <a:t>498</a:t>
                      </a:r>
                      <a:endParaRPr lang="fr-FR" sz="2000" b="0" i="0" u="none" strike="noStrike" dirty="0">
                        <a:solidFill>
                          <a:srgbClr val="000000"/>
                        </a:solidFill>
                        <a:effectLst/>
                        <a:latin typeface="Calibri" panose="020F0502020204030204" pitchFamily="34" charset="0"/>
                      </a:endParaRPr>
                    </a:p>
                  </a:txBody>
                  <a:tcPr marL="7721" marR="7721" marT="7721" marB="0" anchor="ctr"/>
                </a:tc>
                <a:extLst>
                  <a:ext uri="{0D108BD9-81ED-4DB2-BD59-A6C34878D82A}">
                    <a16:rowId xmlns:a16="http://schemas.microsoft.com/office/drawing/2014/main" val="839370661"/>
                  </a:ext>
                </a:extLst>
              </a:tr>
              <a:tr h="551998">
                <a:tc>
                  <a:txBody>
                    <a:bodyPr/>
                    <a:lstStyle/>
                    <a:p>
                      <a:pPr algn="ctr" rtl="0" fontAlgn="ctr"/>
                      <a:r>
                        <a:rPr lang="fr-FR" sz="2000" u="none" strike="noStrike">
                          <a:effectLst/>
                        </a:rPr>
                        <a:t>Zone d’expansion de crue</a:t>
                      </a:r>
                      <a:endParaRPr lang="fr-FR" sz="2000" b="0" i="0" u="none" strike="noStrike">
                        <a:solidFill>
                          <a:srgbClr val="FFFFFF"/>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a:effectLst/>
                        </a:rPr>
                        <a:t>1</a:t>
                      </a:r>
                      <a:endParaRPr lang="fr-FR" sz="2000" b="0" i="0" u="none" strike="noStrike">
                        <a:solidFill>
                          <a:srgbClr val="000000"/>
                        </a:solidFill>
                        <a:effectLst/>
                        <a:latin typeface="Calibri" panose="020F0502020204030204" pitchFamily="34" charset="0"/>
                      </a:endParaRPr>
                    </a:p>
                  </a:txBody>
                  <a:tcPr marL="7721" marR="7721" marT="7721" marB="0" anchor="ctr"/>
                </a:tc>
                <a:tc>
                  <a:txBody>
                    <a:bodyPr/>
                    <a:lstStyle/>
                    <a:p>
                      <a:pPr algn="ctr" rtl="0" fontAlgn="ctr"/>
                      <a:r>
                        <a:rPr lang="fr-FR" sz="2000" u="none" strike="noStrike" dirty="0">
                          <a:effectLst/>
                        </a:rPr>
                        <a:t>1124 m2</a:t>
                      </a:r>
                      <a:endParaRPr lang="fr-FR" sz="2000" b="0" i="0" u="none" strike="noStrike" dirty="0">
                        <a:solidFill>
                          <a:srgbClr val="000000"/>
                        </a:solidFill>
                        <a:effectLst/>
                        <a:latin typeface="Calibri" panose="020F0502020204030204" pitchFamily="34" charset="0"/>
                      </a:endParaRPr>
                    </a:p>
                  </a:txBody>
                  <a:tcPr marL="7721" marR="7721" marT="7721" marB="0" anchor="ctr"/>
                </a:tc>
                <a:extLst>
                  <a:ext uri="{0D108BD9-81ED-4DB2-BD59-A6C34878D82A}">
                    <a16:rowId xmlns:a16="http://schemas.microsoft.com/office/drawing/2014/main" val="3359724442"/>
                  </a:ext>
                </a:extLst>
              </a:tr>
              <a:tr h="280841">
                <a:tc>
                  <a:txBody>
                    <a:bodyPr/>
                    <a:lstStyle/>
                    <a:p>
                      <a:pPr algn="ctr" rtl="0" fontAlgn="ctr"/>
                      <a:r>
                        <a:rPr lang="fr-FR" sz="2800" u="none" strike="noStrike">
                          <a:effectLst/>
                        </a:rPr>
                        <a:t>Total</a:t>
                      </a:r>
                      <a:endParaRPr lang="fr-FR" sz="2800" b="1" i="0" u="none" strike="noStrike">
                        <a:solidFill>
                          <a:srgbClr val="FFFFFF"/>
                        </a:solidFill>
                        <a:effectLst/>
                        <a:latin typeface="Calibri" panose="020F0502020204030204" pitchFamily="34" charset="0"/>
                      </a:endParaRPr>
                    </a:p>
                  </a:txBody>
                  <a:tcPr marL="7721" marR="7721" marT="7721" marB="0" anchor="ctr"/>
                </a:tc>
                <a:tc>
                  <a:txBody>
                    <a:bodyPr/>
                    <a:lstStyle/>
                    <a:p>
                      <a:pPr algn="ctr" rtl="0" fontAlgn="ctr"/>
                      <a:r>
                        <a:rPr lang="fr-FR" sz="2800" u="none" strike="noStrike">
                          <a:effectLst/>
                        </a:rPr>
                        <a:t>593</a:t>
                      </a:r>
                      <a:endParaRPr lang="fr-FR" sz="2800" b="1" i="0" u="none" strike="noStrike">
                        <a:solidFill>
                          <a:srgbClr val="000000"/>
                        </a:solidFill>
                        <a:effectLst/>
                        <a:latin typeface="Calibri" panose="020F0502020204030204" pitchFamily="34" charset="0"/>
                      </a:endParaRPr>
                    </a:p>
                  </a:txBody>
                  <a:tcPr marL="7721" marR="7721" marT="7721" marB="0" anchor="ctr"/>
                </a:tc>
                <a:tc>
                  <a:txBody>
                    <a:bodyPr/>
                    <a:lstStyle/>
                    <a:p>
                      <a:pPr algn="ctr" rtl="0" fontAlgn="ctr"/>
                      <a:r>
                        <a:rPr lang="fr-FR" sz="2800" u="none" strike="noStrike" dirty="0">
                          <a:effectLst/>
                        </a:rPr>
                        <a:t> </a:t>
                      </a:r>
                      <a:endParaRPr lang="fr-FR" sz="2800" b="1" i="0" u="none" strike="noStrike" dirty="0">
                        <a:solidFill>
                          <a:srgbClr val="000000"/>
                        </a:solidFill>
                        <a:effectLst/>
                        <a:latin typeface="Calibri" panose="020F0502020204030204" pitchFamily="34" charset="0"/>
                      </a:endParaRPr>
                    </a:p>
                  </a:txBody>
                  <a:tcPr marL="7721" marR="7721" marT="7721" marB="0" anchor="ctr"/>
                </a:tc>
                <a:extLst>
                  <a:ext uri="{0D108BD9-81ED-4DB2-BD59-A6C34878D82A}">
                    <a16:rowId xmlns:a16="http://schemas.microsoft.com/office/drawing/2014/main" val="1716099374"/>
                  </a:ext>
                </a:extLst>
              </a:tr>
            </a:tbl>
          </a:graphicData>
        </a:graphic>
      </p:graphicFrame>
      <p:graphicFrame>
        <p:nvGraphicFramePr>
          <p:cNvPr id="12" name="Graphique 11">
            <a:extLst>
              <a:ext uri="{FF2B5EF4-FFF2-40B4-BE49-F238E27FC236}">
                <a16:creationId xmlns:a16="http://schemas.microsoft.com/office/drawing/2014/main" id="{DF41835C-3162-44CC-9201-863EE5B6929D}"/>
              </a:ext>
            </a:extLst>
          </p:cNvPr>
          <p:cNvGraphicFramePr>
            <a:graphicFrameLocks/>
          </p:cNvGraphicFramePr>
          <p:nvPr>
            <p:extLst>
              <p:ext uri="{D42A27DB-BD31-4B8C-83A1-F6EECF244321}">
                <p14:modId xmlns:p14="http://schemas.microsoft.com/office/powerpoint/2010/main" val="2069266497"/>
              </p:ext>
            </p:extLst>
          </p:nvPr>
        </p:nvGraphicFramePr>
        <p:xfrm>
          <a:off x="6357892" y="651395"/>
          <a:ext cx="5014404" cy="3112963"/>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977831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0771C9-EA6B-438F-8BB0-DDF754877F99}"/>
              </a:ext>
            </a:extLst>
          </p:cNvPr>
          <p:cNvSpPr>
            <a:spLocks noGrp="1"/>
          </p:cNvSpPr>
          <p:nvPr>
            <p:ph type="title"/>
          </p:nvPr>
        </p:nvSpPr>
        <p:spPr>
          <a:xfrm>
            <a:off x="1154083" y="33090"/>
            <a:ext cx="10058400" cy="590066"/>
          </a:xfrm>
        </p:spPr>
        <p:txBody>
          <a:bodyPr>
            <a:normAutofit/>
          </a:bodyPr>
          <a:lstStyle/>
          <a:p>
            <a:pPr algn="ctr"/>
            <a:r>
              <a:rPr lang="fr-FR" sz="3200" b="1" dirty="0">
                <a:solidFill>
                  <a:srgbClr val="0070C0"/>
                </a:solidFill>
              </a:rPr>
              <a:t>Ordre du jour</a:t>
            </a:r>
          </a:p>
        </p:txBody>
      </p:sp>
      <p:sp>
        <p:nvSpPr>
          <p:cNvPr id="3" name="Espace réservé du contenu 2">
            <a:extLst>
              <a:ext uri="{FF2B5EF4-FFF2-40B4-BE49-F238E27FC236}">
                <a16:creationId xmlns:a16="http://schemas.microsoft.com/office/drawing/2014/main" id="{A0241A0A-2A6B-4F25-A629-A1F8862DA0D8}"/>
              </a:ext>
            </a:extLst>
          </p:cNvPr>
          <p:cNvSpPr>
            <a:spLocks noGrp="1"/>
          </p:cNvSpPr>
          <p:nvPr>
            <p:ph idx="1"/>
          </p:nvPr>
        </p:nvSpPr>
        <p:spPr>
          <a:xfrm>
            <a:off x="1097280" y="926872"/>
            <a:ext cx="10058400" cy="5370918"/>
          </a:xfrm>
          <a:solidFill>
            <a:schemeClr val="bg1"/>
          </a:solidFill>
        </p:spPr>
        <p:txBody>
          <a:bodyPr>
            <a:normAutofit lnSpcReduction="10000"/>
          </a:bodyPr>
          <a:lstStyle/>
          <a:p>
            <a:pPr marL="514350" indent="-514350">
              <a:buFont typeface="+mj-lt"/>
              <a:buAutoNum type="arabicPeriod"/>
            </a:pPr>
            <a:r>
              <a:rPr lang="fr-FR" sz="2800" dirty="0">
                <a:solidFill>
                  <a:srgbClr val="0070C0"/>
                </a:solidFill>
              </a:rPr>
              <a:t>Retour sur la 1</a:t>
            </a:r>
            <a:r>
              <a:rPr lang="fr-FR" sz="2800" baseline="30000" dirty="0">
                <a:solidFill>
                  <a:srgbClr val="0070C0"/>
                </a:solidFill>
              </a:rPr>
              <a:t>ère</a:t>
            </a:r>
            <a:r>
              <a:rPr lang="fr-FR" sz="2800" dirty="0">
                <a:solidFill>
                  <a:srgbClr val="0070C0"/>
                </a:solidFill>
              </a:rPr>
              <a:t> réunion du 8 juillet 2021</a:t>
            </a:r>
          </a:p>
          <a:p>
            <a:pPr>
              <a:buFont typeface="Arial" panose="020B0604020202020204" pitchFamily="34" charset="0"/>
              <a:buChar char="•"/>
            </a:pPr>
            <a:r>
              <a:rPr lang="fr-FR" sz="2800" dirty="0">
                <a:solidFill>
                  <a:schemeClr val="tx1"/>
                </a:solidFill>
              </a:rPr>
              <a:t> Rappel sur le SAGE Authie</a:t>
            </a:r>
          </a:p>
          <a:p>
            <a:pPr>
              <a:buFont typeface="Arial" panose="020B0604020202020204" pitchFamily="34" charset="0"/>
              <a:buChar char="•"/>
            </a:pPr>
            <a:r>
              <a:rPr lang="fr-FR" sz="2800" dirty="0">
                <a:solidFill>
                  <a:schemeClr val="tx1"/>
                </a:solidFill>
              </a:rPr>
              <a:t> Les objectifs de la commission thématique</a:t>
            </a:r>
          </a:p>
          <a:p>
            <a:pPr>
              <a:buFont typeface="Arial" panose="020B0604020202020204" pitchFamily="34" charset="0"/>
              <a:buChar char="•"/>
            </a:pPr>
            <a:r>
              <a:rPr lang="fr-FR" sz="2800" dirty="0">
                <a:solidFill>
                  <a:schemeClr val="tx1"/>
                </a:solidFill>
              </a:rPr>
              <a:t> Résumé de l’état des lieux/diagnostic</a:t>
            </a:r>
          </a:p>
          <a:p>
            <a:pPr marL="514350" indent="-514350">
              <a:buFont typeface="+mj-lt"/>
              <a:buAutoNum type="arabicPeriod" startAt="2"/>
            </a:pPr>
            <a:r>
              <a:rPr lang="fr-FR" sz="2800" dirty="0">
                <a:solidFill>
                  <a:srgbClr val="0070C0"/>
                </a:solidFill>
              </a:rPr>
              <a:t>La lutte contre l’érosion et le ruissellement sur le territoire</a:t>
            </a:r>
          </a:p>
          <a:p>
            <a:pPr>
              <a:buFont typeface="Arial" panose="020B0604020202020204" pitchFamily="34" charset="0"/>
              <a:buChar char="•"/>
            </a:pPr>
            <a:r>
              <a:rPr lang="fr-FR" sz="2800" dirty="0">
                <a:solidFill>
                  <a:schemeClr val="tx1"/>
                </a:solidFill>
              </a:rPr>
              <a:t> Les aménagements déjà mis en place sur le territoire</a:t>
            </a:r>
          </a:p>
          <a:p>
            <a:pPr>
              <a:buFont typeface="Arial" panose="020B0604020202020204" pitchFamily="34" charset="0"/>
              <a:buChar char="•"/>
            </a:pPr>
            <a:r>
              <a:rPr lang="fr-FR" sz="2800" dirty="0">
                <a:solidFill>
                  <a:schemeClr val="tx1"/>
                </a:solidFill>
              </a:rPr>
              <a:t> Les projets et études en cours sur le territoire</a:t>
            </a:r>
          </a:p>
          <a:p>
            <a:pPr>
              <a:buFont typeface="Arial" panose="020B0604020202020204" pitchFamily="34" charset="0"/>
              <a:buChar char="•"/>
            </a:pPr>
            <a:r>
              <a:rPr lang="fr-FR" sz="2800" dirty="0">
                <a:solidFill>
                  <a:schemeClr val="tx1"/>
                </a:solidFill>
              </a:rPr>
              <a:t> Le rôle et les missions du Symcéa </a:t>
            </a:r>
          </a:p>
          <a:p>
            <a:pPr marL="514350" indent="-514350">
              <a:buFont typeface="+mj-lt"/>
              <a:buAutoNum type="arabicPeriod" startAt="3"/>
            </a:pPr>
            <a:r>
              <a:rPr lang="fr-FR" sz="2800" dirty="0">
                <a:solidFill>
                  <a:srgbClr val="0070C0"/>
                </a:solidFill>
              </a:rPr>
              <a:t>Validation de l’état des lieux/diagnostic, de l’enjeu et des objectifs de la thématique « Erosion, ruissellement et inondations»</a:t>
            </a:r>
          </a:p>
          <a:p>
            <a:pPr>
              <a:buFont typeface="Arial" panose="020B0604020202020204" pitchFamily="34" charset="0"/>
              <a:buChar char="•"/>
            </a:pPr>
            <a:endParaRPr lang="fr-FR" sz="2800" dirty="0">
              <a:solidFill>
                <a:schemeClr val="tx1"/>
              </a:solidFill>
            </a:endParaRPr>
          </a:p>
          <a:p>
            <a:pPr>
              <a:buFont typeface="Arial" panose="020B0604020202020204" pitchFamily="34" charset="0"/>
              <a:buChar char="•"/>
            </a:pPr>
            <a:endParaRPr lang="fr-FR" dirty="0"/>
          </a:p>
        </p:txBody>
      </p:sp>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2</a:t>
            </a:fld>
            <a:endParaRPr lang="fr-FR"/>
          </a:p>
        </p:txBody>
      </p:sp>
      <p:pic>
        <p:nvPicPr>
          <p:cNvPr id="7" name="Picture 265">
            <a:extLst>
              <a:ext uri="{FF2B5EF4-FFF2-40B4-BE49-F238E27FC236}">
                <a16:creationId xmlns:a16="http://schemas.microsoft.com/office/drawing/2014/main" id="{0C9293CB-3125-4483-96B4-894230E17C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5983" y="556551"/>
            <a:ext cx="7594600" cy="228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15543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3F47E356-B19D-424B-9504-3E4F3CEE19DD}"/>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A748C9E2-A2DE-4DA3-83E9-B075F0733278}"/>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B369B6AC-EF2C-463F-9CAE-37BE51C8B85B}"/>
              </a:ext>
            </a:extLst>
          </p:cNvPr>
          <p:cNvSpPr>
            <a:spLocks noGrp="1"/>
          </p:cNvSpPr>
          <p:nvPr>
            <p:ph type="sldNum" sz="quarter" idx="12"/>
          </p:nvPr>
        </p:nvSpPr>
        <p:spPr/>
        <p:txBody>
          <a:bodyPr/>
          <a:lstStyle/>
          <a:p>
            <a:fld id="{B9313472-45EF-469F-9C12-18D63CA62E90}" type="slidenum">
              <a:rPr lang="fr-FR" smtClean="0"/>
              <a:t>20</a:t>
            </a:fld>
            <a:endParaRPr lang="fr-FR"/>
          </a:p>
        </p:txBody>
      </p:sp>
      <p:sp>
        <p:nvSpPr>
          <p:cNvPr id="8" name="Titre 1">
            <a:extLst>
              <a:ext uri="{FF2B5EF4-FFF2-40B4-BE49-F238E27FC236}">
                <a16:creationId xmlns:a16="http://schemas.microsoft.com/office/drawing/2014/main" id="{34A319D4-B792-414B-BE06-A8C03C5689C8}"/>
              </a:ext>
            </a:extLst>
          </p:cNvPr>
          <p:cNvSpPr>
            <a:spLocks noGrp="1"/>
          </p:cNvSpPr>
          <p:nvPr>
            <p:ph type="title"/>
          </p:nvPr>
        </p:nvSpPr>
        <p:spPr>
          <a:xfrm>
            <a:off x="1154082" y="58130"/>
            <a:ext cx="10058400" cy="507947"/>
          </a:xfrm>
        </p:spPr>
        <p:txBody>
          <a:bodyPr>
            <a:normAutofit fontScale="90000"/>
          </a:bodyPr>
          <a:lstStyle/>
          <a:p>
            <a:pPr algn="ctr"/>
            <a:r>
              <a:rPr lang="fr-FR" sz="3200" b="1" dirty="0">
                <a:solidFill>
                  <a:srgbClr val="0070C0"/>
                </a:solidFill>
              </a:rPr>
              <a:t>Les aménagements déjà mis en place sur le territoire</a:t>
            </a:r>
          </a:p>
        </p:txBody>
      </p:sp>
      <p:pic>
        <p:nvPicPr>
          <p:cNvPr id="13" name="Image 12">
            <a:extLst>
              <a:ext uri="{FF2B5EF4-FFF2-40B4-BE49-F238E27FC236}">
                <a16:creationId xmlns:a16="http://schemas.microsoft.com/office/drawing/2014/main" id="{B39B87E1-DE44-4CB7-A23C-2C0EDC5E19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2209" y="566077"/>
            <a:ext cx="8547581" cy="6048646"/>
          </a:xfrm>
          <a:prstGeom prst="rect">
            <a:avLst/>
          </a:prstGeom>
        </p:spPr>
      </p:pic>
    </p:spTree>
    <p:extLst>
      <p:ext uri="{BB962C8B-B14F-4D97-AF65-F5344CB8AC3E}">
        <p14:creationId xmlns:p14="http://schemas.microsoft.com/office/powerpoint/2010/main" val="35882916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0241A0A-2A6B-4F25-A629-A1F8862DA0D8}"/>
              </a:ext>
            </a:extLst>
          </p:cNvPr>
          <p:cNvSpPr>
            <a:spLocks noGrp="1"/>
          </p:cNvSpPr>
          <p:nvPr>
            <p:ph idx="1"/>
          </p:nvPr>
        </p:nvSpPr>
        <p:spPr>
          <a:xfrm>
            <a:off x="373032" y="976366"/>
            <a:ext cx="11620500" cy="5323766"/>
          </a:xfrm>
          <a:solidFill>
            <a:schemeClr val="bg1"/>
          </a:solidFill>
        </p:spPr>
        <p:txBody>
          <a:bodyPr>
            <a:normAutofit fontScale="85000" lnSpcReduction="10000"/>
          </a:bodyPr>
          <a:lstStyle/>
          <a:p>
            <a:pPr lvl="0">
              <a:buClr>
                <a:srgbClr val="0F6FC6"/>
              </a:buClr>
              <a:buFont typeface="Arial" panose="020B0604020202020204" pitchFamily="34" charset="0"/>
              <a:buChar char="•"/>
            </a:pPr>
            <a:r>
              <a:rPr lang="fr-FR" sz="2600" dirty="0"/>
              <a:t> Compétence communale </a:t>
            </a:r>
            <a:r>
              <a:rPr lang="fr-FR" sz="2600" dirty="0">
                <a:sym typeface="Wingdings" panose="05000000000000000000" pitchFamily="2" charset="2"/>
              </a:rPr>
              <a:t> pas forcément les moyens pour réaliser des études</a:t>
            </a:r>
          </a:p>
          <a:p>
            <a:pPr marL="0" lvl="0" indent="0">
              <a:buClr>
                <a:srgbClr val="0F6FC6"/>
              </a:buClr>
              <a:buNone/>
            </a:pPr>
            <a:r>
              <a:rPr lang="fr-FR" sz="2600" dirty="0"/>
              <a:t>          Transfert aux EPCI</a:t>
            </a:r>
          </a:p>
          <a:p>
            <a:pPr marL="0" lvl="0" indent="0">
              <a:buClr>
                <a:srgbClr val="0F6FC6"/>
              </a:buClr>
              <a:buNone/>
            </a:pPr>
            <a:r>
              <a:rPr lang="fr-FR" sz="2600" dirty="0"/>
              <a:t>          Projets/études différents et pas au même stade d’avancement sur le territoire</a:t>
            </a:r>
          </a:p>
          <a:p>
            <a:pPr marL="0" lvl="0" indent="0">
              <a:buClr>
                <a:srgbClr val="0F6FC6"/>
              </a:buClr>
              <a:buNone/>
            </a:pPr>
            <a:endParaRPr lang="fr-FR" sz="2600" dirty="0"/>
          </a:p>
          <a:p>
            <a:pPr marL="0" indent="0">
              <a:buClr>
                <a:srgbClr val="0F6FC6"/>
              </a:buClr>
              <a:buNone/>
            </a:pPr>
            <a:r>
              <a:rPr lang="fr-FR" sz="2800" b="1" dirty="0">
                <a:solidFill>
                  <a:srgbClr val="FF0000"/>
                </a:solidFill>
              </a:rPr>
              <a:t>Nécessité de poursuivre l’harmonisation des programmes de lutte contre l’érosion et le ruissellement à l’échelle de la Vallée de l’Authie amorcée par le CPIE Val d’Authie</a:t>
            </a:r>
          </a:p>
          <a:p>
            <a:pPr marL="0" indent="0">
              <a:buClr>
                <a:srgbClr val="0F6FC6"/>
              </a:buClr>
              <a:buNone/>
            </a:pPr>
            <a:endParaRPr lang="fr-FR" sz="2600" dirty="0"/>
          </a:p>
          <a:p>
            <a:pPr marR="0" lvl="0" algn="l" defTabSz="914400" rtl="0" eaLnBrk="1" fontAlgn="auto" latinLnBrk="0" hangingPunct="1">
              <a:lnSpc>
                <a:spcPct val="90000"/>
              </a:lnSpc>
              <a:spcBef>
                <a:spcPts val="1200"/>
              </a:spcBef>
              <a:spcAft>
                <a:spcPts val="200"/>
              </a:spcAft>
              <a:buClr>
                <a:srgbClr val="0F6FC6"/>
              </a:buClr>
              <a:buSzPct val="100000"/>
              <a:buFont typeface="Arial" panose="020B0604020202020204" pitchFamily="34" charset="0"/>
              <a:buChar char="•"/>
              <a:tabLst/>
              <a:defRPr/>
            </a:pPr>
            <a:r>
              <a:rPr lang="fr-FR" sz="2600" dirty="0">
                <a:solidFill>
                  <a:prstClr val="black">
                    <a:lumMod val="75000"/>
                    <a:lumOff val="25000"/>
                  </a:prstClr>
                </a:solidFill>
                <a:latin typeface="Calibri" panose="020F0502020204030204"/>
              </a:rPr>
              <a:t>Collaboration EPCI Pas-de-Calais/Chambre d’Agriculture Nord-Pas-de-Calais et EPCI Somme/SOMEA</a:t>
            </a:r>
          </a:p>
          <a:p>
            <a:pPr marR="0" lvl="0" algn="l" defTabSz="914400" rtl="0" eaLnBrk="1" fontAlgn="auto" latinLnBrk="0" hangingPunct="1">
              <a:lnSpc>
                <a:spcPct val="90000"/>
              </a:lnSpc>
              <a:spcBef>
                <a:spcPts val="1200"/>
              </a:spcBef>
              <a:spcAft>
                <a:spcPts val="200"/>
              </a:spcAft>
              <a:buClr>
                <a:srgbClr val="0F6FC6"/>
              </a:buClr>
              <a:buSzPct val="100000"/>
              <a:buFont typeface="Arial" panose="020B0604020202020204" pitchFamily="34" charset="0"/>
              <a:buChar char="•"/>
              <a:tabLst/>
              <a:defRPr/>
            </a:pPr>
            <a:r>
              <a:rPr lang="fr-FR" sz="2600" dirty="0">
                <a:solidFill>
                  <a:prstClr val="black">
                    <a:lumMod val="75000"/>
                    <a:lumOff val="25000"/>
                  </a:prstClr>
                </a:solidFill>
                <a:latin typeface="Calibri" panose="020F0502020204030204"/>
              </a:rPr>
              <a:t>Animation territoriale en hydraulique douce portée par le Symcéa:</a:t>
            </a:r>
          </a:p>
          <a:p>
            <a:pPr marL="0" marR="0" lvl="0" indent="0" algn="l" defTabSz="914400" rtl="0" eaLnBrk="1" fontAlgn="auto" latinLnBrk="0" hangingPunct="1">
              <a:lnSpc>
                <a:spcPct val="90000"/>
              </a:lnSpc>
              <a:spcBef>
                <a:spcPts val="1200"/>
              </a:spcBef>
              <a:spcAft>
                <a:spcPts val="200"/>
              </a:spcAft>
              <a:buClr>
                <a:srgbClr val="0F6FC6"/>
              </a:buClr>
              <a:buSzPct val="100000"/>
              <a:buNone/>
              <a:tabLst/>
              <a:defRPr/>
            </a:pPr>
            <a:r>
              <a:rPr lang="fr-FR" sz="2600" dirty="0">
                <a:solidFill>
                  <a:prstClr val="black">
                    <a:lumMod val="75000"/>
                    <a:lumOff val="25000"/>
                  </a:prstClr>
                </a:solidFill>
                <a:latin typeface="Calibri" panose="020F0502020204030204"/>
              </a:rPr>
              <a:t>         Accompagnement des EPCI sur l’élaboration, le suivi et la mise en œuvre de leur programme</a:t>
            </a:r>
          </a:p>
          <a:p>
            <a:pPr marL="0" indent="0">
              <a:buClr>
                <a:srgbClr val="0F6FC6"/>
              </a:buClr>
              <a:buNone/>
              <a:defRPr/>
            </a:pPr>
            <a:r>
              <a:rPr lang="fr-FR" sz="2600" dirty="0">
                <a:solidFill>
                  <a:prstClr val="black">
                    <a:lumMod val="75000"/>
                    <a:lumOff val="25000"/>
                  </a:prstClr>
                </a:solidFill>
                <a:latin typeface="Calibri" panose="020F0502020204030204"/>
                <a:sym typeface="Wingdings" panose="05000000000000000000" pitchFamily="2" charset="2"/>
              </a:rPr>
              <a:t>         Partenariat avec la CA 59/62et SOMEA </a:t>
            </a:r>
            <a:r>
              <a:rPr kumimoji="0" lang="fr-FR" sz="260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(association de la Chambre d’Agriculture de la Somme)</a:t>
            </a:r>
            <a:endParaRPr lang="fr-FR" sz="2600" dirty="0">
              <a:solidFill>
                <a:prstClr val="black">
                  <a:lumMod val="75000"/>
                  <a:lumOff val="25000"/>
                </a:prstClr>
              </a:solidFill>
              <a:latin typeface="Calibri" panose="020F0502020204030204"/>
              <a:sym typeface="Wingdings" panose="05000000000000000000" pitchFamily="2" charset="2"/>
            </a:endParaRPr>
          </a:p>
          <a:p>
            <a:pPr marL="0" indent="0">
              <a:buClr>
                <a:srgbClr val="0F6FC6"/>
              </a:buClr>
              <a:buNone/>
            </a:pPr>
            <a:r>
              <a:rPr lang="fr-FR" sz="2600" dirty="0"/>
              <a:t>           </a:t>
            </a:r>
            <a:endParaRPr lang="fr-FR" sz="2600" b="1" dirty="0"/>
          </a:p>
          <a:p>
            <a:pPr marL="0" lvl="0" indent="0">
              <a:buClr>
                <a:srgbClr val="0F6FC6"/>
              </a:buClr>
              <a:buNone/>
            </a:pPr>
            <a:endParaRPr lang="fr-FR" sz="2400" b="1" dirty="0"/>
          </a:p>
        </p:txBody>
      </p:sp>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21</a:t>
            </a:fld>
            <a:endParaRPr lang="fr-FR"/>
          </a:p>
        </p:txBody>
      </p:sp>
      <p:sp>
        <p:nvSpPr>
          <p:cNvPr id="7" name="Flèche : droite 6">
            <a:extLst>
              <a:ext uri="{FF2B5EF4-FFF2-40B4-BE49-F238E27FC236}">
                <a16:creationId xmlns:a16="http://schemas.microsoft.com/office/drawing/2014/main" id="{5C2F1B2B-1CBC-4777-975B-D5EB8B082CF9}"/>
              </a:ext>
            </a:extLst>
          </p:cNvPr>
          <p:cNvSpPr/>
          <p:nvPr/>
        </p:nvSpPr>
        <p:spPr>
          <a:xfrm>
            <a:off x="392756" y="1518618"/>
            <a:ext cx="378069" cy="203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Flèche : droite 10">
            <a:extLst>
              <a:ext uri="{FF2B5EF4-FFF2-40B4-BE49-F238E27FC236}">
                <a16:creationId xmlns:a16="http://schemas.microsoft.com/office/drawing/2014/main" id="{BEF841C5-4401-484A-8DAF-4C9A6D667187}"/>
              </a:ext>
            </a:extLst>
          </p:cNvPr>
          <p:cNvSpPr/>
          <p:nvPr/>
        </p:nvSpPr>
        <p:spPr>
          <a:xfrm>
            <a:off x="392756" y="1942285"/>
            <a:ext cx="378069" cy="203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Flèche : droite 11">
            <a:extLst>
              <a:ext uri="{FF2B5EF4-FFF2-40B4-BE49-F238E27FC236}">
                <a16:creationId xmlns:a16="http://schemas.microsoft.com/office/drawing/2014/main" id="{C574C139-D474-4719-B7E6-229597F8110F}"/>
              </a:ext>
            </a:extLst>
          </p:cNvPr>
          <p:cNvSpPr/>
          <p:nvPr/>
        </p:nvSpPr>
        <p:spPr>
          <a:xfrm>
            <a:off x="392756" y="5339382"/>
            <a:ext cx="378069" cy="203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lèche : droite 13">
            <a:extLst>
              <a:ext uri="{FF2B5EF4-FFF2-40B4-BE49-F238E27FC236}">
                <a16:creationId xmlns:a16="http://schemas.microsoft.com/office/drawing/2014/main" id="{4E5049DF-28CF-4D7B-9998-92FB7503E08D}"/>
              </a:ext>
            </a:extLst>
          </p:cNvPr>
          <p:cNvSpPr/>
          <p:nvPr/>
        </p:nvSpPr>
        <p:spPr>
          <a:xfrm>
            <a:off x="392756" y="4915715"/>
            <a:ext cx="378069" cy="2039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Titre 1">
            <a:extLst>
              <a:ext uri="{FF2B5EF4-FFF2-40B4-BE49-F238E27FC236}">
                <a16:creationId xmlns:a16="http://schemas.microsoft.com/office/drawing/2014/main" id="{6035329B-1971-4313-881E-255F5B800082}"/>
              </a:ext>
            </a:extLst>
          </p:cNvPr>
          <p:cNvSpPr>
            <a:spLocks noGrp="1"/>
          </p:cNvSpPr>
          <p:nvPr>
            <p:ph type="title"/>
          </p:nvPr>
        </p:nvSpPr>
        <p:spPr>
          <a:xfrm>
            <a:off x="732385" y="134619"/>
            <a:ext cx="10901794" cy="507947"/>
          </a:xfrm>
        </p:spPr>
        <p:txBody>
          <a:bodyPr>
            <a:normAutofit fontScale="90000"/>
          </a:bodyPr>
          <a:lstStyle/>
          <a:p>
            <a:pPr algn="ctr"/>
            <a:r>
              <a:rPr lang="fr-FR" sz="3200" b="1" dirty="0">
                <a:solidFill>
                  <a:srgbClr val="0070C0"/>
                </a:solidFill>
              </a:rPr>
              <a:t>La lutte contre l’érosion et le ruissellement sur le territoire Vallée de l’Authie</a:t>
            </a:r>
          </a:p>
        </p:txBody>
      </p:sp>
    </p:spTree>
    <p:extLst>
      <p:ext uri="{BB962C8B-B14F-4D97-AF65-F5344CB8AC3E}">
        <p14:creationId xmlns:p14="http://schemas.microsoft.com/office/powerpoint/2010/main" val="21895555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22</a:t>
            </a:fld>
            <a:endParaRPr lang="fr-FR"/>
          </a:p>
        </p:txBody>
      </p:sp>
      <p:sp>
        <p:nvSpPr>
          <p:cNvPr id="16" name="Titre 1">
            <a:extLst>
              <a:ext uri="{FF2B5EF4-FFF2-40B4-BE49-F238E27FC236}">
                <a16:creationId xmlns:a16="http://schemas.microsoft.com/office/drawing/2014/main" id="{605565DF-D9E3-40F6-97B9-90CBBC36B48B}"/>
              </a:ext>
            </a:extLst>
          </p:cNvPr>
          <p:cNvSpPr txBox="1">
            <a:spLocks/>
          </p:cNvSpPr>
          <p:nvPr/>
        </p:nvSpPr>
        <p:spPr>
          <a:xfrm>
            <a:off x="1154083" y="33090"/>
            <a:ext cx="10058400" cy="50794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fr-FR" sz="3200" b="1">
                <a:solidFill>
                  <a:srgbClr val="0070C0"/>
                </a:solidFill>
              </a:rPr>
              <a:t>L’érosion des sols et le ruissellement sur le territoire</a:t>
            </a:r>
            <a:endParaRPr lang="fr-FR" sz="3200" b="1" dirty="0">
              <a:solidFill>
                <a:srgbClr val="0070C0"/>
              </a:solidFill>
            </a:endParaRPr>
          </a:p>
        </p:txBody>
      </p:sp>
      <p:graphicFrame>
        <p:nvGraphicFramePr>
          <p:cNvPr id="14" name="Tableau 14">
            <a:extLst>
              <a:ext uri="{FF2B5EF4-FFF2-40B4-BE49-F238E27FC236}">
                <a16:creationId xmlns:a16="http://schemas.microsoft.com/office/drawing/2014/main" id="{3412460A-DA68-40B5-BE5E-93679184A2AF}"/>
              </a:ext>
            </a:extLst>
          </p:cNvPr>
          <p:cNvGraphicFramePr>
            <a:graphicFrameLocks noGrp="1"/>
          </p:cNvGraphicFramePr>
          <p:nvPr>
            <p:extLst>
              <p:ext uri="{D42A27DB-BD31-4B8C-83A1-F6EECF244321}">
                <p14:modId xmlns:p14="http://schemas.microsoft.com/office/powerpoint/2010/main" val="864486836"/>
              </p:ext>
            </p:extLst>
          </p:nvPr>
        </p:nvGraphicFramePr>
        <p:xfrm>
          <a:off x="288510" y="541037"/>
          <a:ext cx="11327907" cy="6233646"/>
        </p:xfrm>
        <a:graphic>
          <a:graphicData uri="http://schemas.openxmlformats.org/drawingml/2006/table">
            <a:tbl>
              <a:tblPr firstRow="1" bandRow="1">
                <a:tableStyleId>{5C22544A-7EE6-4342-B048-85BDC9FD1C3A}</a:tableStyleId>
              </a:tblPr>
              <a:tblGrid>
                <a:gridCol w="2108461">
                  <a:extLst>
                    <a:ext uri="{9D8B030D-6E8A-4147-A177-3AD203B41FA5}">
                      <a16:colId xmlns:a16="http://schemas.microsoft.com/office/drawing/2014/main" val="3507789058"/>
                    </a:ext>
                  </a:extLst>
                </a:gridCol>
                <a:gridCol w="2139519">
                  <a:extLst>
                    <a:ext uri="{9D8B030D-6E8A-4147-A177-3AD203B41FA5}">
                      <a16:colId xmlns:a16="http://schemas.microsoft.com/office/drawing/2014/main" val="3287382661"/>
                    </a:ext>
                  </a:extLst>
                </a:gridCol>
                <a:gridCol w="7079927">
                  <a:extLst>
                    <a:ext uri="{9D8B030D-6E8A-4147-A177-3AD203B41FA5}">
                      <a16:colId xmlns:a16="http://schemas.microsoft.com/office/drawing/2014/main" val="2710730424"/>
                    </a:ext>
                  </a:extLst>
                </a:gridCol>
              </a:tblGrid>
              <a:tr h="360829">
                <a:tc>
                  <a:txBody>
                    <a:bodyPr/>
                    <a:lstStyle/>
                    <a:p>
                      <a:pPr algn="ctr"/>
                      <a:r>
                        <a:rPr lang="fr-FR" dirty="0"/>
                        <a:t>EPCI</a:t>
                      </a:r>
                    </a:p>
                  </a:txBody>
                  <a:tcPr/>
                </a:tc>
                <a:tc>
                  <a:txBody>
                    <a:bodyPr/>
                    <a:lstStyle/>
                    <a:p>
                      <a:pPr algn="ctr"/>
                      <a:r>
                        <a:rPr lang="fr-FR" dirty="0"/>
                        <a:t>Compétence </a:t>
                      </a:r>
                    </a:p>
                  </a:txBody>
                  <a:tcPr/>
                </a:tc>
                <a:tc>
                  <a:txBody>
                    <a:bodyPr/>
                    <a:lstStyle/>
                    <a:p>
                      <a:pPr algn="ctr"/>
                      <a:r>
                        <a:rPr lang="fr-FR" dirty="0"/>
                        <a:t>Projets ou étude en cours</a:t>
                      </a:r>
                    </a:p>
                  </a:txBody>
                  <a:tcPr/>
                </a:tc>
                <a:extLst>
                  <a:ext uri="{0D108BD9-81ED-4DB2-BD59-A6C34878D82A}">
                    <a16:rowId xmlns:a16="http://schemas.microsoft.com/office/drawing/2014/main" val="2171989693"/>
                  </a:ext>
                </a:extLst>
              </a:tr>
              <a:tr h="602223">
                <a:tc>
                  <a:txBody>
                    <a:bodyPr/>
                    <a:lstStyle/>
                    <a:p>
                      <a:r>
                        <a:rPr lang="fr-FR" dirty="0"/>
                        <a:t>7 Vallées</a:t>
                      </a:r>
                    </a:p>
                  </a:txBody>
                  <a:tcPr/>
                </a:tc>
                <a:tc>
                  <a:txBody>
                    <a:bodyPr/>
                    <a:lstStyle/>
                    <a:p>
                      <a:r>
                        <a:rPr lang="fr-FR" dirty="0"/>
                        <a:t>Oui</a:t>
                      </a:r>
                    </a:p>
                  </a:txBody>
                  <a:tcPr/>
                </a:tc>
                <a:tc>
                  <a:txBody>
                    <a:bodyPr/>
                    <a:lstStyle/>
                    <a:p>
                      <a:r>
                        <a:rPr lang="fr-FR" dirty="0"/>
                        <a:t>Plan de Gestion hydraulique douce mis en œuvre et transféré au Symcéa + projet Watersed </a:t>
                      </a:r>
                    </a:p>
                  </a:txBody>
                  <a:tcPr/>
                </a:tc>
                <a:extLst>
                  <a:ext uri="{0D108BD9-81ED-4DB2-BD59-A6C34878D82A}">
                    <a16:rowId xmlns:a16="http://schemas.microsoft.com/office/drawing/2014/main" val="95642401"/>
                  </a:ext>
                </a:extLst>
              </a:tr>
              <a:tr h="602223">
                <a:tc>
                  <a:txBody>
                    <a:bodyPr/>
                    <a:lstStyle/>
                    <a:p>
                      <a:r>
                        <a:rPr lang="fr-FR" dirty="0"/>
                        <a:t>Ternois com</a:t>
                      </a:r>
                    </a:p>
                  </a:txBody>
                  <a:tcPr/>
                </a:tc>
                <a:tc>
                  <a:txBody>
                    <a:bodyPr/>
                    <a:lstStyle/>
                    <a:p>
                      <a:r>
                        <a:rPr lang="fr-FR" dirty="0"/>
                        <a:t>Oui</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Plan de Gestion hydraulique douce mis en œuvre et transféré au Symcéa + projet Watersed</a:t>
                      </a:r>
                    </a:p>
                  </a:txBody>
                  <a:tcPr/>
                </a:tc>
                <a:extLst>
                  <a:ext uri="{0D108BD9-81ED-4DB2-BD59-A6C34878D82A}">
                    <a16:rowId xmlns:a16="http://schemas.microsoft.com/office/drawing/2014/main" val="4196904232"/>
                  </a:ext>
                </a:extLst>
              </a:tr>
              <a:tr h="602223">
                <a:tc>
                  <a:txBody>
                    <a:bodyPr/>
                    <a:lstStyle/>
                    <a:p>
                      <a:r>
                        <a:rPr lang="fr-FR" dirty="0"/>
                        <a:t>CA2BM</a:t>
                      </a:r>
                    </a:p>
                  </a:txBody>
                  <a:tcPr/>
                </a:tc>
                <a:tc>
                  <a:txBody>
                    <a:bodyPr/>
                    <a:lstStyle/>
                    <a:p>
                      <a:r>
                        <a:rPr lang="fr-FR" dirty="0"/>
                        <a:t>Oui </a:t>
                      </a:r>
                    </a:p>
                  </a:txBody>
                  <a:tcPr/>
                </a:tc>
                <a:tc>
                  <a:txBody>
                    <a:bodyPr/>
                    <a:lstStyle/>
                    <a:p>
                      <a:r>
                        <a:rPr lang="fr-FR" sz="1800" kern="1200" dirty="0">
                          <a:solidFill>
                            <a:schemeClr val="dk1"/>
                          </a:solidFill>
                          <a:effectLst/>
                          <a:latin typeface="+mn-lt"/>
                          <a:ea typeface="+mn-ea"/>
                          <a:cs typeface="+mn-cs"/>
                        </a:rPr>
                        <a:t>Plan de Gestion finalisé avec accompagnement du Symcéa + rédaction DIG pour certains aménagements + projet Watersed (intégration de sous-bassin)</a:t>
                      </a:r>
                      <a:endParaRPr lang="fr-FR" dirty="0"/>
                    </a:p>
                  </a:txBody>
                  <a:tcPr/>
                </a:tc>
                <a:extLst>
                  <a:ext uri="{0D108BD9-81ED-4DB2-BD59-A6C34878D82A}">
                    <a16:rowId xmlns:a16="http://schemas.microsoft.com/office/drawing/2014/main" val="2095447550"/>
                  </a:ext>
                </a:extLst>
              </a:tr>
              <a:tr h="602223">
                <a:tc>
                  <a:txBody>
                    <a:bodyPr/>
                    <a:lstStyle/>
                    <a:p>
                      <a:r>
                        <a:rPr lang="fr-FR" dirty="0"/>
                        <a:t>Territoire Nord Picardie</a:t>
                      </a:r>
                    </a:p>
                  </a:txBody>
                  <a:tcPr/>
                </a:tc>
                <a:tc>
                  <a:txBody>
                    <a:bodyPr/>
                    <a:lstStyle/>
                    <a:p>
                      <a:r>
                        <a:rPr lang="fr-FR" dirty="0"/>
                        <a:t>Oui</a:t>
                      </a:r>
                    </a:p>
                  </a:txBody>
                  <a:tcPr/>
                </a:tc>
                <a:tc>
                  <a:txBody>
                    <a:bodyPr/>
                    <a:lstStyle/>
                    <a:p>
                      <a:r>
                        <a:rPr lang="fr-FR" dirty="0"/>
                        <a:t>Plan de Gestion hydraulique douce mis en œuvre sur l’ex Bernavillois par l’EPCI + ouvrages d’hydraulique douce mis en place et ouvrages structurants en négociation sur l’ex Doullennais avec étude sur Gézaincourt</a:t>
                      </a:r>
                    </a:p>
                  </a:txBody>
                  <a:tcPr/>
                </a:tc>
                <a:extLst>
                  <a:ext uri="{0D108BD9-81ED-4DB2-BD59-A6C34878D82A}">
                    <a16:rowId xmlns:a16="http://schemas.microsoft.com/office/drawing/2014/main" val="878572637"/>
                  </a:ext>
                </a:extLst>
              </a:tr>
              <a:tr h="602223">
                <a:tc>
                  <a:txBody>
                    <a:bodyPr/>
                    <a:lstStyle/>
                    <a:p>
                      <a:r>
                        <a:rPr lang="fr-FR" dirty="0"/>
                        <a:t>Pays du Coquelicot</a:t>
                      </a:r>
                    </a:p>
                  </a:txBody>
                  <a:tcPr/>
                </a:tc>
                <a:tc>
                  <a:txBody>
                    <a:bodyPr/>
                    <a:lstStyle/>
                    <a:p>
                      <a:r>
                        <a:rPr lang="fr-FR" dirty="0"/>
                        <a:t>Oui</a:t>
                      </a:r>
                    </a:p>
                  </a:txBody>
                  <a:tcPr/>
                </a:tc>
                <a:tc>
                  <a:txBody>
                    <a:bodyPr/>
                    <a:lstStyle/>
                    <a:p>
                      <a:r>
                        <a:rPr lang="fr-FR" dirty="0"/>
                        <a:t>Diagnostic de territoire en cours par le Symcéa + projet Watersed</a:t>
                      </a:r>
                    </a:p>
                  </a:txBody>
                  <a:tcPr/>
                </a:tc>
                <a:extLst>
                  <a:ext uri="{0D108BD9-81ED-4DB2-BD59-A6C34878D82A}">
                    <a16:rowId xmlns:a16="http://schemas.microsoft.com/office/drawing/2014/main" val="1003765916"/>
                  </a:ext>
                </a:extLst>
              </a:tr>
              <a:tr h="602223">
                <a:tc>
                  <a:txBody>
                    <a:bodyPr/>
                    <a:lstStyle/>
                    <a:p>
                      <a:r>
                        <a:rPr lang="fr-FR" dirty="0"/>
                        <a:t>Campagnes de l’Artois</a:t>
                      </a:r>
                    </a:p>
                  </a:txBody>
                  <a:tcPr/>
                </a:tc>
                <a:tc>
                  <a:txBody>
                    <a:bodyPr/>
                    <a:lstStyle/>
                    <a:p>
                      <a:r>
                        <a:rPr lang="fr-FR" dirty="0"/>
                        <a:t>Oui</a:t>
                      </a:r>
                    </a:p>
                  </a:txBody>
                  <a:tcPr/>
                </a:tc>
                <a:tc>
                  <a:txBody>
                    <a:bodyPr/>
                    <a:lstStyle/>
                    <a:p>
                      <a:r>
                        <a:rPr lang="fr-FR" dirty="0"/>
                        <a:t>Plan de Gestion en régie + aménagement foncier et étude hydraulique sur Pas-en-Artois + projet Watersed </a:t>
                      </a:r>
                    </a:p>
                  </a:txBody>
                  <a:tcPr/>
                </a:tc>
                <a:extLst>
                  <a:ext uri="{0D108BD9-81ED-4DB2-BD59-A6C34878D82A}">
                    <a16:rowId xmlns:a16="http://schemas.microsoft.com/office/drawing/2014/main" val="815289222"/>
                  </a:ext>
                </a:extLst>
              </a:tr>
              <a:tr h="602223">
                <a:tc>
                  <a:txBody>
                    <a:bodyPr/>
                    <a:lstStyle/>
                    <a:p>
                      <a:r>
                        <a:rPr lang="fr-FR" dirty="0"/>
                        <a:t>Sud Artois</a:t>
                      </a:r>
                    </a:p>
                  </a:txBody>
                  <a:tcPr/>
                </a:tc>
                <a:tc>
                  <a:txBody>
                    <a:bodyPr/>
                    <a:lstStyle/>
                    <a:p>
                      <a:r>
                        <a:rPr lang="fr-FR" dirty="0"/>
                        <a:t>Oui</a:t>
                      </a:r>
                    </a:p>
                  </a:txBody>
                  <a:tcPr/>
                </a:tc>
                <a:tc>
                  <a:txBody>
                    <a:bodyPr/>
                    <a:lstStyle/>
                    <a:p>
                      <a:r>
                        <a:rPr lang="fr-FR" dirty="0"/>
                        <a:t>Etude en cours par un bureau d’étude sur les 4 communes du SAGE</a:t>
                      </a:r>
                    </a:p>
                  </a:txBody>
                  <a:tcPr/>
                </a:tc>
                <a:extLst>
                  <a:ext uri="{0D108BD9-81ED-4DB2-BD59-A6C34878D82A}">
                    <a16:rowId xmlns:a16="http://schemas.microsoft.com/office/drawing/2014/main" val="205224736"/>
                  </a:ext>
                </a:extLst>
              </a:tr>
              <a:tr h="602223">
                <a:tc>
                  <a:txBody>
                    <a:bodyPr/>
                    <a:lstStyle/>
                    <a:p>
                      <a:r>
                        <a:rPr lang="fr-FR" dirty="0"/>
                        <a:t>Ponthieu en Marquenterre</a:t>
                      </a:r>
                    </a:p>
                  </a:txBody>
                  <a:tcPr/>
                </a:tc>
                <a:tc>
                  <a:txBody>
                    <a:bodyPr/>
                    <a:lstStyle/>
                    <a:p>
                      <a:r>
                        <a:rPr lang="fr-FR" dirty="0"/>
                        <a:t>Non</a:t>
                      </a:r>
                    </a:p>
                  </a:txBody>
                  <a:tcPr/>
                </a:tc>
                <a:tc>
                  <a:txBody>
                    <a:bodyPr/>
                    <a:lstStyle/>
                    <a:p>
                      <a:r>
                        <a:rPr lang="fr-FR" dirty="0"/>
                        <a:t>Transfert de la compétence en réflexion</a:t>
                      </a:r>
                    </a:p>
                  </a:txBody>
                  <a:tcPr/>
                </a:tc>
                <a:extLst>
                  <a:ext uri="{0D108BD9-81ED-4DB2-BD59-A6C34878D82A}">
                    <a16:rowId xmlns:a16="http://schemas.microsoft.com/office/drawing/2014/main" val="1682443734"/>
                  </a:ext>
                </a:extLst>
              </a:tr>
            </a:tbl>
          </a:graphicData>
        </a:graphic>
      </p:graphicFrame>
    </p:spTree>
    <p:extLst>
      <p:ext uri="{BB962C8B-B14F-4D97-AF65-F5344CB8AC3E}">
        <p14:creationId xmlns:p14="http://schemas.microsoft.com/office/powerpoint/2010/main" val="35670056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91F9E22A-0424-4D2A-9DAD-4D16D9650413}"/>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F329DB29-D643-430A-B43F-B55CBE68C7C3}"/>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B90E37F3-DA9D-4D74-83C5-049EEDA66730}"/>
              </a:ext>
            </a:extLst>
          </p:cNvPr>
          <p:cNvSpPr>
            <a:spLocks noGrp="1"/>
          </p:cNvSpPr>
          <p:nvPr>
            <p:ph type="sldNum" sz="quarter" idx="12"/>
          </p:nvPr>
        </p:nvSpPr>
        <p:spPr/>
        <p:txBody>
          <a:bodyPr/>
          <a:lstStyle/>
          <a:p>
            <a:fld id="{B9313472-45EF-469F-9C12-18D63CA62E90}" type="slidenum">
              <a:rPr lang="fr-FR" smtClean="0"/>
              <a:t>23</a:t>
            </a:fld>
            <a:endParaRPr lang="fr-FR"/>
          </a:p>
        </p:txBody>
      </p:sp>
      <p:sp>
        <p:nvSpPr>
          <p:cNvPr id="7" name="Titre 6">
            <a:extLst>
              <a:ext uri="{FF2B5EF4-FFF2-40B4-BE49-F238E27FC236}">
                <a16:creationId xmlns:a16="http://schemas.microsoft.com/office/drawing/2014/main" id="{47F19FB3-1EF0-4D31-93A0-AFC55A532361}"/>
              </a:ext>
            </a:extLst>
          </p:cNvPr>
          <p:cNvSpPr txBox="1">
            <a:spLocks noGrp="1"/>
          </p:cNvSpPr>
          <p:nvPr>
            <p:ph type="title"/>
          </p:nvPr>
        </p:nvSpPr>
        <p:spPr>
          <a:xfrm>
            <a:off x="1214409" y="147293"/>
            <a:ext cx="10058400" cy="356251"/>
          </a:xfrm>
          <a:prstGeom prst="rect">
            <a:avLst/>
          </a:prstGeom>
          <a:noFill/>
        </p:spPr>
        <p:txBody>
          <a:bodyPr wrap="square" rtlCol="0">
            <a:spAutoFit/>
          </a:bodyPr>
          <a:lstStyle/>
          <a:p>
            <a:pPr algn="ctr"/>
            <a:r>
              <a:rPr lang="fr-FR" sz="2000" b="1" dirty="0">
                <a:solidFill>
                  <a:srgbClr val="002060"/>
                </a:solidFill>
                <a:latin typeface="+mj-lt"/>
                <a:ea typeface="+mj-ea"/>
                <a:cs typeface="+mj-cs"/>
              </a:rPr>
              <a:t>Carte  accompagnement du Symcéa auprès des EPCI en 2021</a:t>
            </a:r>
          </a:p>
        </p:txBody>
      </p:sp>
      <p:pic>
        <p:nvPicPr>
          <p:cNvPr id="8" name="Image 7">
            <a:extLst>
              <a:ext uri="{FF2B5EF4-FFF2-40B4-BE49-F238E27FC236}">
                <a16:creationId xmlns:a16="http://schemas.microsoft.com/office/drawing/2014/main" id="{2EA0853E-EADB-480A-87DD-157E0DC2D060}"/>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466362" y="512030"/>
            <a:ext cx="7261837" cy="5641852"/>
          </a:xfrm>
          <a:prstGeom prst="rect">
            <a:avLst/>
          </a:prstGeom>
          <a:ln>
            <a:solidFill>
              <a:schemeClr val="tx1"/>
            </a:solidFill>
          </a:ln>
        </p:spPr>
      </p:pic>
    </p:spTree>
    <p:extLst>
      <p:ext uri="{BB962C8B-B14F-4D97-AF65-F5344CB8AC3E}">
        <p14:creationId xmlns:p14="http://schemas.microsoft.com/office/powerpoint/2010/main" val="18504145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D8E81F0-793A-4BD0-903B-FCABD78831C4}"/>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7ACED60D-EC51-4D6C-AD02-8A28A2D063AA}"/>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BF7BB232-A64B-4B20-841C-0E8E74DADB55}"/>
              </a:ext>
            </a:extLst>
          </p:cNvPr>
          <p:cNvSpPr>
            <a:spLocks noGrp="1"/>
          </p:cNvSpPr>
          <p:nvPr>
            <p:ph type="sldNum" sz="quarter" idx="12"/>
          </p:nvPr>
        </p:nvSpPr>
        <p:spPr/>
        <p:txBody>
          <a:bodyPr/>
          <a:lstStyle/>
          <a:p>
            <a:fld id="{B9313472-45EF-469F-9C12-18D63CA62E90}" type="slidenum">
              <a:rPr lang="fr-FR" smtClean="0"/>
              <a:t>24</a:t>
            </a:fld>
            <a:endParaRPr lang="fr-FR"/>
          </a:p>
        </p:txBody>
      </p:sp>
      <p:pic>
        <p:nvPicPr>
          <p:cNvPr id="7" name="Picture 2">
            <a:extLst>
              <a:ext uri="{FF2B5EF4-FFF2-40B4-BE49-F238E27FC236}">
                <a16:creationId xmlns:a16="http://schemas.microsoft.com/office/drawing/2014/main" id="{39CB4E7C-CF19-45A6-95E8-00C7C55557FB}"/>
              </a:ext>
            </a:extLst>
          </p:cNvPr>
          <p:cNvPicPr>
            <a:picLocks noChangeAspect="1" noChangeArrowheads="1"/>
          </p:cNvPicPr>
          <p:nvPr/>
        </p:nvPicPr>
        <p:blipFill rotWithShape="1">
          <a:blip r:embed="rId2" cstate="screen">
            <a:extLst>
              <a:ext uri="{28A0092B-C50C-407E-A947-70E740481C1C}">
                <a14:useLocalDpi xmlns:a14="http://schemas.microsoft.com/office/drawing/2010/main"/>
              </a:ext>
            </a:extLst>
          </a:blip>
          <a:srcRect/>
          <a:stretch/>
        </p:blipFill>
        <p:spPr bwMode="auto">
          <a:xfrm>
            <a:off x="2782151" y="1498964"/>
            <a:ext cx="7015804" cy="47554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ZoneTexte 7">
            <a:extLst>
              <a:ext uri="{FF2B5EF4-FFF2-40B4-BE49-F238E27FC236}">
                <a16:creationId xmlns:a16="http://schemas.microsoft.com/office/drawing/2014/main" id="{0049728F-7D8C-427A-B4F8-D05815284DD8}"/>
              </a:ext>
            </a:extLst>
          </p:cNvPr>
          <p:cNvSpPr txBox="1"/>
          <p:nvPr/>
        </p:nvSpPr>
        <p:spPr>
          <a:xfrm>
            <a:off x="1524000" y="35511"/>
            <a:ext cx="9144000" cy="400110"/>
          </a:xfrm>
          <a:prstGeom prst="rect">
            <a:avLst/>
          </a:prstGeom>
          <a:noFill/>
        </p:spPr>
        <p:txBody>
          <a:bodyPr wrap="square" rtlCol="0">
            <a:spAutoFit/>
          </a:bodyPr>
          <a:lstStyle/>
          <a:p>
            <a:r>
              <a:rPr lang="fr-FR" sz="2000" dirty="0">
                <a:solidFill>
                  <a:srgbClr val="002060"/>
                </a:solidFill>
              </a:rPr>
              <a:t>Les modes d’intervention dans les programmes d’hydraulique douce du Symcéa </a:t>
            </a:r>
          </a:p>
        </p:txBody>
      </p:sp>
      <p:sp>
        <p:nvSpPr>
          <p:cNvPr id="10" name="Espace réservé du contenu 2">
            <a:extLst>
              <a:ext uri="{FF2B5EF4-FFF2-40B4-BE49-F238E27FC236}">
                <a16:creationId xmlns:a16="http://schemas.microsoft.com/office/drawing/2014/main" id="{D4271E1F-482E-4FB1-A061-69809645CEB6}"/>
              </a:ext>
            </a:extLst>
          </p:cNvPr>
          <p:cNvSpPr txBox="1">
            <a:spLocks/>
          </p:cNvSpPr>
          <p:nvPr/>
        </p:nvSpPr>
        <p:spPr bwMode="auto">
          <a:xfrm>
            <a:off x="1203202" y="764357"/>
            <a:ext cx="9785595" cy="42227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fr-FR" altLang="fr-FR" sz="2000" u="sng" dirty="0">
                <a:solidFill>
                  <a:srgbClr val="002060"/>
                </a:solidFill>
                <a:latin typeface="Arial" panose="020B0604020202020204" pitchFamily="34" charset="0"/>
                <a:cs typeface="Arial" panose="020B0604020202020204" pitchFamily="34" charset="0"/>
              </a:rPr>
              <a:t>Objectif 1 de l’animation territoriale :</a:t>
            </a:r>
            <a:r>
              <a:rPr lang="fr-FR" altLang="fr-FR" sz="2000" dirty="0">
                <a:solidFill>
                  <a:srgbClr val="002060"/>
                </a:solidFill>
                <a:latin typeface="Arial" panose="020B0604020202020204" pitchFamily="34" charset="0"/>
                <a:cs typeface="Arial" panose="020B0604020202020204" pitchFamily="34" charset="0"/>
              </a:rPr>
              <a:t> </a:t>
            </a:r>
            <a:r>
              <a:rPr lang="fr-FR" altLang="fr-FR" sz="2000" b="1" dirty="0">
                <a:solidFill>
                  <a:srgbClr val="002060"/>
                </a:solidFill>
                <a:latin typeface="Arial" panose="020B0604020202020204" pitchFamily="34" charset="0"/>
                <a:cs typeface="Arial" panose="020B0604020202020204" pitchFamily="34" charset="0"/>
              </a:rPr>
              <a:t>Apporter un appui technique auprès des collectivités selon 4 modalités possibles</a:t>
            </a:r>
          </a:p>
          <a:p>
            <a:pPr>
              <a:buFontTx/>
              <a:buNone/>
            </a:pPr>
            <a:endParaRPr lang="fr-FR" altLang="fr-FR" sz="1400" dirty="0">
              <a:solidFill>
                <a:srgbClr val="002060"/>
              </a:solidFill>
            </a:endParaRPr>
          </a:p>
          <a:p>
            <a:pPr>
              <a:buFontTx/>
              <a:buNone/>
            </a:pPr>
            <a:endParaRPr lang="fr-FR" altLang="fr-FR" sz="1400" dirty="0">
              <a:solidFill>
                <a:srgbClr val="002060"/>
              </a:solidFill>
            </a:endParaRPr>
          </a:p>
        </p:txBody>
      </p:sp>
      <p:cxnSp>
        <p:nvCxnSpPr>
          <p:cNvPr id="11" name="Connecteur droit avec flèche 10">
            <a:extLst>
              <a:ext uri="{FF2B5EF4-FFF2-40B4-BE49-F238E27FC236}">
                <a16:creationId xmlns:a16="http://schemas.microsoft.com/office/drawing/2014/main" id="{882993C1-7F79-4016-A0FC-18DA4551D63B}"/>
              </a:ext>
            </a:extLst>
          </p:cNvPr>
          <p:cNvCxnSpPr>
            <a:cxnSpLocks/>
          </p:cNvCxnSpPr>
          <p:nvPr/>
        </p:nvCxnSpPr>
        <p:spPr>
          <a:xfrm>
            <a:off x="2541903" y="1635682"/>
            <a:ext cx="0" cy="4362050"/>
          </a:xfrm>
          <a:prstGeom prst="straightConnector1">
            <a:avLst/>
          </a:prstGeom>
          <a:ln w="38100">
            <a:solidFill>
              <a:srgbClr val="FF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ZoneTexte 11">
            <a:extLst>
              <a:ext uri="{FF2B5EF4-FFF2-40B4-BE49-F238E27FC236}">
                <a16:creationId xmlns:a16="http://schemas.microsoft.com/office/drawing/2014/main" id="{EB9E1B56-731C-4B01-BD1E-E2B26D8F1020}"/>
              </a:ext>
            </a:extLst>
          </p:cNvPr>
          <p:cNvSpPr txBox="1"/>
          <p:nvPr/>
        </p:nvSpPr>
        <p:spPr>
          <a:xfrm>
            <a:off x="1162407" y="3075057"/>
            <a:ext cx="1231638" cy="707886"/>
          </a:xfrm>
          <a:prstGeom prst="rect">
            <a:avLst/>
          </a:prstGeom>
          <a:noFill/>
        </p:spPr>
        <p:txBody>
          <a:bodyPr wrap="square" rtlCol="0">
            <a:spAutoFit/>
          </a:bodyPr>
          <a:lstStyle/>
          <a:p>
            <a:pPr algn="ctr"/>
            <a:r>
              <a:rPr lang="fr-FR" sz="2000" dirty="0">
                <a:solidFill>
                  <a:srgbClr val="002060"/>
                </a:solidFill>
              </a:rPr>
              <a:t>Transferts </a:t>
            </a:r>
          </a:p>
          <a:p>
            <a:pPr algn="ctr"/>
            <a:r>
              <a:rPr lang="fr-FR" sz="2000" dirty="0" err="1">
                <a:solidFill>
                  <a:srgbClr val="002060"/>
                </a:solidFill>
              </a:rPr>
              <a:t>Pdg</a:t>
            </a:r>
            <a:r>
              <a:rPr lang="fr-FR" sz="2000" dirty="0">
                <a:solidFill>
                  <a:srgbClr val="002060"/>
                </a:solidFill>
              </a:rPr>
              <a:t> HD </a:t>
            </a:r>
          </a:p>
        </p:txBody>
      </p:sp>
    </p:spTree>
    <p:extLst>
      <p:ext uri="{BB962C8B-B14F-4D97-AF65-F5344CB8AC3E}">
        <p14:creationId xmlns:p14="http://schemas.microsoft.com/office/powerpoint/2010/main" val="514872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2487EC0-7289-46BF-9868-5C6918A54132}"/>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74FCAA0C-6843-4360-BEE0-491BAFDD526F}"/>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A5B7DAE0-BA50-4CEF-A32D-AEADF1443034}"/>
              </a:ext>
            </a:extLst>
          </p:cNvPr>
          <p:cNvSpPr>
            <a:spLocks noGrp="1"/>
          </p:cNvSpPr>
          <p:nvPr>
            <p:ph type="sldNum" sz="quarter" idx="12"/>
          </p:nvPr>
        </p:nvSpPr>
        <p:spPr/>
        <p:txBody>
          <a:bodyPr/>
          <a:lstStyle/>
          <a:p>
            <a:fld id="{B9313472-45EF-469F-9C12-18D63CA62E90}" type="slidenum">
              <a:rPr lang="fr-FR" smtClean="0"/>
              <a:t>25</a:t>
            </a:fld>
            <a:endParaRPr lang="fr-FR"/>
          </a:p>
        </p:txBody>
      </p:sp>
      <p:sp>
        <p:nvSpPr>
          <p:cNvPr id="7" name="ZoneTexte 7">
            <a:extLst>
              <a:ext uri="{FF2B5EF4-FFF2-40B4-BE49-F238E27FC236}">
                <a16:creationId xmlns:a16="http://schemas.microsoft.com/office/drawing/2014/main" id="{E5360932-A9B0-48B8-BEAF-AFFD63ADA683}"/>
              </a:ext>
            </a:extLst>
          </p:cNvPr>
          <p:cNvSpPr txBox="1">
            <a:spLocks noChangeArrowheads="1"/>
          </p:cNvSpPr>
          <p:nvPr/>
        </p:nvSpPr>
        <p:spPr bwMode="auto">
          <a:xfrm>
            <a:off x="1843829" y="783564"/>
            <a:ext cx="518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dirty="0">
                <a:solidFill>
                  <a:srgbClr val="7030A0"/>
                </a:solidFill>
              </a:rPr>
              <a:t>La mission d’animation créée en 2008 </a:t>
            </a:r>
          </a:p>
        </p:txBody>
      </p:sp>
      <p:sp>
        <p:nvSpPr>
          <p:cNvPr id="8" name="Espace réservé du contenu 2">
            <a:extLst>
              <a:ext uri="{FF2B5EF4-FFF2-40B4-BE49-F238E27FC236}">
                <a16:creationId xmlns:a16="http://schemas.microsoft.com/office/drawing/2014/main" id="{41228EC0-1EEC-49F2-8221-A794D1DCF2E6}"/>
              </a:ext>
            </a:extLst>
          </p:cNvPr>
          <p:cNvSpPr txBox="1">
            <a:spLocks/>
          </p:cNvSpPr>
          <p:nvPr/>
        </p:nvSpPr>
        <p:spPr bwMode="auto">
          <a:xfrm>
            <a:off x="1836028" y="1168153"/>
            <a:ext cx="7056438" cy="422275"/>
          </a:xfrm>
          <a:prstGeom prst="rect">
            <a:avLst/>
          </a:prstGeom>
          <a:solidFill>
            <a:schemeClr val="bg1"/>
          </a:solidFill>
        </p:spPr>
        <p:txBody>
          <a:bodyPr vert="horz" wrap="square" lIns="91440" tIns="45720" rIns="91440" bIns="45720" numCol="1" anchor="t" anchorCtr="0" compatLnSpc="1">
            <a:prstTxWarp prst="textNoShape">
              <a:avLst/>
            </a:prstTxWarp>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fr-FR" altLang="fr-FR" sz="1200" u="sng" dirty="0">
                <a:latin typeface="Arial" panose="020B0604020202020204" pitchFamily="34" charset="0"/>
                <a:cs typeface="Arial" panose="020B0604020202020204" pitchFamily="34" charset="0"/>
              </a:rPr>
              <a:t>Objectif 1 :</a:t>
            </a:r>
            <a:r>
              <a:rPr lang="fr-FR" altLang="fr-FR" sz="1200" dirty="0">
                <a:latin typeface="Arial" panose="020B0604020202020204" pitchFamily="34" charset="0"/>
                <a:cs typeface="Arial" panose="020B0604020202020204" pitchFamily="34" charset="0"/>
              </a:rPr>
              <a:t> </a:t>
            </a:r>
            <a:r>
              <a:rPr lang="fr-FR" altLang="fr-FR" sz="1200" b="1" dirty="0">
                <a:latin typeface="Arial" panose="020B0604020202020204" pitchFamily="34" charset="0"/>
                <a:cs typeface="Arial" panose="020B0604020202020204" pitchFamily="34" charset="0"/>
              </a:rPr>
              <a:t>Apporter un appui technique auprès des collectivités</a:t>
            </a:r>
          </a:p>
          <a:p>
            <a:pPr algn="just">
              <a:buFont typeface="Wingdings" panose="05000000000000000000" pitchFamily="2" charset="2"/>
              <a:buChar char="Ø"/>
            </a:pPr>
            <a:r>
              <a:rPr lang="fr-FR" altLang="fr-FR" sz="1200" u="sng" dirty="0">
                <a:latin typeface="Arial" panose="020B0604020202020204" pitchFamily="34" charset="0"/>
                <a:cs typeface="Arial" panose="020B0604020202020204" pitchFamily="34" charset="0"/>
              </a:rPr>
              <a:t>Objectif 2 </a:t>
            </a:r>
            <a:r>
              <a:rPr lang="fr-FR" altLang="fr-FR" sz="1200" dirty="0">
                <a:latin typeface="Arial" panose="020B0604020202020204" pitchFamily="34" charset="0"/>
                <a:cs typeface="Arial" panose="020B0604020202020204" pitchFamily="34" charset="0"/>
              </a:rPr>
              <a:t>: </a:t>
            </a:r>
            <a:r>
              <a:rPr lang="fr-FR" altLang="fr-FR" sz="1200" b="1" dirty="0">
                <a:latin typeface="Arial" panose="020B0604020202020204" pitchFamily="34" charset="0"/>
                <a:cs typeface="Arial" panose="020B0604020202020204" pitchFamily="34" charset="0"/>
              </a:rPr>
              <a:t>Assurer la communication autour de cet enjeu</a:t>
            </a:r>
          </a:p>
          <a:p>
            <a:pPr algn="just">
              <a:buFont typeface="Wingdings" panose="05000000000000000000" pitchFamily="2" charset="2"/>
              <a:buChar char="Ø"/>
            </a:pPr>
            <a:r>
              <a:rPr lang="fr-FR" altLang="fr-FR" sz="1200" u="sng" dirty="0">
                <a:latin typeface="Arial" panose="020B0604020202020204" pitchFamily="34" charset="0"/>
                <a:cs typeface="Arial" panose="020B0604020202020204" pitchFamily="34" charset="0"/>
              </a:rPr>
              <a:t>Objectif 3 :</a:t>
            </a:r>
            <a:r>
              <a:rPr lang="fr-FR" altLang="fr-FR" sz="1200" dirty="0">
                <a:latin typeface="Arial" panose="020B0604020202020204" pitchFamily="34" charset="0"/>
                <a:cs typeface="Arial" panose="020B0604020202020204" pitchFamily="34" charset="0"/>
              </a:rPr>
              <a:t> </a:t>
            </a:r>
            <a:r>
              <a:rPr lang="fr-FR" altLang="fr-FR" sz="1200" b="1" dirty="0">
                <a:latin typeface="Arial" panose="020B0604020202020204" pitchFamily="34" charset="0"/>
                <a:cs typeface="Arial" panose="020B0604020202020204" pitchFamily="34" charset="0"/>
              </a:rPr>
              <a:t>Animer la concertation et constituer un réseau privilégié d’acteurs</a:t>
            </a:r>
          </a:p>
          <a:p>
            <a:pPr algn="just">
              <a:buFont typeface="Wingdings" panose="05000000000000000000" pitchFamily="2" charset="2"/>
              <a:buChar char="Ø"/>
            </a:pPr>
            <a:r>
              <a:rPr lang="fr-FR" altLang="fr-FR" sz="1200" u="sng" dirty="0">
                <a:latin typeface="Arial" panose="020B0604020202020204" pitchFamily="34" charset="0"/>
                <a:cs typeface="Arial" panose="020B0604020202020204" pitchFamily="34" charset="0"/>
              </a:rPr>
              <a:t>Objectif 4 :</a:t>
            </a:r>
            <a:r>
              <a:rPr lang="fr-FR" altLang="fr-FR" sz="1200" dirty="0">
                <a:latin typeface="Arial" panose="020B0604020202020204" pitchFamily="34" charset="0"/>
                <a:cs typeface="Arial" panose="020B0604020202020204" pitchFamily="34" charset="0"/>
              </a:rPr>
              <a:t> </a:t>
            </a:r>
            <a:r>
              <a:rPr lang="fr-FR" altLang="fr-FR" sz="1200" b="1" dirty="0">
                <a:latin typeface="Arial" panose="020B0604020202020204" pitchFamily="34" charset="0"/>
                <a:cs typeface="Arial" panose="020B0604020202020204" pitchFamily="34" charset="0"/>
              </a:rPr>
              <a:t>Initier des actions d’accompagnement</a:t>
            </a:r>
          </a:p>
          <a:p>
            <a:pPr>
              <a:buFontTx/>
              <a:buNone/>
            </a:pPr>
            <a:endParaRPr lang="fr-FR" altLang="fr-FR" sz="1400" dirty="0"/>
          </a:p>
          <a:p>
            <a:pPr>
              <a:buFontTx/>
              <a:buNone/>
            </a:pPr>
            <a:endParaRPr lang="fr-FR" altLang="fr-FR" sz="1400" dirty="0"/>
          </a:p>
        </p:txBody>
      </p:sp>
      <p:sp>
        <p:nvSpPr>
          <p:cNvPr id="9" name="ZoneTexte 7">
            <a:extLst>
              <a:ext uri="{FF2B5EF4-FFF2-40B4-BE49-F238E27FC236}">
                <a16:creationId xmlns:a16="http://schemas.microsoft.com/office/drawing/2014/main" id="{8E07A7D8-5513-4821-89DC-9B6FD61E8181}"/>
              </a:ext>
            </a:extLst>
          </p:cNvPr>
          <p:cNvSpPr txBox="1">
            <a:spLocks noChangeArrowheads="1"/>
          </p:cNvSpPr>
          <p:nvPr/>
        </p:nvSpPr>
        <p:spPr bwMode="auto">
          <a:xfrm>
            <a:off x="2376486" y="2252399"/>
            <a:ext cx="51847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dirty="0">
                <a:solidFill>
                  <a:srgbClr val="0070C0"/>
                </a:solidFill>
              </a:rPr>
              <a:t>La mission de technicien créée en 2015</a:t>
            </a:r>
          </a:p>
        </p:txBody>
      </p:sp>
      <p:sp>
        <p:nvSpPr>
          <p:cNvPr id="10" name="Rectangle 9">
            <a:extLst>
              <a:ext uri="{FF2B5EF4-FFF2-40B4-BE49-F238E27FC236}">
                <a16:creationId xmlns:a16="http://schemas.microsoft.com/office/drawing/2014/main" id="{BAA4BD5B-AE59-47BC-B0F8-81945561F031}"/>
              </a:ext>
            </a:extLst>
          </p:cNvPr>
          <p:cNvSpPr/>
          <p:nvPr/>
        </p:nvSpPr>
        <p:spPr>
          <a:xfrm>
            <a:off x="2711451" y="2608264"/>
            <a:ext cx="7777163" cy="646331"/>
          </a:xfrm>
          <a:prstGeom prst="rect">
            <a:avLst/>
          </a:prstGeom>
        </p:spPr>
        <p:txBody>
          <a:bodyPr>
            <a:spAutoFit/>
          </a:bodyPr>
          <a:lstStyle/>
          <a:p>
            <a:pPr marL="285750" indent="-285750" algn="just">
              <a:buFont typeface="Wingdings" panose="05000000000000000000" pitchFamily="2" charset="2"/>
              <a:buChar char="Ø"/>
              <a:defRPr/>
            </a:pPr>
            <a:r>
              <a:rPr lang="fr-FR" altLang="fr-FR" sz="1200" u="sng" dirty="0">
                <a:solidFill>
                  <a:srgbClr val="000000"/>
                </a:solidFill>
                <a:latin typeface="Arial"/>
                <a:cs typeface="Arial"/>
              </a:rPr>
              <a:t>Axe </a:t>
            </a:r>
            <a:r>
              <a:rPr lang="fr-FR" altLang="fr-FR" sz="1200" dirty="0">
                <a:solidFill>
                  <a:srgbClr val="000000"/>
                </a:solidFill>
                <a:latin typeface="Arial"/>
                <a:cs typeface="Arial"/>
              </a:rPr>
              <a:t>1: </a:t>
            </a:r>
            <a:r>
              <a:rPr lang="fr-FR" altLang="fr-FR" sz="1200" b="1" dirty="0">
                <a:solidFill>
                  <a:srgbClr val="000000"/>
                </a:solidFill>
                <a:latin typeface="Arial"/>
                <a:cs typeface="Arial"/>
              </a:rPr>
              <a:t>Assurer le suivi des travaux de création auprès des prestataires ou de l’équipe</a:t>
            </a:r>
          </a:p>
          <a:p>
            <a:pPr algn="just" eaLnBrk="1" hangingPunct="1">
              <a:buFont typeface="Wingdings" panose="05000000000000000000" pitchFamily="2" charset="2"/>
              <a:buChar char="Ø"/>
              <a:defRPr/>
            </a:pPr>
            <a:r>
              <a:rPr lang="fr-FR" altLang="fr-FR" sz="1200" dirty="0">
                <a:solidFill>
                  <a:srgbClr val="000000"/>
                </a:solidFill>
                <a:latin typeface="Arial"/>
                <a:cs typeface="Arial"/>
              </a:rPr>
              <a:t>   </a:t>
            </a:r>
            <a:r>
              <a:rPr lang="fr-FR" altLang="fr-FR" sz="1200" u="sng" dirty="0">
                <a:solidFill>
                  <a:srgbClr val="000000"/>
                </a:solidFill>
                <a:latin typeface="Arial"/>
                <a:cs typeface="Arial"/>
              </a:rPr>
              <a:t>Axe </a:t>
            </a:r>
            <a:r>
              <a:rPr lang="fr-FR" altLang="fr-FR" sz="1200" dirty="0">
                <a:solidFill>
                  <a:srgbClr val="000000"/>
                </a:solidFill>
                <a:latin typeface="Arial"/>
                <a:cs typeface="Arial"/>
              </a:rPr>
              <a:t>2: </a:t>
            </a:r>
            <a:r>
              <a:rPr lang="fr-FR" altLang="fr-FR" sz="1200" b="1" dirty="0">
                <a:solidFill>
                  <a:srgbClr val="000000"/>
                </a:solidFill>
                <a:latin typeface="Arial"/>
                <a:cs typeface="Arial"/>
              </a:rPr>
              <a:t>Elaborer et assurer la mise en œuvre des Plans de gestion des ouvrages </a:t>
            </a:r>
            <a:r>
              <a:rPr lang="fr-FR" altLang="fr-FR" sz="1200" b="1" dirty="0" err="1">
                <a:solidFill>
                  <a:srgbClr val="000000"/>
                </a:solidFill>
                <a:latin typeface="Arial"/>
                <a:cs typeface="Arial"/>
              </a:rPr>
              <a:t>hd</a:t>
            </a:r>
            <a:r>
              <a:rPr lang="fr-FR" altLang="fr-FR" sz="1200" b="1" dirty="0">
                <a:solidFill>
                  <a:srgbClr val="000000"/>
                </a:solidFill>
                <a:latin typeface="Arial"/>
                <a:cs typeface="Arial"/>
              </a:rPr>
              <a:t> (prestation et régie)</a:t>
            </a:r>
          </a:p>
        </p:txBody>
      </p:sp>
      <p:sp>
        <p:nvSpPr>
          <p:cNvPr id="11" name="Titre 1">
            <a:extLst>
              <a:ext uri="{FF2B5EF4-FFF2-40B4-BE49-F238E27FC236}">
                <a16:creationId xmlns:a16="http://schemas.microsoft.com/office/drawing/2014/main" id="{BC071449-B8C7-45E8-A2DE-14ACE50A0271}"/>
              </a:ext>
            </a:extLst>
          </p:cNvPr>
          <p:cNvSpPr txBox="1">
            <a:spLocks/>
          </p:cNvSpPr>
          <p:nvPr/>
        </p:nvSpPr>
        <p:spPr bwMode="auto">
          <a:xfrm>
            <a:off x="1271587" y="19050"/>
            <a:ext cx="9572626"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20000"/>
              </a:spcBef>
            </a:pPr>
            <a:r>
              <a:rPr lang="fr-FR" altLang="fr-FR" sz="2000" b="1" dirty="0">
                <a:solidFill>
                  <a:srgbClr val="002060"/>
                </a:solidFill>
                <a:latin typeface="+mj-lt"/>
                <a:ea typeface="+mj-ea"/>
                <a:cs typeface="+mj-cs"/>
              </a:rPr>
              <a:t>Le Pôle Gestion des Ruissellements du Symcéa</a:t>
            </a:r>
          </a:p>
        </p:txBody>
      </p:sp>
      <p:sp>
        <p:nvSpPr>
          <p:cNvPr id="12" name="ZoneTexte 7">
            <a:extLst>
              <a:ext uri="{FF2B5EF4-FFF2-40B4-BE49-F238E27FC236}">
                <a16:creationId xmlns:a16="http://schemas.microsoft.com/office/drawing/2014/main" id="{AC54C658-D8B4-4177-AC0A-AD073FB1CC21}"/>
              </a:ext>
            </a:extLst>
          </p:cNvPr>
          <p:cNvSpPr txBox="1">
            <a:spLocks noChangeArrowheads="1"/>
          </p:cNvSpPr>
          <p:nvPr/>
        </p:nvSpPr>
        <p:spPr bwMode="auto">
          <a:xfrm>
            <a:off x="2584451" y="3279837"/>
            <a:ext cx="76184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dirty="0">
                <a:solidFill>
                  <a:srgbClr val="00B050"/>
                </a:solidFill>
              </a:rPr>
              <a:t>L’équipe d’entretien et de restauration des ouvrages créée en 2017</a:t>
            </a:r>
          </a:p>
        </p:txBody>
      </p:sp>
      <p:sp>
        <p:nvSpPr>
          <p:cNvPr id="13" name="ZoneTexte 1">
            <a:extLst>
              <a:ext uri="{FF2B5EF4-FFF2-40B4-BE49-F238E27FC236}">
                <a16:creationId xmlns:a16="http://schemas.microsoft.com/office/drawing/2014/main" id="{5E0FD60A-87C5-4446-BC1C-76560F091F11}"/>
              </a:ext>
            </a:extLst>
          </p:cNvPr>
          <p:cNvSpPr txBox="1">
            <a:spLocks noChangeArrowheads="1"/>
          </p:cNvSpPr>
          <p:nvPr/>
        </p:nvSpPr>
        <p:spPr bwMode="auto">
          <a:xfrm>
            <a:off x="3648076" y="3575507"/>
            <a:ext cx="698489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dirty="0"/>
              <a:t>Mise en œuvre du Plan de Gestion des ouvrages d’hydraulique douce (600) sur 7 Vallées Comm, 4 ETP pour 3 ans</a:t>
            </a:r>
          </a:p>
        </p:txBody>
      </p:sp>
      <p:sp>
        <p:nvSpPr>
          <p:cNvPr id="14" name="ZoneTexte 7">
            <a:extLst>
              <a:ext uri="{FF2B5EF4-FFF2-40B4-BE49-F238E27FC236}">
                <a16:creationId xmlns:a16="http://schemas.microsoft.com/office/drawing/2014/main" id="{2AB3FFC6-09F6-4890-8BD1-A6F85FEB5E45}"/>
              </a:ext>
            </a:extLst>
          </p:cNvPr>
          <p:cNvSpPr txBox="1">
            <a:spLocks noChangeArrowheads="1"/>
          </p:cNvSpPr>
          <p:nvPr/>
        </p:nvSpPr>
        <p:spPr bwMode="auto">
          <a:xfrm>
            <a:off x="3116263" y="4023149"/>
            <a:ext cx="7618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dirty="0">
                <a:solidFill>
                  <a:schemeClr val="accent6">
                    <a:lumMod val="75000"/>
                  </a:schemeClr>
                </a:solidFill>
              </a:rPr>
              <a:t>Le recours à un renfort saisonnier (2018) </a:t>
            </a:r>
          </a:p>
        </p:txBody>
      </p:sp>
      <p:sp>
        <p:nvSpPr>
          <p:cNvPr id="15" name="ZoneTexte 1">
            <a:extLst>
              <a:ext uri="{FF2B5EF4-FFF2-40B4-BE49-F238E27FC236}">
                <a16:creationId xmlns:a16="http://schemas.microsoft.com/office/drawing/2014/main" id="{DA763224-F323-412F-8E8B-F4DD91E1EEC7}"/>
              </a:ext>
            </a:extLst>
          </p:cNvPr>
          <p:cNvSpPr txBox="1">
            <a:spLocks noChangeArrowheads="1"/>
          </p:cNvSpPr>
          <p:nvPr/>
        </p:nvSpPr>
        <p:spPr bwMode="auto">
          <a:xfrm>
            <a:off x="4217696" y="4358084"/>
            <a:ext cx="62709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dirty="0"/>
              <a:t>Création des ouvrages d’hydraulique douce sur l’ex Com de Com de Fruges (CCHPM) (300 ouvrages) 3 saisonniers sur 2 hivers (2018/2019 et 2019/2020)</a:t>
            </a:r>
          </a:p>
        </p:txBody>
      </p:sp>
      <p:sp>
        <p:nvSpPr>
          <p:cNvPr id="16" name="ZoneTexte 7">
            <a:extLst>
              <a:ext uri="{FF2B5EF4-FFF2-40B4-BE49-F238E27FC236}">
                <a16:creationId xmlns:a16="http://schemas.microsoft.com/office/drawing/2014/main" id="{86250A7E-D107-41D3-8111-DAB782B7B9D1}"/>
              </a:ext>
            </a:extLst>
          </p:cNvPr>
          <p:cNvSpPr txBox="1">
            <a:spLocks noChangeArrowheads="1"/>
          </p:cNvSpPr>
          <p:nvPr/>
        </p:nvSpPr>
        <p:spPr bwMode="auto">
          <a:xfrm>
            <a:off x="3791689" y="4919217"/>
            <a:ext cx="8172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dirty="0">
                <a:solidFill>
                  <a:srgbClr val="00B050"/>
                </a:solidFill>
              </a:rPr>
              <a:t>L’extension de l’équipe d’entretien (1/7/2019)</a:t>
            </a:r>
          </a:p>
        </p:txBody>
      </p:sp>
      <p:sp>
        <p:nvSpPr>
          <p:cNvPr id="17" name="ZoneTexte 1">
            <a:extLst>
              <a:ext uri="{FF2B5EF4-FFF2-40B4-BE49-F238E27FC236}">
                <a16:creationId xmlns:a16="http://schemas.microsoft.com/office/drawing/2014/main" id="{4311986F-2879-4BC8-BE71-CD46627777E1}"/>
              </a:ext>
            </a:extLst>
          </p:cNvPr>
          <p:cNvSpPr txBox="1">
            <a:spLocks noChangeArrowheads="1"/>
          </p:cNvSpPr>
          <p:nvPr/>
        </p:nvSpPr>
        <p:spPr bwMode="auto">
          <a:xfrm>
            <a:off x="4436216" y="5265023"/>
            <a:ext cx="623178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fr-FR" altLang="fr-FR" sz="1200" b="1"/>
              <a:t>Mise en œuvre du Plan de Gestion des ouvrages d’hydraulique douce (2*800) sur Ternois Com et la CCHPM </a:t>
            </a:r>
          </a:p>
        </p:txBody>
      </p:sp>
      <p:sp>
        <p:nvSpPr>
          <p:cNvPr id="18" name="ZoneTexte 17">
            <a:extLst>
              <a:ext uri="{FF2B5EF4-FFF2-40B4-BE49-F238E27FC236}">
                <a16:creationId xmlns:a16="http://schemas.microsoft.com/office/drawing/2014/main" id="{DE205C5D-4550-4CFD-96F9-712B439B186E}"/>
              </a:ext>
            </a:extLst>
          </p:cNvPr>
          <p:cNvSpPr txBox="1"/>
          <p:nvPr/>
        </p:nvSpPr>
        <p:spPr>
          <a:xfrm>
            <a:off x="4968874" y="5761408"/>
            <a:ext cx="5750896" cy="646331"/>
          </a:xfrm>
          <a:prstGeom prst="rect">
            <a:avLst/>
          </a:prstGeom>
          <a:noFill/>
        </p:spPr>
        <p:txBody>
          <a:bodyPr wrap="square" rtlCol="0">
            <a:spAutoFit/>
          </a:bodyPr>
          <a:lstStyle/>
          <a:p>
            <a:r>
              <a:rPr lang="fr-FR" dirty="0">
                <a:solidFill>
                  <a:srgbClr val="7030A0"/>
                </a:solidFill>
              </a:rPr>
              <a:t>Le recrutement d’une seconde animation pour la Vallée de l’Authie (fin 2020)</a:t>
            </a:r>
          </a:p>
        </p:txBody>
      </p:sp>
      <p:sp>
        <p:nvSpPr>
          <p:cNvPr id="19" name="ZoneTexte 18">
            <a:extLst>
              <a:ext uri="{FF2B5EF4-FFF2-40B4-BE49-F238E27FC236}">
                <a16:creationId xmlns:a16="http://schemas.microsoft.com/office/drawing/2014/main" id="{52FFC387-7FC2-46BD-8780-FF3D97167617}"/>
              </a:ext>
            </a:extLst>
          </p:cNvPr>
          <p:cNvSpPr txBox="1"/>
          <p:nvPr/>
        </p:nvSpPr>
        <p:spPr>
          <a:xfrm>
            <a:off x="6770703" y="6469618"/>
            <a:ext cx="4243526" cy="369332"/>
          </a:xfrm>
          <a:prstGeom prst="rect">
            <a:avLst/>
          </a:prstGeom>
          <a:noFill/>
        </p:spPr>
        <p:txBody>
          <a:bodyPr wrap="square" rtlCol="0">
            <a:spAutoFit/>
          </a:bodyPr>
          <a:lstStyle/>
          <a:p>
            <a:r>
              <a:rPr lang="fr-FR" dirty="0"/>
              <a:t>Total : 9 ETP permanents + x saisonniers</a:t>
            </a:r>
          </a:p>
        </p:txBody>
      </p:sp>
      <p:sp>
        <p:nvSpPr>
          <p:cNvPr id="21" name="Rectangle 20">
            <a:extLst>
              <a:ext uri="{FF2B5EF4-FFF2-40B4-BE49-F238E27FC236}">
                <a16:creationId xmlns:a16="http://schemas.microsoft.com/office/drawing/2014/main" id="{06DA8DAB-FA33-43BC-9491-B006990B783C}"/>
              </a:ext>
            </a:extLst>
          </p:cNvPr>
          <p:cNvSpPr/>
          <p:nvPr/>
        </p:nvSpPr>
        <p:spPr>
          <a:xfrm>
            <a:off x="2305051" y="2332380"/>
            <a:ext cx="8327918" cy="885577"/>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Rectangle 21">
            <a:extLst>
              <a:ext uri="{FF2B5EF4-FFF2-40B4-BE49-F238E27FC236}">
                <a16:creationId xmlns:a16="http://schemas.microsoft.com/office/drawing/2014/main" id="{EF46D892-6285-41A1-BE96-7C67DF3CD9E4}"/>
              </a:ext>
            </a:extLst>
          </p:cNvPr>
          <p:cNvSpPr/>
          <p:nvPr/>
        </p:nvSpPr>
        <p:spPr>
          <a:xfrm>
            <a:off x="2584450" y="3236355"/>
            <a:ext cx="8048518" cy="2525053"/>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Rectangle 22">
            <a:extLst>
              <a:ext uri="{FF2B5EF4-FFF2-40B4-BE49-F238E27FC236}">
                <a16:creationId xmlns:a16="http://schemas.microsoft.com/office/drawing/2014/main" id="{3071E8B0-5716-4AFF-9449-F42DE4A6E97B}"/>
              </a:ext>
            </a:extLst>
          </p:cNvPr>
          <p:cNvSpPr/>
          <p:nvPr/>
        </p:nvSpPr>
        <p:spPr>
          <a:xfrm>
            <a:off x="4968874" y="5788380"/>
            <a:ext cx="5655416" cy="681239"/>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204997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19C6379E-D6E8-4997-ADA4-74A4E681696F}"/>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3ED088B8-E1FE-4DE4-AC49-6C205E39A81F}"/>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F4BA53DD-6C2A-4762-93AE-769285DA2404}"/>
              </a:ext>
            </a:extLst>
          </p:cNvPr>
          <p:cNvSpPr>
            <a:spLocks noGrp="1"/>
          </p:cNvSpPr>
          <p:nvPr>
            <p:ph type="sldNum" sz="quarter" idx="12"/>
          </p:nvPr>
        </p:nvSpPr>
        <p:spPr/>
        <p:txBody>
          <a:bodyPr/>
          <a:lstStyle/>
          <a:p>
            <a:fld id="{B9313472-45EF-469F-9C12-18D63CA62E90}" type="slidenum">
              <a:rPr lang="fr-FR" smtClean="0"/>
              <a:t>26</a:t>
            </a:fld>
            <a:endParaRPr lang="fr-FR"/>
          </a:p>
        </p:txBody>
      </p:sp>
      <p:pic>
        <p:nvPicPr>
          <p:cNvPr id="7" name="Image 6">
            <a:extLst>
              <a:ext uri="{FF2B5EF4-FFF2-40B4-BE49-F238E27FC236}">
                <a16:creationId xmlns:a16="http://schemas.microsoft.com/office/drawing/2014/main" id="{82693A98-2C57-474B-875F-4D7D3A4475CE}"/>
              </a:ext>
            </a:extLst>
          </p:cNvPr>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4965700" y="546141"/>
            <a:ext cx="6591300" cy="5454576"/>
          </a:xfrm>
          <a:prstGeom prst="rect">
            <a:avLst/>
          </a:prstGeom>
          <a:ln>
            <a:solidFill>
              <a:schemeClr val="tx1"/>
            </a:solidFill>
          </a:ln>
        </p:spPr>
      </p:pic>
      <p:sp>
        <p:nvSpPr>
          <p:cNvPr id="8" name="ZoneTexte 7">
            <a:extLst>
              <a:ext uri="{FF2B5EF4-FFF2-40B4-BE49-F238E27FC236}">
                <a16:creationId xmlns:a16="http://schemas.microsoft.com/office/drawing/2014/main" id="{80881F42-A5A0-4669-A929-DC6D9E63A7A6}"/>
              </a:ext>
            </a:extLst>
          </p:cNvPr>
          <p:cNvSpPr txBox="1"/>
          <p:nvPr/>
        </p:nvSpPr>
        <p:spPr>
          <a:xfrm>
            <a:off x="342900" y="876300"/>
            <a:ext cx="4622800" cy="5447645"/>
          </a:xfrm>
          <a:prstGeom prst="rect">
            <a:avLst/>
          </a:prstGeom>
          <a:solidFill>
            <a:schemeClr val="bg1"/>
          </a:solidFill>
        </p:spPr>
        <p:txBody>
          <a:bodyPr wrap="square">
            <a:spAutoFit/>
          </a:bodyPr>
          <a:lstStyle/>
          <a:p>
            <a:r>
              <a:rPr lang="fr-FR" sz="2400" b="1" dirty="0">
                <a:solidFill>
                  <a:schemeClr val="accent2">
                    <a:lumMod val="75000"/>
                  </a:schemeClr>
                </a:solidFill>
              </a:rPr>
              <a:t>Les 3 000 fascines </a:t>
            </a:r>
          </a:p>
          <a:p>
            <a:endParaRPr lang="fr-FR" dirty="0">
              <a:solidFill>
                <a:schemeClr val="accent2">
                  <a:lumMod val="75000"/>
                </a:schemeClr>
              </a:solidFill>
            </a:endParaRPr>
          </a:p>
          <a:p>
            <a:pPr marL="171450" indent="-171450">
              <a:buFont typeface="Wingdings" panose="05000000000000000000" pitchFamily="2" charset="2"/>
              <a:buChar char="Ø"/>
            </a:pPr>
            <a:r>
              <a:rPr lang="fr-FR" dirty="0">
                <a:solidFill>
                  <a:srgbClr val="C00000"/>
                </a:solidFill>
              </a:rPr>
              <a:t>1 500 gérées en régie Symcéa (transfert)</a:t>
            </a:r>
          </a:p>
          <a:p>
            <a:pPr marL="171450" indent="-171450">
              <a:buFont typeface="Wingdings" panose="05000000000000000000" pitchFamily="2" charset="2"/>
              <a:buChar char="Ø"/>
            </a:pPr>
            <a:r>
              <a:rPr lang="fr-FR" dirty="0">
                <a:solidFill>
                  <a:srgbClr val="FFC000"/>
                </a:solidFill>
              </a:rPr>
              <a:t>1 000 gérées en régie Symcéa (DMO)</a:t>
            </a:r>
          </a:p>
          <a:p>
            <a:pPr marL="171450" indent="-171450">
              <a:buFont typeface="Wingdings" panose="05000000000000000000" pitchFamily="2" charset="2"/>
              <a:buChar char="Ø"/>
            </a:pPr>
            <a:r>
              <a:rPr lang="fr-FR" dirty="0">
                <a:solidFill>
                  <a:srgbClr val="92D050"/>
                </a:solidFill>
              </a:rPr>
              <a:t>450 gérées avec une ATMO du Symcéa</a:t>
            </a:r>
          </a:p>
          <a:p>
            <a:pPr marL="171450" indent="-171450">
              <a:buFont typeface="Wingdings" panose="05000000000000000000" pitchFamily="2" charset="2"/>
              <a:buChar char="Ø"/>
            </a:pPr>
            <a:r>
              <a:rPr lang="fr-FR" dirty="0"/>
              <a:t>50 gérées en régie directe par EPCI</a:t>
            </a:r>
          </a:p>
          <a:p>
            <a:endParaRPr lang="fr-FR" dirty="0"/>
          </a:p>
          <a:p>
            <a:r>
              <a:rPr lang="fr-FR" b="1" dirty="0">
                <a:solidFill>
                  <a:srgbClr val="00B050"/>
                </a:solidFill>
              </a:rPr>
              <a:t>Les 750 haies </a:t>
            </a:r>
          </a:p>
          <a:p>
            <a:endParaRPr lang="fr-FR" dirty="0">
              <a:solidFill>
                <a:srgbClr val="00B050"/>
              </a:solidFill>
            </a:endParaRPr>
          </a:p>
          <a:p>
            <a:pPr marL="171450" indent="-171450">
              <a:buFont typeface="Wingdings" panose="05000000000000000000" pitchFamily="2" charset="2"/>
              <a:buChar char="Ø"/>
            </a:pPr>
            <a:r>
              <a:rPr lang="fr-FR" dirty="0">
                <a:solidFill>
                  <a:srgbClr val="FF0000"/>
                </a:solidFill>
              </a:rPr>
              <a:t>450 gérées en régie Symcéa (transfert)</a:t>
            </a:r>
          </a:p>
          <a:p>
            <a:pPr marL="171450" indent="-171450">
              <a:buFont typeface="Wingdings" panose="05000000000000000000" pitchFamily="2" charset="2"/>
              <a:buChar char="Ø"/>
            </a:pPr>
            <a:r>
              <a:rPr lang="fr-FR" dirty="0">
                <a:solidFill>
                  <a:srgbClr val="FFC000"/>
                </a:solidFill>
              </a:rPr>
              <a:t>100 gérées en régie Symcéa (DMO)</a:t>
            </a:r>
          </a:p>
          <a:p>
            <a:pPr marL="171450" indent="-171450">
              <a:buFont typeface="Wingdings" panose="05000000000000000000" pitchFamily="2" charset="2"/>
              <a:buChar char="Ø"/>
            </a:pPr>
            <a:r>
              <a:rPr lang="fr-FR" dirty="0">
                <a:solidFill>
                  <a:srgbClr val="92D050"/>
                </a:solidFill>
              </a:rPr>
              <a:t>90 gérées avec une ATMO du Symcéa </a:t>
            </a:r>
          </a:p>
          <a:p>
            <a:pPr marL="171450" indent="-171450">
              <a:buFont typeface="Wingdings" panose="05000000000000000000" pitchFamily="2" charset="2"/>
              <a:buChar char="Ø"/>
            </a:pPr>
            <a:r>
              <a:rPr lang="fr-FR" dirty="0"/>
              <a:t>90 gérées en régie directe par EPCI</a:t>
            </a:r>
          </a:p>
          <a:p>
            <a:endParaRPr lang="fr-FR" dirty="0"/>
          </a:p>
          <a:p>
            <a:r>
              <a:rPr lang="fr-FR" b="1" dirty="0"/>
              <a:t>Gestion des ouvrages </a:t>
            </a:r>
            <a:r>
              <a:rPr lang="fr-FR" b="1" dirty="0" err="1"/>
              <a:t>hd</a:t>
            </a:r>
            <a:r>
              <a:rPr lang="fr-FR" b="1" dirty="0"/>
              <a:t> sur périmètre Symcéa </a:t>
            </a:r>
            <a:endParaRPr lang="fr-FR" dirty="0"/>
          </a:p>
          <a:p>
            <a:pPr marL="171450" indent="-171450">
              <a:buFont typeface="Wingdings" panose="05000000000000000000" pitchFamily="2" charset="2"/>
              <a:buChar char="Ø"/>
            </a:pPr>
            <a:r>
              <a:rPr lang="fr-FR" dirty="0">
                <a:solidFill>
                  <a:schemeClr val="accent2">
                    <a:lumMod val="75000"/>
                  </a:schemeClr>
                </a:solidFill>
              </a:rPr>
              <a:t>52 % sous régie directe Symcéa</a:t>
            </a:r>
          </a:p>
          <a:p>
            <a:pPr marL="171450" indent="-171450">
              <a:buFont typeface="Wingdings" panose="05000000000000000000" pitchFamily="2" charset="2"/>
              <a:buChar char="Ø"/>
            </a:pPr>
            <a:r>
              <a:rPr lang="fr-FR" dirty="0">
                <a:solidFill>
                  <a:srgbClr val="FFC000"/>
                </a:solidFill>
              </a:rPr>
              <a:t>29 % sous régie Symcéa (DMO)</a:t>
            </a:r>
          </a:p>
          <a:p>
            <a:pPr marL="171450" indent="-171450">
              <a:buFont typeface="Wingdings" panose="05000000000000000000" pitchFamily="2" charset="2"/>
              <a:buChar char="Ø"/>
            </a:pPr>
            <a:r>
              <a:rPr lang="fr-FR" dirty="0">
                <a:solidFill>
                  <a:srgbClr val="92D050"/>
                </a:solidFill>
              </a:rPr>
              <a:t>15 % sous ATMO Symcéa</a:t>
            </a:r>
          </a:p>
          <a:p>
            <a:pPr marL="171450" indent="-171450">
              <a:buFont typeface="Wingdings" panose="05000000000000000000" pitchFamily="2" charset="2"/>
              <a:buChar char="Ø"/>
            </a:pPr>
            <a:r>
              <a:rPr lang="fr-FR" dirty="0"/>
              <a:t>3 % en régie directe par EPCI</a:t>
            </a:r>
          </a:p>
        </p:txBody>
      </p:sp>
      <p:sp>
        <p:nvSpPr>
          <p:cNvPr id="9" name="Titre 1">
            <a:extLst>
              <a:ext uri="{FF2B5EF4-FFF2-40B4-BE49-F238E27FC236}">
                <a16:creationId xmlns:a16="http://schemas.microsoft.com/office/drawing/2014/main" id="{522D31D8-92AC-4ACE-A55F-E2420FB0727F}"/>
              </a:ext>
            </a:extLst>
          </p:cNvPr>
          <p:cNvSpPr txBox="1">
            <a:spLocks/>
          </p:cNvSpPr>
          <p:nvPr/>
        </p:nvSpPr>
        <p:spPr bwMode="auto">
          <a:xfrm>
            <a:off x="1527175" y="0"/>
            <a:ext cx="9144000" cy="433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altLang="fr-FR" sz="2000" b="1" dirty="0">
                <a:solidFill>
                  <a:srgbClr val="002060"/>
                </a:solidFill>
              </a:rPr>
              <a:t>La gestion des ouvrages d’hydraulique douce sur le périmètre du Symcéa </a:t>
            </a:r>
          </a:p>
        </p:txBody>
      </p:sp>
    </p:spTree>
    <p:extLst>
      <p:ext uri="{BB962C8B-B14F-4D97-AF65-F5344CB8AC3E}">
        <p14:creationId xmlns:p14="http://schemas.microsoft.com/office/powerpoint/2010/main" val="10211150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D7A0D4B-EA81-4CFF-BDAE-71C0DA2217C3}"/>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FDF492E6-9623-412B-863B-E8AABD660503}"/>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ACDCC5C6-7C8A-4A16-B04B-7CEA333A33A8}"/>
              </a:ext>
            </a:extLst>
          </p:cNvPr>
          <p:cNvSpPr>
            <a:spLocks noGrp="1"/>
          </p:cNvSpPr>
          <p:nvPr>
            <p:ph type="sldNum" sz="quarter" idx="12"/>
          </p:nvPr>
        </p:nvSpPr>
        <p:spPr/>
        <p:txBody>
          <a:bodyPr/>
          <a:lstStyle/>
          <a:p>
            <a:fld id="{B9313472-45EF-469F-9C12-18D63CA62E90}" type="slidenum">
              <a:rPr lang="fr-FR" smtClean="0"/>
              <a:t>27</a:t>
            </a:fld>
            <a:endParaRPr lang="fr-FR"/>
          </a:p>
        </p:txBody>
      </p:sp>
      <p:pic>
        <p:nvPicPr>
          <p:cNvPr id="7" name="Image 9">
            <a:extLst>
              <a:ext uri="{FF2B5EF4-FFF2-40B4-BE49-F238E27FC236}">
                <a16:creationId xmlns:a16="http://schemas.microsoft.com/office/drawing/2014/main" id="{E346927D-C10B-437C-AA24-B22F5FA6887F}"/>
              </a:ext>
            </a:extLst>
          </p:cNvPr>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7794171" y="3580500"/>
            <a:ext cx="2770280" cy="207449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CF35931B-CF19-4F9B-9C12-0546AC8580BE}"/>
              </a:ext>
            </a:extLst>
          </p:cNvPr>
          <p:cNvPicPr>
            <a:picLocks noChangeAspect="1"/>
          </p:cNvPicPr>
          <p:nvPr/>
        </p:nvPicPr>
        <p:blipFill>
          <a:blip r:embed="rId3"/>
          <a:stretch>
            <a:fillRect/>
          </a:stretch>
        </p:blipFill>
        <p:spPr>
          <a:xfrm>
            <a:off x="4637869" y="994750"/>
            <a:ext cx="2919260" cy="2189445"/>
          </a:xfrm>
          <a:prstGeom prst="rect">
            <a:avLst/>
          </a:prstGeom>
          <a:ln>
            <a:solidFill>
              <a:schemeClr val="tx1"/>
            </a:solidFill>
          </a:ln>
        </p:spPr>
      </p:pic>
      <p:pic>
        <p:nvPicPr>
          <p:cNvPr id="9" name="Image 8">
            <a:extLst>
              <a:ext uri="{FF2B5EF4-FFF2-40B4-BE49-F238E27FC236}">
                <a16:creationId xmlns:a16="http://schemas.microsoft.com/office/drawing/2014/main" id="{80861015-446D-47EB-8FE2-81F7AE177227}"/>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1524000" y="3673808"/>
            <a:ext cx="3158430" cy="1992289"/>
          </a:xfrm>
          <a:prstGeom prst="rect">
            <a:avLst/>
          </a:prstGeom>
          <a:ln>
            <a:solidFill>
              <a:schemeClr val="tx1"/>
            </a:solidFill>
          </a:ln>
        </p:spPr>
      </p:pic>
      <p:pic>
        <p:nvPicPr>
          <p:cNvPr id="10" name="Image 9">
            <a:extLst>
              <a:ext uri="{FF2B5EF4-FFF2-40B4-BE49-F238E27FC236}">
                <a16:creationId xmlns:a16="http://schemas.microsoft.com/office/drawing/2014/main" id="{62B923C5-28F3-46B0-87A5-7FFF937816B2}"/>
              </a:ext>
            </a:extLst>
          </p:cNvPr>
          <p:cNvPicPr>
            <a:picLocks noChangeAspect="1"/>
          </p:cNvPicPr>
          <p:nvPr/>
        </p:nvPicPr>
        <p:blipFill>
          <a:blip r:embed="rId5"/>
          <a:stretch>
            <a:fillRect/>
          </a:stretch>
        </p:blipFill>
        <p:spPr>
          <a:xfrm>
            <a:off x="4853188" y="3673808"/>
            <a:ext cx="2656385" cy="1992289"/>
          </a:xfrm>
          <a:prstGeom prst="rect">
            <a:avLst/>
          </a:prstGeom>
          <a:ln>
            <a:solidFill>
              <a:schemeClr val="tx1"/>
            </a:solidFill>
          </a:ln>
        </p:spPr>
      </p:pic>
      <p:pic>
        <p:nvPicPr>
          <p:cNvPr id="11" name="Image 10">
            <a:extLst>
              <a:ext uri="{FF2B5EF4-FFF2-40B4-BE49-F238E27FC236}">
                <a16:creationId xmlns:a16="http://schemas.microsoft.com/office/drawing/2014/main" id="{A37B7B81-00AC-4420-B06B-B621A9D01A7A}"/>
              </a:ext>
            </a:extLst>
          </p:cNvPr>
          <p:cNvPicPr>
            <a:picLocks noChangeAspect="1"/>
          </p:cNvPicPr>
          <p:nvPr/>
        </p:nvPicPr>
        <p:blipFill>
          <a:blip r:embed="rId6"/>
          <a:stretch>
            <a:fillRect/>
          </a:stretch>
        </p:blipFill>
        <p:spPr>
          <a:xfrm>
            <a:off x="7640669" y="1007432"/>
            <a:ext cx="2885437" cy="2164078"/>
          </a:xfrm>
          <a:prstGeom prst="rect">
            <a:avLst/>
          </a:prstGeom>
          <a:ln>
            <a:solidFill>
              <a:schemeClr val="tx1"/>
            </a:solidFill>
          </a:ln>
        </p:spPr>
      </p:pic>
      <p:sp>
        <p:nvSpPr>
          <p:cNvPr id="12" name="Titre 1">
            <a:extLst>
              <a:ext uri="{FF2B5EF4-FFF2-40B4-BE49-F238E27FC236}">
                <a16:creationId xmlns:a16="http://schemas.microsoft.com/office/drawing/2014/main" id="{9B30C04E-9267-44F6-8B50-D79AA69A6998}"/>
              </a:ext>
            </a:extLst>
          </p:cNvPr>
          <p:cNvSpPr txBox="1">
            <a:spLocks/>
          </p:cNvSpPr>
          <p:nvPr/>
        </p:nvSpPr>
        <p:spPr>
          <a:xfrm>
            <a:off x="1524000" y="7825"/>
            <a:ext cx="9144000" cy="34921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defRPr/>
            </a:pPr>
            <a:r>
              <a:rPr lang="fr-FR" sz="1600" b="1" dirty="0">
                <a:solidFill>
                  <a:srgbClr val="002060"/>
                </a:solidFill>
                <a:ea typeface="+mn-ea"/>
              </a:rPr>
              <a:t>L’équipe chargée de la gestion des ouvrages </a:t>
            </a:r>
            <a:r>
              <a:rPr lang="fr-FR" sz="1600" b="1" dirty="0" err="1">
                <a:solidFill>
                  <a:srgbClr val="002060"/>
                </a:solidFill>
                <a:ea typeface="+mn-ea"/>
              </a:rPr>
              <a:t>hd</a:t>
            </a:r>
            <a:r>
              <a:rPr lang="fr-FR" sz="1600" b="1" dirty="0">
                <a:solidFill>
                  <a:srgbClr val="002060"/>
                </a:solidFill>
                <a:ea typeface="+mn-ea"/>
              </a:rPr>
              <a:t> : entre confection des fournitures, entretien, restauration et création des ouvrages (haies et fascines)</a:t>
            </a:r>
          </a:p>
        </p:txBody>
      </p:sp>
      <p:pic>
        <p:nvPicPr>
          <p:cNvPr id="13" name="Image 12">
            <a:extLst>
              <a:ext uri="{FF2B5EF4-FFF2-40B4-BE49-F238E27FC236}">
                <a16:creationId xmlns:a16="http://schemas.microsoft.com/office/drawing/2014/main" id="{00C588A3-531B-4B54-9A86-15D2560C01AC}"/>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10800000">
            <a:off x="1591420" y="994749"/>
            <a:ext cx="2919258" cy="2189444"/>
          </a:xfrm>
          <a:prstGeom prst="rect">
            <a:avLst/>
          </a:prstGeom>
          <a:ln>
            <a:solidFill>
              <a:schemeClr val="tx1"/>
            </a:solidFill>
          </a:ln>
        </p:spPr>
      </p:pic>
      <p:sp>
        <p:nvSpPr>
          <p:cNvPr id="14" name="ZoneTexte 13">
            <a:extLst>
              <a:ext uri="{FF2B5EF4-FFF2-40B4-BE49-F238E27FC236}">
                <a16:creationId xmlns:a16="http://schemas.microsoft.com/office/drawing/2014/main" id="{DDD50BC2-5F3D-4263-BB31-061C402ADF41}"/>
              </a:ext>
            </a:extLst>
          </p:cNvPr>
          <p:cNvSpPr txBox="1"/>
          <p:nvPr/>
        </p:nvSpPr>
        <p:spPr>
          <a:xfrm>
            <a:off x="5987565" y="5965795"/>
            <a:ext cx="3908078" cy="369332"/>
          </a:xfrm>
          <a:prstGeom prst="rect">
            <a:avLst/>
          </a:prstGeom>
          <a:noFill/>
        </p:spPr>
        <p:txBody>
          <a:bodyPr wrap="square" rtlCol="0">
            <a:spAutoFit/>
          </a:bodyPr>
          <a:lstStyle/>
          <a:p>
            <a:r>
              <a:rPr lang="fr-FR" dirty="0">
                <a:solidFill>
                  <a:srgbClr val="002060"/>
                </a:solidFill>
              </a:rPr>
              <a:t>6 ETP pour 2 000 ouvrages sur 3 EPCI </a:t>
            </a:r>
          </a:p>
        </p:txBody>
      </p:sp>
    </p:spTree>
    <p:extLst>
      <p:ext uri="{BB962C8B-B14F-4D97-AF65-F5344CB8AC3E}">
        <p14:creationId xmlns:p14="http://schemas.microsoft.com/office/powerpoint/2010/main" val="27995161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A3B14D0-A523-4B87-BB2E-286C7E0339DE}"/>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7B2C192B-A8E2-437C-A7C1-8CE7BA493727}"/>
              </a:ext>
            </a:extLst>
          </p:cNvPr>
          <p:cNvSpPr>
            <a:spLocks noGrp="1"/>
          </p:cNvSpPr>
          <p:nvPr>
            <p:ph idx="1"/>
          </p:nvPr>
        </p:nvSpPr>
        <p:spPr/>
        <p:txBody>
          <a:bodyPr/>
          <a:lstStyle/>
          <a:p>
            <a:endParaRPr lang="fr-FR"/>
          </a:p>
        </p:txBody>
      </p:sp>
      <p:sp>
        <p:nvSpPr>
          <p:cNvPr id="4" name="Espace réservé de la date 3">
            <a:extLst>
              <a:ext uri="{FF2B5EF4-FFF2-40B4-BE49-F238E27FC236}">
                <a16:creationId xmlns:a16="http://schemas.microsoft.com/office/drawing/2014/main" id="{46FBB4B3-B082-4F75-826F-8769A287F7FE}"/>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F5038517-8D99-4F41-9AE3-E00F6CC870C3}"/>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63E1B5D5-1EDC-42D2-A82E-34E8B8273CB1}"/>
              </a:ext>
            </a:extLst>
          </p:cNvPr>
          <p:cNvSpPr>
            <a:spLocks noGrp="1"/>
          </p:cNvSpPr>
          <p:nvPr>
            <p:ph type="sldNum" sz="quarter" idx="12"/>
          </p:nvPr>
        </p:nvSpPr>
        <p:spPr/>
        <p:txBody>
          <a:bodyPr/>
          <a:lstStyle/>
          <a:p>
            <a:fld id="{B9313472-45EF-469F-9C12-18D63CA62E90}" type="slidenum">
              <a:rPr lang="fr-FR" smtClean="0"/>
              <a:t>28</a:t>
            </a:fld>
            <a:endParaRPr lang="fr-FR"/>
          </a:p>
        </p:txBody>
      </p:sp>
      <p:pic>
        <p:nvPicPr>
          <p:cNvPr id="7" name="Image 6">
            <a:extLst>
              <a:ext uri="{FF2B5EF4-FFF2-40B4-BE49-F238E27FC236}">
                <a16:creationId xmlns:a16="http://schemas.microsoft.com/office/drawing/2014/main" id="{C95EA3EB-D3EA-4C2E-8003-53AAEBA02D21}"/>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0"/>
            <a:ext cx="12192000" cy="6300132"/>
          </a:xfrm>
          <a:prstGeom prst="rect">
            <a:avLst/>
          </a:prstGeom>
        </p:spPr>
      </p:pic>
      <p:pic>
        <p:nvPicPr>
          <p:cNvPr id="8" name="Image 7">
            <a:extLst>
              <a:ext uri="{FF2B5EF4-FFF2-40B4-BE49-F238E27FC236}">
                <a16:creationId xmlns:a16="http://schemas.microsoft.com/office/drawing/2014/main" id="{2E5D035E-F905-466F-8AE4-32B090511B7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71357" y="4150197"/>
            <a:ext cx="2616333" cy="1142767"/>
          </a:xfrm>
          <a:prstGeom prst="rect">
            <a:avLst/>
          </a:prstGeom>
        </p:spPr>
      </p:pic>
      <p:sp>
        <p:nvSpPr>
          <p:cNvPr id="9" name="ZoneTexte 8">
            <a:extLst>
              <a:ext uri="{FF2B5EF4-FFF2-40B4-BE49-F238E27FC236}">
                <a16:creationId xmlns:a16="http://schemas.microsoft.com/office/drawing/2014/main" id="{971E0D2E-3097-497F-8E9D-6C5D2C09740D}"/>
              </a:ext>
            </a:extLst>
          </p:cNvPr>
          <p:cNvSpPr txBox="1"/>
          <p:nvPr/>
        </p:nvSpPr>
        <p:spPr>
          <a:xfrm>
            <a:off x="0" y="1391708"/>
            <a:ext cx="12192000" cy="1342827"/>
          </a:xfrm>
          <a:prstGeom prst="rect">
            <a:avLst/>
          </a:prstGeom>
          <a:solidFill>
            <a:schemeClr val="tx1">
              <a:alpha val="50000"/>
            </a:schemeClr>
          </a:solidFill>
          <a:ln>
            <a:noFill/>
          </a:ln>
        </p:spPr>
        <p:txBody>
          <a:bodyPr wrap="square" lIns="324000" tIns="216000" rIns="324000" bIns="108000" rtlCol="0">
            <a:spAutoFit/>
          </a:bodyPr>
          <a:lstStyle/>
          <a:p>
            <a:r>
              <a:rPr lang="fr-FR" sz="2550" b="1" cap="all" dirty="0">
                <a:solidFill>
                  <a:schemeClr val="bg1"/>
                </a:solidFill>
                <a:latin typeface="Arial" panose="020B0604020202020204" pitchFamily="34" charset="0"/>
                <a:cs typeface="Arial" panose="020B0604020202020204" pitchFamily="34" charset="0"/>
              </a:rPr>
              <a:t>Elaboration d’un protocole pour une gestion intégrée des phénomènes d’érosion et de ruissellement</a:t>
            </a:r>
          </a:p>
          <a:p>
            <a:endParaRPr lang="fr-FR" sz="1500" dirty="0">
              <a:solidFill>
                <a:schemeClr val="bg1"/>
              </a:solidFill>
              <a:latin typeface="Arial" panose="020B0604020202020204" pitchFamily="34" charset="0"/>
              <a:cs typeface="Arial" panose="020B0604020202020204" pitchFamily="34" charset="0"/>
            </a:endParaRPr>
          </a:p>
        </p:txBody>
      </p:sp>
      <p:pic>
        <p:nvPicPr>
          <p:cNvPr id="10" name="Picture 2" descr="Le site du Symcéa - Syndicat Mixte Canche et Authie -">
            <a:extLst>
              <a:ext uri="{FF2B5EF4-FFF2-40B4-BE49-F238E27FC236}">
                <a16:creationId xmlns:a16="http://schemas.microsoft.com/office/drawing/2014/main" id="{407F5DA4-D211-4557-8D13-DEADD11A2CDA}"/>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376155" y="4401137"/>
            <a:ext cx="2608163" cy="7612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65153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FFEE38EB-7814-4F95-B0AE-7E57945F8289}"/>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2A657BD6-FC7B-4B17-9A00-07D94594D596}"/>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5D2B2CD-51CD-488C-B050-3618335700E8}"/>
              </a:ext>
            </a:extLst>
          </p:cNvPr>
          <p:cNvSpPr>
            <a:spLocks noGrp="1"/>
          </p:cNvSpPr>
          <p:nvPr>
            <p:ph type="sldNum" sz="quarter" idx="12"/>
          </p:nvPr>
        </p:nvSpPr>
        <p:spPr/>
        <p:txBody>
          <a:bodyPr/>
          <a:lstStyle/>
          <a:p>
            <a:fld id="{B9313472-45EF-469F-9C12-18D63CA62E90}" type="slidenum">
              <a:rPr lang="fr-FR" smtClean="0"/>
              <a:t>29</a:t>
            </a:fld>
            <a:endParaRPr lang="fr-FR"/>
          </a:p>
        </p:txBody>
      </p:sp>
      <p:sp>
        <p:nvSpPr>
          <p:cNvPr id="7" name="ZoneTexte 6">
            <a:extLst>
              <a:ext uri="{FF2B5EF4-FFF2-40B4-BE49-F238E27FC236}">
                <a16:creationId xmlns:a16="http://schemas.microsoft.com/office/drawing/2014/main" id="{6585DBAF-1A14-4143-8BD8-5E55BF6584A0}"/>
              </a:ext>
            </a:extLst>
          </p:cNvPr>
          <p:cNvSpPr txBox="1"/>
          <p:nvPr/>
        </p:nvSpPr>
        <p:spPr>
          <a:xfrm>
            <a:off x="1524000" y="0"/>
            <a:ext cx="9144000" cy="400110"/>
          </a:xfrm>
          <a:prstGeom prst="rect">
            <a:avLst/>
          </a:prstGeom>
          <a:noFill/>
        </p:spPr>
        <p:txBody>
          <a:bodyPr wrap="square" rtlCol="0">
            <a:spAutoFit/>
          </a:bodyPr>
          <a:lstStyle/>
          <a:p>
            <a:pPr algn="ctr"/>
            <a:r>
              <a:rPr lang="fr-FR" sz="2000" b="1" dirty="0">
                <a:solidFill>
                  <a:srgbClr val="002060"/>
                </a:solidFill>
              </a:rPr>
              <a:t>Intérêts de Watersed et du partenariat BRGM pour le Symcéa </a:t>
            </a:r>
          </a:p>
        </p:txBody>
      </p:sp>
      <p:sp>
        <p:nvSpPr>
          <p:cNvPr id="8" name="ZoneTexte 7">
            <a:extLst>
              <a:ext uri="{FF2B5EF4-FFF2-40B4-BE49-F238E27FC236}">
                <a16:creationId xmlns:a16="http://schemas.microsoft.com/office/drawing/2014/main" id="{EA854310-6FD2-4177-9CB7-A796D23D5911}"/>
              </a:ext>
            </a:extLst>
          </p:cNvPr>
          <p:cNvSpPr txBox="1"/>
          <p:nvPr/>
        </p:nvSpPr>
        <p:spPr>
          <a:xfrm>
            <a:off x="560392" y="756557"/>
            <a:ext cx="11291582" cy="5493812"/>
          </a:xfrm>
          <a:prstGeom prst="rect">
            <a:avLst/>
          </a:prstGeom>
          <a:solidFill>
            <a:schemeClr val="bg1"/>
          </a:solidFill>
        </p:spPr>
        <p:txBody>
          <a:bodyPr wrap="square" rtlCol="0">
            <a:spAutoFit/>
          </a:bodyPr>
          <a:lstStyle/>
          <a:p>
            <a:pPr>
              <a:spcBef>
                <a:spcPts val="600"/>
              </a:spcBef>
            </a:pPr>
            <a:endParaRPr lang="fr-FR" sz="800" dirty="0"/>
          </a:p>
          <a:p>
            <a:pPr>
              <a:spcBef>
                <a:spcPts val="600"/>
              </a:spcBef>
            </a:pPr>
            <a:r>
              <a:rPr lang="fr-FR" b="1" dirty="0">
                <a:solidFill>
                  <a:srgbClr val="0070C0"/>
                </a:solidFill>
              </a:rPr>
              <a:t>Evolution du contexte des programmes de lutte contre le ruissellements et l’érosion des sols: </a:t>
            </a:r>
          </a:p>
          <a:p>
            <a:pPr marL="285750" indent="-285750">
              <a:spcBef>
                <a:spcPts val="600"/>
              </a:spcBef>
              <a:buFont typeface="Wingdings" panose="05000000000000000000" pitchFamily="2" charset="2"/>
              <a:buChar char="ü"/>
            </a:pPr>
            <a:r>
              <a:rPr lang="fr-FR" dirty="0"/>
              <a:t>Sur la Vallée de la Canche, finalisation des grands programmes d’implantation d’OHD, développement de nouveaux programmes sur la Vallée de l’Authie</a:t>
            </a:r>
          </a:p>
          <a:p>
            <a:pPr marL="285750" indent="-285750">
              <a:spcBef>
                <a:spcPts val="600"/>
              </a:spcBef>
              <a:buFont typeface="Wingdings" panose="05000000000000000000" pitchFamily="2" charset="2"/>
              <a:buChar char="ü"/>
            </a:pPr>
            <a:r>
              <a:rPr lang="fr-FR" dirty="0"/>
              <a:t>Nécessité de travailler sur l’évolution des pratiques agronomiques </a:t>
            </a:r>
          </a:p>
          <a:p>
            <a:pPr marL="285750" indent="-285750">
              <a:spcBef>
                <a:spcPts val="600"/>
              </a:spcBef>
              <a:buFont typeface="Wingdings" panose="05000000000000000000" pitchFamily="2" charset="2"/>
              <a:buChar char="ü"/>
            </a:pPr>
            <a:r>
              <a:rPr lang="fr-FR" dirty="0"/>
              <a:t>Étude des besoins en aménagements structurants pour réguler les flux vers l’aval</a:t>
            </a:r>
          </a:p>
          <a:p>
            <a:pPr>
              <a:spcBef>
                <a:spcPts val="600"/>
              </a:spcBef>
            </a:pPr>
            <a:endParaRPr lang="fr-FR" dirty="0"/>
          </a:p>
          <a:p>
            <a:pPr marL="285750" indent="-285750">
              <a:spcBef>
                <a:spcPts val="600"/>
              </a:spcBef>
              <a:buFont typeface="Wingdings" panose="05000000000000000000" pitchFamily="2" charset="2"/>
              <a:buChar char="Ø"/>
            </a:pPr>
            <a:r>
              <a:rPr lang="fr-FR" b="1" dirty="0"/>
              <a:t>Nécessité de recourir à des études hydrauliques pour justifier l’impact écologique des programmes d’actions </a:t>
            </a:r>
          </a:p>
          <a:p>
            <a:pPr marL="285750" indent="-285750">
              <a:spcBef>
                <a:spcPts val="600"/>
              </a:spcBef>
              <a:buFont typeface="Wingdings" panose="05000000000000000000" pitchFamily="2" charset="2"/>
              <a:buChar char="ü"/>
            </a:pPr>
            <a:endParaRPr lang="fr-FR" dirty="0">
              <a:solidFill>
                <a:srgbClr val="FF0000"/>
              </a:solidFill>
            </a:endParaRPr>
          </a:p>
          <a:p>
            <a:pPr>
              <a:spcBef>
                <a:spcPts val="600"/>
              </a:spcBef>
            </a:pPr>
            <a:r>
              <a:rPr lang="fr-FR" b="1" dirty="0">
                <a:solidFill>
                  <a:srgbClr val="0070C0"/>
                </a:solidFill>
              </a:rPr>
              <a:t>Partenariat Symcéa / BRGM :</a:t>
            </a:r>
          </a:p>
          <a:p>
            <a:pPr marL="285750" indent="-285750">
              <a:spcBef>
                <a:spcPts val="600"/>
              </a:spcBef>
              <a:buFont typeface="Wingdings" panose="05000000000000000000" pitchFamily="2" charset="2"/>
              <a:buChar char="ü"/>
            </a:pPr>
            <a:r>
              <a:rPr lang="fr-FR" dirty="0"/>
              <a:t>Développement d’une méthodologie intégrée visant à identifier les aléas érosion, ruissellement et coulée de boue sur tous les territoires impactés de la Canche et de l’Authie (soit 349 communes)</a:t>
            </a:r>
          </a:p>
          <a:p>
            <a:pPr marL="285750" indent="-285750">
              <a:spcBef>
                <a:spcPts val="600"/>
              </a:spcBef>
              <a:buFont typeface="Wingdings" panose="05000000000000000000" pitchFamily="2" charset="2"/>
              <a:buChar char="ü"/>
            </a:pPr>
            <a:r>
              <a:rPr lang="fr-FR" dirty="0"/>
              <a:t>Identifier les zones de risque (talweg et exutoire) pour une éventuelle intégration dans les documents de planification</a:t>
            </a:r>
          </a:p>
          <a:p>
            <a:pPr marL="285750" indent="-285750">
              <a:spcBef>
                <a:spcPts val="600"/>
              </a:spcBef>
              <a:buFont typeface="Wingdings" panose="05000000000000000000" pitchFamily="2" charset="2"/>
              <a:buChar char="ü"/>
            </a:pPr>
            <a:r>
              <a:rPr lang="fr-FR" dirty="0"/>
              <a:t>Définir les aménagements les plus propices à réaliser pour assurer la gestion des eaux pluviales, et plus particulièrement du risque ruissellement / coulée de boue à l'échelle du territoire + améliorer l’état écologique des zones humides situées à l’aval des zones de ruissellement. Et évaluer leur efficacité</a:t>
            </a:r>
          </a:p>
        </p:txBody>
      </p:sp>
      <p:sp>
        <p:nvSpPr>
          <p:cNvPr id="9" name="ZoneTexte 8">
            <a:extLst>
              <a:ext uri="{FF2B5EF4-FFF2-40B4-BE49-F238E27FC236}">
                <a16:creationId xmlns:a16="http://schemas.microsoft.com/office/drawing/2014/main" id="{1E23DF65-E056-4CE6-9AC1-401A7102F2BC}"/>
              </a:ext>
            </a:extLst>
          </p:cNvPr>
          <p:cNvSpPr txBox="1"/>
          <p:nvPr/>
        </p:nvSpPr>
        <p:spPr>
          <a:xfrm>
            <a:off x="560392" y="451794"/>
            <a:ext cx="11006928" cy="400110"/>
          </a:xfrm>
          <a:prstGeom prst="rect">
            <a:avLst/>
          </a:prstGeom>
          <a:noFill/>
        </p:spPr>
        <p:txBody>
          <a:bodyPr wrap="square" rtlCol="0">
            <a:spAutoFit/>
          </a:bodyPr>
          <a:lstStyle/>
          <a:p>
            <a:r>
              <a:rPr lang="fr-FR" sz="2000" b="1" dirty="0">
                <a:solidFill>
                  <a:srgbClr val="00B050"/>
                </a:solidFill>
              </a:rPr>
              <a:t>Connaissance du terrain et savoir du Symcéa + outil </a:t>
            </a:r>
            <a:r>
              <a:rPr lang="fr-FR" sz="2000" b="1" dirty="0" err="1">
                <a:solidFill>
                  <a:srgbClr val="00B050"/>
                </a:solidFill>
              </a:rPr>
              <a:t>watersed</a:t>
            </a:r>
            <a:r>
              <a:rPr lang="fr-FR" sz="2000" b="1" dirty="0">
                <a:solidFill>
                  <a:srgbClr val="00B050"/>
                </a:solidFill>
              </a:rPr>
              <a:t> et connaissance scientifique du BRGM</a:t>
            </a:r>
          </a:p>
        </p:txBody>
      </p:sp>
    </p:spTree>
    <p:extLst>
      <p:ext uri="{BB962C8B-B14F-4D97-AF65-F5344CB8AC3E}">
        <p14:creationId xmlns:p14="http://schemas.microsoft.com/office/powerpoint/2010/main" val="36035648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D3459DE-6D27-4E06-8ED2-E6C4B6C0E068}"/>
              </a:ext>
            </a:extLst>
          </p:cNvPr>
          <p:cNvPicPr>
            <a:picLocks noChangeAspect="1"/>
          </p:cNvPicPr>
          <p:nvPr/>
        </p:nvPicPr>
        <p:blipFill>
          <a:blip r:embed="rId3"/>
          <a:stretch>
            <a:fillRect/>
          </a:stretch>
        </p:blipFill>
        <p:spPr>
          <a:xfrm>
            <a:off x="10144125" y="33090"/>
            <a:ext cx="1367413" cy="1576635"/>
          </a:xfrm>
          <a:prstGeom prst="rect">
            <a:avLst/>
          </a:prstGeom>
        </p:spPr>
      </p:pic>
      <p:sp>
        <p:nvSpPr>
          <p:cNvPr id="2" name="Titre 1">
            <a:extLst>
              <a:ext uri="{FF2B5EF4-FFF2-40B4-BE49-F238E27FC236}">
                <a16:creationId xmlns:a16="http://schemas.microsoft.com/office/drawing/2014/main" id="{5EC9E527-F20C-4941-8043-4EABA088A865}"/>
              </a:ext>
            </a:extLst>
          </p:cNvPr>
          <p:cNvSpPr>
            <a:spLocks noGrp="1"/>
          </p:cNvSpPr>
          <p:nvPr>
            <p:ph type="ctrTitle"/>
          </p:nvPr>
        </p:nvSpPr>
        <p:spPr>
          <a:xfrm>
            <a:off x="223422" y="2524125"/>
            <a:ext cx="11745156" cy="1009834"/>
          </a:xfrm>
        </p:spPr>
        <p:txBody>
          <a:bodyPr>
            <a:normAutofit/>
          </a:bodyPr>
          <a:lstStyle/>
          <a:p>
            <a:pPr algn="ctr"/>
            <a:r>
              <a:rPr lang="fr-FR" sz="6600" b="1" i="1" dirty="0">
                <a:solidFill>
                  <a:srgbClr val="0070C0"/>
                </a:solidFill>
              </a:rPr>
              <a:t>Retour sur la 1</a:t>
            </a:r>
            <a:r>
              <a:rPr lang="fr-FR" sz="6600" b="1" i="1" baseline="30000" dirty="0">
                <a:solidFill>
                  <a:srgbClr val="0070C0"/>
                </a:solidFill>
              </a:rPr>
              <a:t>ère</a:t>
            </a:r>
            <a:r>
              <a:rPr lang="fr-FR" sz="6600" b="1" i="1" dirty="0">
                <a:solidFill>
                  <a:srgbClr val="0070C0"/>
                </a:solidFill>
              </a:rPr>
              <a:t> réunion du 8 juillet</a:t>
            </a:r>
          </a:p>
        </p:txBody>
      </p:sp>
      <p:sp>
        <p:nvSpPr>
          <p:cNvPr id="6" name="Espace réservé de la date 5">
            <a:extLst>
              <a:ext uri="{FF2B5EF4-FFF2-40B4-BE49-F238E27FC236}">
                <a16:creationId xmlns:a16="http://schemas.microsoft.com/office/drawing/2014/main" id="{C0E0609B-3A48-4090-A703-C07F9A7DEF08}"/>
              </a:ext>
            </a:extLst>
          </p:cNvPr>
          <p:cNvSpPr>
            <a:spLocks noGrp="1"/>
          </p:cNvSpPr>
          <p:nvPr>
            <p:ph type="dt" sz="half" idx="10"/>
          </p:nvPr>
        </p:nvSpPr>
        <p:spPr/>
        <p:txBody>
          <a:bodyPr/>
          <a:lstStyle/>
          <a:p>
            <a:r>
              <a:rPr lang="fr-FR" sz="1200"/>
              <a:t>04/11/2021</a:t>
            </a:r>
            <a:endParaRPr lang="fr-FR" sz="1200" dirty="0"/>
          </a:p>
        </p:txBody>
      </p:sp>
      <p:sp>
        <p:nvSpPr>
          <p:cNvPr id="5" name="Espace réservé du pied de page 4">
            <a:extLst>
              <a:ext uri="{FF2B5EF4-FFF2-40B4-BE49-F238E27FC236}">
                <a16:creationId xmlns:a16="http://schemas.microsoft.com/office/drawing/2014/main" id="{1ABFAFA2-7DFB-4214-83D5-E9A8D9BA7493}"/>
              </a:ext>
            </a:extLst>
          </p:cNvPr>
          <p:cNvSpPr>
            <a:spLocks noGrp="1"/>
          </p:cNvSpPr>
          <p:nvPr>
            <p:ph type="ftr" sz="quarter" idx="11"/>
          </p:nvPr>
        </p:nvSpPr>
        <p:spPr/>
        <p:txBody>
          <a:bodyPr/>
          <a:lstStyle/>
          <a:p>
            <a:r>
              <a:rPr lang="fr-FR" sz="1200" dirty="0"/>
              <a:t>Sage de </a:t>
            </a:r>
            <a:r>
              <a:rPr lang="fr-FR" sz="1200" dirty="0" err="1"/>
              <a:t>l’aUTHIE</a:t>
            </a:r>
            <a:endParaRPr lang="fr-FR" sz="1200" dirty="0"/>
          </a:p>
        </p:txBody>
      </p:sp>
      <p:sp>
        <p:nvSpPr>
          <p:cNvPr id="7" name="Espace réservé du numéro de diapositive 6">
            <a:extLst>
              <a:ext uri="{FF2B5EF4-FFF2-40B4-BE49-F238E27FC236}">
                <a16:creationId xmlns:a16="http://schemas.microsoft.com/office/drawing/2014/main" id="{0C0E4416-3E39-485E-88D0-54F9D9AD85C1}"/>
              </a:ext>
            </a:extLst>
          </p:cNvPr>
          <p:cNvSpPr>
            <a:spLocks noGrp="1"/>
          </p:cNvSpPr>
          <p:nvPr>
            <p:ph type="sldNum" sz="quarter" idx="12"/>
          </p:nvPr>
        </p:nvSpPr>
        <p:spPr/>
        <p:txBody>
          <a:bodyPr/>
          <a:lstStyle/>
          <a:p>
            <a:fld id="{B9313472-45EF-469F-9C12-18D63CA62E90}" type="slidenum">
              <a:rPr lang="fr-FR" sz="1200" smtClean="0"/>
              <a:t>3</a:t>
            </a:fld>
            <a:endParaRPr lang="fr-FR" sz="1200" dirty="0"/>
          </a:p>
        </p:txBody>
      </p:sp>
      <p:pic>
        <p:nvPicPr>
          <p:cNvPr id="10" name="Image 9">
            <a:extLst>
              <a:ext uri="{FF2B5EF4-FFF2-40B4-BE49-F238E27FC236}">
                <a16:creationId xmlns:a16="http://schemas.microsoft.com/office/drawing/2014/main" id="{864618F8-CBD3-4F0A-AC28-95F2BBDCCC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3782" y="468471"/>
            <a:ext cx="3213328" cy="775050"/>
          </a:xfrm>
          <a:prstGeom prst="rect">
            <a:avLst/>
          </a:prstGeom>
        </p:spPr>
      </p:pic>
    </p:spTree>
    <p:extLst>
      <p:ext uri="{BB962C8B-B14F-4D97-AF65-F5344CB8AC3E}">
        <p14:creationId xmlns:p14="http://schemas.microsoft.com/office/powerpoint/2010/main" val="12407815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F433D04-C9F1-4E29-8ADA-92F043A9601B}"/>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F6547CCE-6546-4C91-AC20-E80FB7BC13CE}"/>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2EB482D2-B66F-4D44-92BD-0900D901DC63}"/>
              </a:ext>
            </a:extLst>
          </p:cNvPr>
          <p:cNvSpPr>
            <a:spLocks noGrp="1"/>
          </p:cNvSpPr>
          <p:nvPr>
            <p:ph type="sldNum" sz="quarter" idx="12"/>
          </p:nvPr>
        </p:nvSpPr>
        <p:spPr/>
        <p:txBody>
          <a:bodyPr/>
          <a:lstStyle/>
          <a:p>
            <a:fld id="{B9313472-45EF-469F-9C12-18D63CA62E90}" type="slidenum">
              <a:rPr lang="fr-FR" smtClean="0"/>
              <a:t>30</a:t>
            </a:fld>
            <a:endParaRPr lang="fr-FR"/>
          </a:p>
        </p:txBody>
      </p:sp>
      <p:sp>
        <p:nvSpPr>
          <p:cNvPr id="7" name="ZoneTexte 6">
            <a:extLst>
              <a:ext uri="{FF2B5EF4-FFF2-40B4-BE49-F238E27FC236}">
                <a16:creationId xmlns:a16="http://schemas.microsoft.com/office/drawing/2014/main" id="{5DCEE9D8-BD4C-4817-B5BA-B1DB48A8F3D4}"/>
              </a:ext>
            </a:extLst>
          </p:cNvPr>
          <p:cNvSpPr txBox="1"/>
          <p:nvPr/>
        </p:nvSpPr>
        <p:spPr>
          <a:xfrm>
            <a:off x="1524000" y="0"/>
            <a:ext cx="9144000" cy="369332"/>
          </a:xfrm>
          <a:prstGeom prst="rect">
            <a:avLst/>
          </a:prstGeom>
          <a:noFill/>
        </p:spPr>
        <p:txBody>
          <a:bodyPr wrap="square" rtlCol="0">
            <a:spAutoFit/>
          </a:bodyPr>
          <a:lstStyle/>
          <a:p>
            <a:pPr algn="ctr"/>
            <a:r>
              <a:rPr lang="fr-FR" b="1" dirty="0">
                <a:solidFill>
                  <a:srgbClr val="0070C0"/>
                </a:solidFill>
              </a:rPr>
              <a:t>Présentation du modèle </a:t>
            </a:r>
            <a:r>
              <a:rPr lang="fr-FR" b="1" dirty="0" err="1">
                <a:solidFill>
                  <a:srgbClr val="0070C0"/>
                </a:solidFill>
              </a:rPr>
              <a:t>WaterSed</a:t>
            </a:r>
            <a:endParaRPr lang="fr-FR" b="1" dirty="0">
              <a:solidFill>
                <a:srgbClr val="0070C0"/>
              </a:solidFill>
            </a:endParaRPr>
          </a:p>
        </p:txBody>
      </p:sp>
      <p:sp>
        <p:nvSpPr>
          <p:cNvPr id="8" name="Espace réservé du contenu 2">
            <a:extLst>
              <a:ext uri="{FF2B5EF4-FFF2-40B4-BE49-F238E27FC236}">
                <a16:creationId xmlns:a16="http://schemas.microsoft.com/office/drawing/2014/main" id="{8506B3F1-3F98-43A6-99B1-EAD03956A187}"/>
              </a:ext>
            </a:extLst>
          </p:cNvPr>
          <p:cNvSpPr txBox="1"/>
          <p:nvPr/>
        </p:nvSpPr>
        <p:spPr>
          <a:xfrm>
            <a:off x="5882394" y="634750"/>
            <a:ext cx="6199464" cy="5420796"/>
          </a:xfrm>
          <a:prstGeom prst="rect">
            <a:avLst/>
          </a:prstGeom>
          <a:solidFill>
            <a:schemeClr val="bg1"/>
          </a:solidFill>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lIns="45719" rIns="45719">
            <a:noAutofit/>
          </a:bodyPr>
          <a:ls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342900" indent="-342900">
              <a:spcBef>
                <a:spcPts val="1200"/>
              </a:spcBef>
              <a:buFont typeface="Wingdings" panose="05000000000000000000" pitchFamily="2" charset="2"/>
              <a:buChar char="ü"/>
            </a:pPr>
            <a:r>
              <a:rPr lang="fr-FR" sz="1600" b="1" dirty="0">
                <a:solidFill>
                  <a:srgbClr val="0070C0"/>
                </a:solidFill>
              </a:rPr>
              <a:t>Données</a:t>
            </a:r>
          </a:p>
          <a:p>
            <a:pPr>
              <a:spcBef>
                <a:spcPts val="600"/>
              </a:spcBef>
            </a:pPr>
            <a:r>
              <a:rPr lang="fr-FR" sz="1600" dirty="0"/>
              <a:t>Topographie (BD ALTI IGN, LIDAR, etc.)  + modification anthropique des axes de ruissellement</a:t>
            </a:r>
          </a:p>
          <a:p>
            <a:pPr>
              <a:spcBef>
                <a:spcPts val="600"/>
              </a:spcBef>
            </a:pPr>
            <a:r>
              <a:rPr lang="fr-FR" sz="1600" dirty="0"/>
              <a:t>Occupation des sols (RPG, BD TOPO, Corine Land </a:t>
            </a:r>
            <a:r>
              <a:rPr lang="fr-FR" sz="1600" dirty="0" err="1"/>
              <a:t>Cover</a:t>
            </a:r>
            <a:r>
              <a:rPr lang="fr-FR" sz="1600" dirty="0"/>
              <a:t>, etc.) + Pratiques culturales</a:t>
            </a:r>
          </a:p>
          <a:p>
            <a:pPr>
              <a:spcBef>
                <a:spcPts val="600"/>
              </a:spcBef>
            </a:pPr>
            <a:r>
              <a:rPr lang="fr-FR" sz="1600" dirty="0"/>
              <a:t>Propriétés des sols (IGCS, BDAT, etc.)</a:t>
            </a:r>
          </a:p>
          <a:p>
            <a:pPr>
              <a:spcBef>
                <a:spcPts val="600"/>
              </a:spcBef>
            </a:pPr>
            <a:r>
              <a:rPr lang="fr-FR" sz="1600" dirty="0"/>
              <a:t>Pluies observées / statistiques ; Pluies distribuées ou homogènes</a:t>
            </a:r>
          </a:p>
          <a:p>
            <a:pPr marL="342900" indent="-342900">
              <a:spcBef>
                <a:spcPts val="1200"/>
              </a:spcBef>
              <a:buFont typeface="Wingdings" panose="05000000000000000000" pitchFamily="2" charset="2"/>
              <a:buChar char="ü"/>
            </a:pPr>
            <a:r>
              <a:rPr lang="fr-FR" sz="1600" b="1" dirty="0">
                <a:solidFill>
                  <a:srgbClr val="0070C0"/>
                </a:solidFill>
              </a:rPr>
              <a:t>Echelle de restitution</a:t>
            </a:r>
          </a:p>
          <a:p>
            <a:pPr>
              <a:spcBef>
                <a:spcPts val="600"/>
              </a:spcBef>
            </a:pPr>
            <a:r>
              <a:rPr lang="fr-FR" sz="1600" dirty="0"/>
              <a:t>Maille du MNT (0,5m à 25m) adaptée en fonction de la surface du bassin versant et des objectifs de la modélisation</a:t>
            </a:r>
          </a:p>
          <a:p>
            <a:pPr marL="342900" indent="-342900">
              <a:spcBef>
                <a:spcPts val="1200"/>
              </a:spcBef>
              <a:buFont typeface="Wingdings" panose="05000000000000000000" pitchFamily="2" charset="2"/>
              <a:buChar char="ü"/>
            </a:pPr>
            <a:r>
              <a:rPr lang="fr-FR" sz="1600" b="1" dirty="0">
                <a:solidFill>
                  <a:srgbClr val="0070C0"/>
                </a:solidFill>
              </a:rPr>
              <a:t>Principales limites</a:t>
            </a:r>
          </a:p>
          <a:p>
            <a:pPr>
              <a:spcBef>
                <a:spcPts val="600"/>
              </a:spcBef>
            </a:pPr>
            <a:r>
              <a:rPr lang="fr-FR" sz="1600" dirty="0"/>
              <a:t>Bilan hydrologique et non-hydraulique</a:t>
            </a:r>
          </a:p>
          <a:p>
            <a:pPr>
              <a:spcBef>
                <a:spcPts val="600"/>
              </a:spcBef>
            </a:pPr>
            <a:r>
              <a:rPr lang="fr-FR" sz="1600" dirty="0"/>
              <a:t>Vitesse approximée suivant les équations de Manning (approximation de la dimension temporelle)</a:t>
            </a:r>
          </a:p>
          <a:p>
            <a:pPr marL="342900" indent="-342900">
              <a:spcBef>
                <a:spcPts val="600"/>
              </a:spcBef>
              <a:buFont typeface="Wingdings" panose="05000000000000000000" pitchFamily="2" charset="2"/>
              <a:buChar char="ü"/>
            </a:pPr>
            <a:r>
              <a:rPr lang="fr-FR" sz="1600" b="1" dirty="0">
                <a:solidFill>
                  <a:srgbClr val="0070C0"/>
                </a:solidFill>
              </a:rPr>
              <a:t>Mise en œuvre</a:t>
            </a:r>
          </a:p>
          <a:p>
            <a:pPr>
              <a:spcBef>
                <a:spcPts val="600"/>
              </a:spcBef>
            </a:pPr>
            <a:r>
              <a:rPr lang="fr-FR" sz="1600" dirty="0"/>
              <a:t>Plugin dans SAGA GIS et dans QGIS</a:t>
            </a:r>
          </a:p>
          <a:p>
            <a:pPr>
              <a:spcBef>
                <a:spcPts val="600"/>
              </a:spcBef>
            </a:pPr>
            <a:r>
              <a:rPr lang="fr-FR" sz="1600" dirty="0"/>
              <a:t>Plugins additionnels pour le prétraitement des données</a:t>
            </a:r>
          </a:p>
          <a:p>
            <a:pPr>
              <a:spcBef>
                <a:spcPts val="600"/>
              </a:spcBef>
            </a:pPr>
            <a:endParaRPr lang="fr-FR" sz="1400" dirty="0"/>
          </a:p>
        </p:txBody>
      </p:sp>
      <p:sp>
        <p:nvSpPr>
          <p:cNvPr id="9" name="ZoneTexte 8">
            <a:extLst>
              <a:ext uri="{FF2B5EF4-FFF2-40B4-BE49-F238E27FC236}">
                <a16:creationId xmlns:a16="http://schemas.microsoft.com/office/drawing/2014/main" id="{02D79842-C565-4FEC-95B7-34E16D60DEDA}"/>
              </a:ext>
            </a:extLst>
          </p:cNvPr>
          <p:cNvSpPr txBox="1"/>
          <p:nvPr/>
        </p:nvSpPr>
        <p:spPr>
          <a:xfrm>
            <a:off x="520319" y="5932757"/>
            <a:ext cx="5108124" cy="261610"/>
          </a:xfrm>
          <a:prstGeom prst="rect">
            <a:avLst/>
          </a:prstGeom>
          <a:noFill/>
        </p:spPr>
        <p:txBody>
          <a:bodyPr wrap="square" rtlCol="0">
            <a:spAutoFit/>
          </a:bodyPr>
          <a:lstStyle/>
          <a:p>
            <a:r>
              <a:rPr lang="fr-FR" sz="1100" i="1" dirty="0"/>
              <a:t>Quantification de l’impact d’une fascine sur le flux sédimentaire pour une pluie P10 ans</a:t>
            </a:r>
          </a:p>
        </p:txBody>
      </p:sp>
      <p:pic>
        <p:nvPicPr>
          <p:cNvPr id="10" name="Image 9">
            <a:extLst>
              <a:ext uri="{FF2B5EF4-FFF2-40B4-BE49-F238E27FC236}">
                <a16:creationId xmlns:a16="http://schemas.microsoft.com/office/drawing/2014/main" id="{51FBD800-318F-42CB-A5CE-C7EEAA2A752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10142" y="519675"/>
            <a:ext cx="5772252" cy="5287732"/>
          </a:xfrm>
          <a:prstGeom prst="rect">
            <a:avLst/>
          </a:prstGeom>
        </p:spPr>
      </p:pic>
    </p:spTree>
    <p:extLst>
      <p:ext uri="{BB962C8B-B14F-4D97-AF65-F5344CB8AC3E}">
        <p14:creationId xmlns:p14="http://schemas.microsoft.com/office/powerpoint/2010/main" val="10846554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48B8860C-B0D0-49C8-AE10-5FAE5ABC3B5F}"/>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035B8F7B-E3AD-47CD-BB39-8827E2C34D0A}"/>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A14EC624-2BDB-4A65-9A2D-41549450E238}"/>
              </a:ext>
            </a:extLst>
          </p:cNvPr>
          <p:cNvSpPr>
            <a:spLocks noGrp="1"/>
          </p:cNvSpPr>
          <p:nvPr>
            <p:ph type="sldNum" sz="quarter" idx="12"/>
          </p:nvPr>
        </p:nvSpPr>
        <p:spPr/>
        <p:txBody>
          <a:bodyPr/>
          <a:lstStyle/>
          <a:p>
            <a:fld id="{B9313472-45EF-469F-9C12-18D63CA62E90}" type="slidenum">
              <a:rPr lang="fr-FR" smtClean="0"/>
              <a:t>31</a:t>
            </a:fld>
            <a:endParaRPr lang="fr-FR"/>
          </a:p>
        </p:txBody>
      </p:sp>
      <p:sp>
        <p:nvSpPr>
          <p:cNvPr id="31" name="ZoneTexte 30">
            <a:extLst>
              <a:ext uri="{FF2B5EF4-FFF2-40B4-BE49-F238E27FC236}">
                <a16:creationId xmlns:a16="http://schemas.microsoft.com/office/drawing/2014/main" id="{86C5ABCE-4E3F-450E-ADE0-0402067277CE}"/>
              </a:ext>
            </a:extLst>
          </p:cNvPr>
          <p:cNvSpPr txBox="1"/>
          <p:nvPr/>
        </p:nvSpPr>
        <p:spPr>
          <a:xfrm>
            <a:off x="2333415" y="254078"/>
            <a:ext cx="8003097" cy="400110"/>
          </a:xfrm>
          <a:prstGeom prst="rect">
            <a:avLst/>
          </a:prstGeom>
        </p:spPr>
        <p:txBody>
          <a:bodyPr wrap="square" rtlCol="0">
            <a:spAutoFit/>
          </a:bodyPr>
          <a:lstStyle/>
          <a:p>
            <a:pPr marL="285750" indent="-285750">
              <a:buFont typeface="Wingdings" panose="05000000000000000000" pitchFamily="2" charset="2"/>
              <a:buChar char="Ø"/>
            </a:pPr>
            <a:r>
              <a:rPr lang="fr-FR" sz="2000" b="1" dirty="0">
                <a:solidFill>
                  <a:srgbClr val="002060"/>
                </a:solidFill>
              </a:rPr>
              <a:t>Principes d’aménagement des bassins versants bien documentés</a:t>
            </a:r>
          </a:p>
        </p:txBody>
      </p:sp>
      <p:pic>
        <p:nvPicPr>
          <p:cNvPr id="32" name="Image 31">
            <a:extLst>
              <a:ext uri="{FF2B5EF4-FFF2-40B4-BE49-F238E27FC236}">
                <a16:creationId xmlns:a16="http://schemas.microsoft.com/office/drawing/2014/main" id="{4301EA56-6BDB-4484-B41D-678D654432E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976298" y="1653581"/>
            <a:ext cx="1012150" cy="1440000"/>
          </a:xfrm>
          <a:prstGeom prst="rect">
            <a:avLst/>
          </a:prstGeom>
        </p:spPr>
      </p:pic>
      <p:pic>
        <p:nvPicPr>
          <p:cNvPr id="33" name="Image 32">
            <a:extLst>
              <a:ext uri="{FF2B5EF4-FFF2-40B4-BE49-F238E27FC236}">
                <a16:creationId xmlns:a16="http://schemas.microsoft.com/office/drawing/2014/main" id="{33D869C7-8EC0-4F71-BAA3-6C84584440B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0053" y="1659300"/>
            <a:ext cx="1012124" cy="1440000"/>
          </a:xfrm>
          <a:prstGeom prst="rect">
            <a:avLst/>
          </a:prstGeom>
        </p:spPr>
      </p:pic>
      <p:sp>
        <p:nvSpPr>
          <p:cNvPr id="34" name="ZoneTexte 33">
            <a:extLst>
              <a:ext uri="{FF2B5EF4-FFF2-40B4-BE49-F238E27FC236}">
                <a16:creationId xmlns:a16="http://schemas.microsoft.com/office/drawing/2014/main" id="{84844EBF-945D-4F90-8CF8-3A0A3F55B35E}"/>
              </a:ext>
            </a:extLst>
          </p:cNvPr>
          <p:cNvSpPr txBox="1"/>
          <p:nvPr/>
        </p:nvSpPr>
        <p:spPr>
          <a:xfrm>
            <a:off x="4885297" y="1391971"/>
            <a:ext cx="2025649" cy="261610"/>
          </a:xfrm>
          <a:prstGeom prst="rect">
            <a:avLst/>
          </a:prstGeom>
          <a:noFill/>
        </p:spPr>
        <p:txBody>
          <a:bodyPr wrap="square" rtlCol="0">
            <a:spAutoFit/>
          </a:bodyPr>
          <a:lstStyle/>
          <a:p>
            <a:r>
              <a:rPr lang="fr-FR" sz="1050" i="1" dirty="0"/>
              <a:t>AREAS (Seine-Maritime)</a:t>
            </a:r>
          </a:p>
        </p:txBody>
      </p:sp>
      <p:pic>
        <p:nvPicPr>
          <p:cNvPr id="35" name="Image 34">
            <a:extLst>
              <a:ext uri="{FF2B5EF4-FFF2-40B4-BE49-F238E27FC236}">
                <a16:creationId xmlns:a16="http://schemas.microsoft.com/office/drawing/2014/main" id="{7C6220E5-9CCA-4807-B4A3-90425D692224}"/>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9394" y="1025262"/>
            <a:ext cx="3991615" cy="5093177"/>
          </a:xfrm>
          <a:prstGeom prst="rect">
            <a:avLst/>
          </a:prstGeom>
          <a:ln>
            <a:solidFill>
              <a:schemeClr val="tx1"/>
            </a:solidFill>
          </a:ln>
        </p:spPr>
      </p:pic>
      <p:sp>
        <p:nvSpPr>
          <p:cNvPr id="36" name="ZoneTexte 35">
            <a:extLst>
              <a:ext uri="{FF2B5EF4-FFF2-40B4-BE49-F238E27FC236}">
                <a16:creationId xmlns:a16="http://schemas.microsoft.com/office/drawing/2014/main" id="{B1EB2147-CE16-42A7-ABCD-6880BAB01E42}"/>
              </a:ext>
            </a:extLst>
          </p:cNvPr>
          <p:cNvSpPr txBox="1"/>
          <p:nvPr/>
        </p:nvSpPr>
        <p:spPr>
          <a:xfrm>
            <a:off x="5115254" y="1025263"/>
            <a:ext cx="6274795" cy="400110"/>
          </a:xfrm>
          <a:prstGeom prst="rect">
            <a:avLst/>
          </a:prstGeom>
        </p:spPr>
        <p:txBody>
          <a:bodyPr wrap="square" rtlCol="0">
            <a:spAutoFit/>
          </a:bodyPr>
          <a:lstStyle/>
          <a:p>
            <a:r>
              <a:rPr lang="fr-FR" sz="2000" dirty="0"/>
              <a:t>De nombreux guides à destination des aménageurs</a:t>
            </a:r>
          </a:p>
        </p:txBody>
      </p:sp>
      <p:pic>
        <p:nvPicPr>
          <p:cNvPr id="37" name="Image 36">
            <a:extLst>
              <a:ext uri="{FF2B5EF4-FFF2-40B4-BE49-F238E27FC236}">
                <a16:creationId xmlns:a16="http://schemas.microsoft.com/office/drawing/2014/main" id="{1EC18D55-56B7-4FD6-8C8F-E02F7D5D837D}"/>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665104" y="1659300"/>
            <a:ext cx="1010921" cy="1440000"/>
          </a:xfrm>
          <a:prstGeom prst="rect">
            <a:avLst/>
          </a:prstGeom>
        </p:spPr>
      </p:pic>
      <p:sp>
        <p:nvSpPr>
          <p:cNvPr id="38" name="ZoneTexte 37">
            <a:extLst>
              <a:ext uri="{FF2B5EF4-FFF2-40B4-BE49-F238E27FC236}">
                <a16:creationId xmlns:a16="http://schemas.microsoft.com/office/drawing/2014/main" id="{FFF1F6F8-85C9-48E6-B59E-AB0607D0F4FC}"/>
              </a:ext>
            </a:extLst>
          </p:cNvPr>
          <p:cNvSpPr txBox="1"/>
          <p:nvPr/>
        </p:nvSpPr>
        <p:spPr>
          <a:xfrm>
            <a:off x="6910946" y="1397690"/>
            <a:ext cx="2025649" cy="261610"/>
          </a:xfrm>
          <a:prstGeom prst="rect">
            <a:avLst/>
          </a:prstGeom>
          <a:noFill/>
        </p:spPr>
        <p:txBody>
          <a:bodyPr wrap="square" rtlCol="0">
            <a:spAutoFit/>
          </a:bodyPr>
          <a:lstStyle/>
          <a:p>
            <a:r>
              <a:rPr lang="fr-FR" sz="1050" i="1" dirty="0"/>
              <a:t>GISER (Belgique)</a:t>
            </a:r>
          </a:p>
        </p:txBody>
      </p:sp>
      <p:sp>
        <p:nvSpPr>
          <p:cNvPr id="39" name="ZoneTexte 38">
            <a:extLst>
              <a:ext uri="{FF2B5EF4-FFF2-40B4-BE49-F238E27FC236}">
                <a16:creationId xmlns:a16="http://schemas.microsoft.com/office/drawing/2014/main" id="{D924847C-28F2-469C-AE21-F6A0253B1115}"/>
              </a:ext>
            </a:extLst>
          </p:cNvPr>
          <p:cNvSpPr txBox="1"/>
          <p:nvPr/>
        </p:nvSpPr>
        <p:spPr>
          <a:xfrm>
            <a:off x="8936595" y="1397690"/>
            <a:ext cx="2025649" cy="261610"/>
          </a:xfrm>
          <a:prstGeom prst="rect">
            <a:avLst/>
          </a:prstGeom>
          <a:noFill/>
        </p:spPr>
        <p:txBody>
          <a:bodyPr wrap="square" rtlCol="0">
            <a:spAutoFit/>
          </a:bodyPr>
          <a:lstStyle/>
          <a:p>
            <a:r>
              <a:rPr lang="fr-FR" sz="1050" i="1" dirty="0"/>
              <a:t>CA HDF</a:t>
            </a:r>
          </a:p>
        </p:txBody>
      </p:sp>
      <p:sp>
        <p:nvSpPr>
          <p:cNvPr id="40" name="ZoneTexte 39">
            <a:extLst>
              <a:ext uri="{FF2B5EF4-FFF2-40B4-BE49-F238E27FC236}">
                <a16:creationId xmlns:a16="http://schemas.microsoft.com/office/drawing/2014/main" id="{6E248FFD-3A8B-451F-95D7-16ECD5E901CE}"/>
              </a:ext>
            </a:extLst>
          </p:cNvPr>
          <p:cNvSpPr txBox="1"/>
          <p:nvPr/>
        </p:nvSpPr>
        <p:spPr>
          <a:xfrm>
            <a:off x="4777110" y="3254788"/>
            <a:ext cx="7414889" cy="2862322"/>
          </a:xfrm>
          <a:prstGeom prst="rect">
            <a:avLst/>
          </a:prstGeom>
        </p:spPr>
        <p:txBody>
          <a:bodyPr wrap="square" rtlCol="0">
            <a:spAutoFit/>
          </a:bodyPr>
          <a:lstStyle/>
          <a:p>
            <a:pPr>
              <a:spcAft>
                <a:spcPts val="600"/>
              </a:spcAft>
            </a:pPr>
            <a:r>
              <a:rPr lang="fr-FR" dirty="0"/>
              <a:t>En pratique, plusieurs questionnements pour les EPCI :</a:t>
            </a:r>
          </a:p>
          <a:p>
            <a:pPr marL="171450" indent="-171450">
              <a:spcAft>
                <a:spcPts val="600"/>
              </a:spcAft>
              <a:buFont typeface="Wingdings" panose="05000000000000000000" pitchFamily="2" charset="2"/>
              <a:buChar char="§"/>
            </a:pPr>
            <a:r>
              <a:rPr lang="fr-FR" dirty="0"/>
              <a:t>Quels sont les enjeux à protéger ? (milieux aquatiques, bien et personnes, ressources en eau, etc.)</a:t>
            </a:r>
          </a:p>
          <a:p>
            <a:pPr marL="171450" indent="-171450">
              <a:spcAft>
                <a:spcPts val="600"/>
              </a:spcAft>
              <a:buFont typeface="Wingdings" panose="05000000000000000000" pitchFamily="2" charset="2"/>
              <a:buChar char="§"/>
            </a:pPr>
            <a:r>
              <a:rPr lang="fr-FR" dirty="0"/>
              <a:t>Où positionner précisément les aménagements et comment optimiser le positionnement (maximiser le ratio nombre/efficacité) ?</a:t>
            </a:r>
          </a:p>
          <a:p>
            <a:pPr marL="171450" indent="-171450">
              <a:spcAft>
                <a:spcPts val="600"/>
              </a:spcAft>
              <a:buFont typeface="Wingdings" panose="05000000000000000000" pitchFamily="2" charset="2"/>
              <a:buChar char="§"/>
            </a:pPr>
            <a:r>
              <a:rPr lang="fr-FR" dirty="0"/>
              <a:t>Comment mesurer leur efficacité individuelle et collective ?</a:t>
            </a:r>
          </a:p>
          <a:p>
            <a:pPr marL="171450" indent="-171450">
              <a:spcAft>
                <a:spcPts val="600"/>
              </a:spcAft>
              <a:buFont typeface="Wingdings" panose="05000000000000000000" pitchFamily="2" charset="2"/>
              <a:buChar char="§"/>
            </a:pPr>
            <a:endParaRPr lang="fr-FR" dirty="0"/>
          </a:p>
          <a:p>
            <a:pPr marL="171450" indent="-171450">
              <a:spcAft>
                <a:spcPts val="600"/>
              </a:spcAft>
              <a:buFont typeface="Wingdings" panose="05000000000000000000" pitchFamily="2" charset="2"/>
              <a:buChar char="§"/>
            </a:pPr>
            <a:endParaRPr lang="fr-FR" sz="1200" dirty="0"/>
          </a:p>
          <a:p>
            <a:pPr>
              <a:spcAft>
                <a:spcPts val="600"/>
              </a:spcAft>
            </a:pPr>
            <a:endParaRPr lang="fr-FR" sz="1200" dirty="0"/>
          </a:p>
        </p:txBody>
      </p:sp>
      <p:sp>
        <p:nvSpPr>
          <p:cNvPr id="41" name="Rectangle 40">
            <a:extLst>
              <a:ext uri="{FF2B5EF4-FFF2-40B4-BE49-F238E27FC236}">
                <a16:creationId xmlns:a16="http://schemas.microsoft.com/office/drawing/2014/main" id="{6417EEC3-3AB2-48DC-AEDA-5034969B4054}"/>
              </a:ext>
            </a:extLst>
          </p:cNvPr>
          <p:cNvSpPr/>
          <p:nvPr/>
        </p:nvSpPr>
        <p:spPr>
          <a:xfrm>
            <a:off x="5412638" y="5438687"/>
            <a:ext cx="3096351" cy="276999"/>
          </a:xfrm>
          <a:prstGeom prst="rect">
            <a:avLst/>
          </a:prstGeom>
          <a:solidFill>
            <a:schemeClr val="bg1">
              <a:lumMod val="85000"/>
            </a:schemeClr>
          </a:solidFill>
          <a:effectLst>
            <a:outerShdw blurRad="50800" dist="38100" dir="2700000" algn="tl" rotWithShape="0">
              <a:prstClr val="black">
                <a:alpha val="40000"/>
              </a:prstClr>
            </a:outerShdw>
          </a:effectLst>
        </p:spPr>
        <p:txBody>
          <a:bodyPr wrap="square">
            <a:spAutoFit/>
          </a:bodyPr>
          <a:lstStyle/>
          <a:p>
            <a:pPr>
              <a:spcAft>
                <a:spcPts val="600"/>
              </a:spcAft>
            </a:pPr>
            <a:r>
              <a:rPr lang="fr-FR" sz="1200" dirty="0"/>
              <a:t>          Intérêt des outils de modélisation </a:t>
            </a:r>
          </a:p>
        </p:txBody>
      </p:sp>
      <p:sp>
        <p:nvSpPr>
          <p:cNvPr id="42" name="Flèche vers le bas 10">
            <a:extLst>
              <a:ext uri="{FF2B5EF4-FFF2-40B4-BE49-F238E27FC236}">
                <a16:creationId xmlns:a16="http://schemas.microsoft.com/office/drawing/2014/main" id="{0B759F29-4A61-47DC-AC94-FC2584B6B26A}"/>
              </a:ext>
            </a:extLst>
          </p:cNvPr>
          <p:cNvSpPr/>
          <p:nvPr/>
        </p:nvSpPr>
        <p:spPr>
          <a:xfrm rot="16200000">
            <a:off x="5066549" y="5466697"/>
            <a:ext cx="165100" cy="220977"/>
          </a:xfrm>
          <a:prstGeom prst="downArrow">
            <a:avLst/>
          </a:prstGeom>
          <a:solidFill>
            <a:schemeClr val="bg1">
              <a:lumMod val="85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9823440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73B74D35-4F3A-4DC4-ACE3-267DB1CDAF50}"/>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4544CC79-48D3-47CB-9F0E-1D843E952542}"/>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BC47E305-260E-4596-B082-30BC35B8FB34}"/>
              </a:ext>
            </a:extLst>
          </p:cNvPr>
          <p:cNvSpPr>
            <a:spLocks noGrp="1"/>
          </p:cNvSpPr>
          <p:nvPr>
            <p:ph type="sldNum" sz="quarter" idx="12"/>
          </p:nvPr>
        </p:nvSpPr>
        <p:spPr/>
        <p:txBody>
          <a:bodyPr/>
          <a:lstStyle/>
          <a:p>
            <a:fld id="{B9313472-45EF-469F-9C12-18D63CA62E90}" type="slidenum">
              <a:rPr lang="fr-FR" smtClean="0"/>
              <a:t>32</a:t>
            </a:fld>
            <a:endParaRPr lang="fr-FR"/>
          </a:p>
        </p:txBody>
      </p:sp>
      <p:pic>
        <p:nvPicPr>
          <p:cNvPr id="7" name="Image 6">
            <a:extLst>
              <a:ext uri="{FF2B5EF4-FFF2-40B4-BE49-F238E27FC236}">
                <a16:creationId xmlns:a16="http://schemas.microsoft.com/office/drawing/2014/main" id="{ABA25B25-7A0A-40CA-8A83-56DC240868F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47" y="3907923"/>
            <a:ext cx="1788714" cy="1305966"/>
          </a:xfrm>
          <a:prstGeom prst="rect">
            <a:avLst/>
          </a:prstGeom>
          <a:ln>
            <a:solidFill>
              <a:schemeClr val="tx1"/>
            </a:solidFill>
          </a:ln>
        </p:spPr>
      </p:pic>
      <p:sp>
        <p:nvSpPr>
          <p:cNvPr id="8" name="ZoneTexte 7">
            <a:extLst>
              <a:ext uri="{FF2B5EF4-FFF2-40B4-BE49-F238E27FC236}">
                <a16:creationId xmlns:a16="http://schemas.microsoft.com/office/drawing/2014/main" id="{F6E237EC-C928-4AAD-AA46-7B5EA425336A}"/>
              </a:ext>
            </a:extLst>
          </p:cNvPr>
          <p:cNvSpPr txBox="1"/>
          <p:nvPr/>
        </p:nvSpPr>
        <p:spPr>
          <a:xfrm>
            <a:off x="155999" y="3341529"/>
            <a:ext cx="1228726" cy="253916"/>
          </a:xfrm>
          <a:prstGeom prst="rect">
            <a:avLst/>
          </a:prstGeom>
          <a:ln>
            <a:noFill/>
          </a:ln>
        </p:spPr>
        <p:txBody>
          <a:bodyPr wrap="square" rtlCol="0">
            <a:spAutoFit/>
          </a:bodyPr>
          <a:lstStyle/>
          <a:p>
            <a:pPr algn="ctr"/>
            <a:r>
              <a:rPr lang="fr-FR" sz="1050" i="1" dirty="0"/>
              <a:t>Semis direct</a:t>
            </a:r>
          </a:p>
        </p:txBody>
      </p:sp>
      <p:sp>
        <p:nvSpPr>
          <p:cNvPr id="9" name="ZoneTexte 8">
            <a:extLst>
              <a:ext uri="{FF2B5EF4-FFF2-40B4-BE49-F238E27FC236}">
                <a16:creationId xmlns:a16="http://schemas.microsoft.com/office/drawing/2014/main" id="{E8CC8B12-135A-4946-BD23-A9443502B7CD}"/>
              </a:ext>
            </a:extLst>
          </p:cNvPr>
          <p:cNvSpPr txBox="1"/>
          <p:nvPr/>
        </p:nvSpPr>
        <p:spPr>
          <a:xfrm>
            <a:off x="2076314" y="3314004"/>
            <a:ext cx="1228726" cy="253916"/>
          </a:xfrm>
          <a:prstGeom prst="rect">
            <a:avLst/>
          </a:prstGeom>
          <a:ln>
            <a:noFill/>
          </a:ln>
        </p:spPr>
        <p:txBody>
          <a:bodyPr wrap="square" rtlCol="0">
            <a:spAutoFit/>
          </a:bodyPr>
          <a:lstStyle/>
          <a:p>
            <a:pPr algn="ctr"/>
            <a:r>
              <a:rPr lang="fr-FR" sz="1050" i="1" dirty="0" err="1"/>
              <a:t>Ecroutâge</a:t>
            </a:r>
            <a:endParaRPr lang="fr-FR" sz="1050" i="1" dirty="0"/>
          </a:p>
        </p:txBody>
      </p:sp>
      <p:sp>
        <p:nvSpPr>
          <p:cNvPr id="10" name="ZoneTexte 9">
            <a:extLst>
              <a:ext uri="{FF2B5EF4-FFF2-40B4-BE49-F238E27FC236}">
                <a16:creationId xmlns:a16="http://schemas.microsoft.com/office/drawing/2014/main" id="{BAAF6CFF-1DF2-4DB7-A114-DDB0ADB50DC5}"/>
              </a:ext>
            </a:extLst>
          </p:cNvPr>
          <p:cNvSpPr txBox="1"/>
          <p:nvPr/>
        </p:nvSpPr>
        <p:spPr>
          <a:xfrm>
            <a:off x="1940358" y="5451023"/>
            <a:ext cx="1228726" cy="253916"/>
          </a:xfrm>
          <a:prstGeom prst="rect">
            <a:avLst/>
          </a:prstGeom>
          <a:ln>
            <a:noFill/>
          </a:ln>
        </p:spPr>
        <p:txBody>
          <a:bodyPr wrap="square" rtlCol="0">
            <a:spAutoFit/>
          </a:bodyPr>
          <a:lstStyle/>
          <a:p>
            <a:pPr algn="ctr"/>
            <a:r>
              <a:rPr lang="fr-FR" sz="1050" i="1" dirty="0"/>
              <a:t>Binage</a:t>
            </a:r>
          </a:p>
        </p:txBody>
      </p:sp>
      <p:sp>
        <p:nvSpPr>
          <p:cNvPr id="11" name="ZoneTexte 10">
            <a:extLst>
              <a:ext uri="{FF2B5EF4-FFF2-40B4-BE49-F238E27FC236}">
                <a16:creationId xmlns:a16="http://schemas.microsoft.com/office/drawing/2014/main" id="{EDDC693D-FC09-4072-9DC6-A4C5868072B8}"/>
              </a:ext>
            </a:extLst>
          </p:cNvPr>
          <p:cNvSpPr txBox="1"/>
          <p:nvPr/>
        </p:nvSpPr>
        <p:spPr>
          <a:xfrm>
            <a:off x="155999" y="5405466"/>
            <a:ext cx="1228726" cy="253916"/>
          </a:xfrm>
          <a:prstGeom prst="rect">
            <a:avLst/>
          </a:prstGeom>
          <a:ln>
            <a:noFill/>
          </a:ln>
        </p:spPr>
        <p:txBody>
          <a:bodyPr wrap="square" rtlCol="0">
            <a:spAutoFit/>
          </a:bodyPr>
          <a:lstStyle/>
          <a:p>
            <a:pPr algn="ctr"/>
            <a:r>
              <a:rPr lang="fr-FR" sz="1050" i="1" dirty="0"/>
              <a:t>Micro-buttage</a:t>
            </a:r>
          </a:p>
        </p:txBody>
      </p:sp>
      <p:pic>
        <p:nvPicPr>
          <p:cNvPr id="12" name="Image 11">
            <a:extLst>
              <a:ext uri="{FF2B5EF4-FFF2-40B4-BE49-F238E27FC236}">
                <a16:creationId xmlns:a16="http://schemas.microsoft.com/office/drawing/2014/main" id="{68850E16-16D8-416F-891E-7D7E552EAF2E}"/>
              </a:ext>
            </a:extLst>
          </p:cNvPr>
          <p:cNvPicPr>
            <a:picLocks noChangeAspect="1"/>
          </p:cNvPicPr>
          <p:nvPr/>
        </p:nvPicPr>
        <p:blipFill>
          <a:blip r:embed="rId3"/>
          <a:stretch>
            <a:fillRect/>
          </a:stretch>
        </p:blipFill>
        <p:spPr>
          <a:xfrm>
            <a:off x="-115744" y="1742498"/>
            <a:ext cx="1917106" cy="1453491"/>
          </a:xfrm>
          <a:prstGeom prst="rect">
            <a:avLst/>
          </a:prstGeom>
          <a:ln>
            <a:solidFill>
              <a:schemeClr val="tx1"/>
            </a:solidFill>
          </a:ln>
        </p:spPr>
      </p:pic>
      <p:pic>
        <p:nvPicPr>
          <p:cNvPr id="13" name="Image 12">
            <a:extLst>
              <a:ext uri="{FF2B5EF4-FFF2-40B4-BE49-F238E27FC236}">
                <a16:creationId xmlns:a16="http://schemas.microsoft.com/office/drawing/2014/main" id="{9AFDE6A9-A63B-415F-8485-7920E15C45F4}"/>
              </a:ext>
            </a:extLst>
          </p:cNvPr>
          <p:cNvPicPr>
            <a:picLocks noChangeAspect="1"/>
          </p:cNvPicPr>
          <p:nvPr/>
        </p:nvPicPr>
        <p:blipFill>
          <a:blip r:embed="rId4"/>
          <a:stretch>
            <a:fillRect/>
          </a:stretch>
        </p:blipFill>
        <p:spPr>
          <a:xfrm>
            <a:off x="1878594" y="1742498"/>
            <a:ext cx="1935140" cy="1452941"/>
          </a:xfrm>
          <a:prstGeom prst="rect">
            <a:avLst/>
          </a:prstGeom>
          <a:ln>
            <a:solidFill>
              <a:schemeClr val="tx1"/>
            </a:solidFill>
          </a:ln>
        </p:spPr>
      </p:pic>
      <p:pic>
        <p:nvPicPr>
          <p:cNvPr id="14" name="Image 13">
            <a:extLst>
              <a:ext uri="{FF2B5EF4-FFF2-40B4-BE49-F238E27FC236}">
                <a16:creationId xmlns:a16="http://schemas.microsoft.com/office/drawing/2014/main" id="{0786059D-B67F-47FC-9C70-AF34377B9554}"/>
              </a:ext>
            </a:extLst>
          </p:cNvPr>
          <p:cNvPicPr>
            <a:picLocks noChangeAspect="1"/>
          </p:cNvPicPr>
          <p:nvPr/>
        </p:nvPicPr>
        <p:blipFill>
          <a:blip r:embed="rId5"/>
          <a:stretch>
            <a:fillRect/>
          </a:stretch>
        </p:blipFill>
        <p:spPr>
          <a:xfrm>
            <a:off x="1865284" y="3922924"/>
            <a:ext cx="1855142" cy="1305966"/>
          </a:xfrm>
          <a:prstGeom prst="rect">
            <a:avLst/>
          </a:prstGeom>
          <a:ln>
            <a:solidFill>
              <a:schemeClr val="tx1"/>
            </a:solidFill>
          </a:ln>
        </p:spPr>
      </p:pic>
      <p:pic>
        <p:nvPicPr>
          <p:cNvPr id="15" name="Picture 2" descr="Résultat de recherche d'images pour &quot;fascine érosion&quot;">
            <a:extLst>
              <a:ext uri="{FF2B5EF4-FFF2-40B4-BE49-F238E27FC236}">
                <a16:creationId xmlns:a16="http://schemas.microsoft.com/office/drawing/2014/main" id="{53B52DE0-8936-40CF-AFCD-EB76294A1380}"/>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763736" y="3792608"/>
            <a:ext cx="1993999" cy="149330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6" name="Image 15">
            <a:extLst>
              <a:ext uri="{FF2B5EF4-FFF2-40B4-BE49-F238E27FC236}">
                <a16:creationId xmlns:a16="http://schemas.microsoft.com/office/drawing/2014/main" id="{BA143C8B-9E6B-42A8-BB8F-0036B94E4DE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853151" y="1760247"/>
            <a:ext cx="1896779" cy="1452941"/>
          </a:xfrm>
          <a:prstGeom prst="rect">
            <a:avLst/>
          </a:prstGeom>
          <a:ln>
            <a:solidFill>
              <a:schemeClr val="tx1"/>
            </a:solidFill>
          </a:ln>
        </p:spPr>
      </p:pic>
      <p:sp>
        <p:nvSpPr>
          <p:cNvPr id="17" name="ZoneTexte 16">
            <a:extLst>
              <a:ext uri="{FF2B5EF4-FFF2-40B4-BE49-F238E27FC236}">
                <a16:creationId xmlns:a16="http://schemas.microsoft.com/office/drawing/2014/main" id="{2B78D39F-EABA-42C1-8671-B16E98EB634A}"/>
              </a:ext>
            </a:extLst>
          </p:cNvPr>
          <p:cNvSpPr txBox="1"/>
          <p:nvPr/>
        </p:nvSpPr>
        <p:spPr>
          <a:xfrm>
            <a:off x="10297537" y="5324065"/>
            <a:ext cx="1228726" cy="253916"/>
          </a:xfrm>
          <a:prstGeom prst="rect">
            <a:avLst/>
          </a:prstGeom>
          <a:ln>
            <a:noFill/>
          </a:ln>
        </p:spPr>
        <p:txBody>
          <a:bodyPr wrap="square" rtlCol="0">
            <a:spAutoFit/>
          </a:bodyPr>
          <a:lstStyle/>
          <a:p>
            <a:pPr algn="ctr"/>
            <a:r>
              <a:rPr lang="fr-FR" sz="1050" i="1" dirty="0"/>
              <a:t>Mare tampon</a:t>
            </a:r>
          </a:p>
        </p:txBody>
      </p:sp>
      <p:pic>
        <p:nvPicPr>
          <p:cNvPr id="18" name="Picture 4" descr="http://www.ccsoc.fr/iso_album/p16_700x2448.jpg">
            <a:extLst>
              <a:ext uri="{FF2B5EF4-FFF2-40B4-BE49-F238E27FC236}">
                <a16:creationId xmlns:a16="http://schemas.microsoft.com/office/drawing/2014/main" id="{EAF0DA81-E93D-4B38-BF0D-C650FEA15F1C}"/>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10091957" y="1783540"/>
            <a:ext cx="1970200" cy="147765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9" name="ZoneTexte 18">
            <a:extLst>
              <a:ext uri="{FF2B5EF4-FFF2-40B4-BE49-F238E27FC236}">
                <a16:creationId xmlns:a16="http://schemas.microsoft.com/office/drawing/2014/main" id="{F07ED974-24A1-4E6F-96B8-8567FD9E0C87}"/>
              </a:ext>
            </a:extLst>
          </p:cNvPr>
          <p:cNvSpPr txBox="1"/>
          <p:nvPr/>
        </p:nvSpPr>
        <p:spPr>
          <a:xfrm>
            <a:off x="10426843" y="3299344"/>
            <a:ext cx="1228726" cy="253916"/>
          </a:xfrm>
          <a:prstGeom prst="rect">
            <a:avLst/>
          </a:prstGeom>
          <a:ln>
            <a:noFill/>
          </a:ln>
        </p:spPr>
        <p:txBody>
          <a:bodyPr wrap="square" rtlCol="0">
            <a:spAutoFit/>
          </a:bodyPr>
          <a:lstStyle/>
          <a:p>
            <a:pPr algn="ctr"/>
            <a:r>
              <a:rPr lang="fr-FR" sz="1050" i="1" dirty="0"/>
              <a:t>Ouvrage tampon</a:t>
            </a:r>
          </a:p>
        </p:txBody>
      </p:sp>
      <p:pic>
        <p:nvPicPr>
          <p:cNvPr id="20" name="Picture 4" descr="Résultat de recherche d'images pour &quot;mare tampon&quot;">
            <a:extLst>
              <a:ext uri="{FF2B5EF4-FFF2-40B4-BE49-F238E27FC236}">
                <a16:creationId xmlns:a16="http://schemas.microsoft.com/office/drawing/2014/main" id="{1F45F840-2FA3-459C-BCF8-9B74C05E7B1B}"/>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020256" y="3759922"/>
            <a:ext cx="2041900" cy="15259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1" name="Picture 2" descr="http://zonestampons.onema.fr/sites/default/files/upload/images/be_en_bordure_de_.jpg">
            <a:extLst>
              <a:ext uri="{FF2B5EF4-FFF2-40B4-BE49-F238E27FC236}">
                <a16:creationId xmlns:a16="http://schemas.microsoft.com/office/drawing/2014/main" id="{F5865541-7D8F-4794-B526-51025877C19C}"/>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5821631" y="1767699"/>
            <a:ext cx="2184875" cy="14529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2" name="Picture 4" descr="http://zonestampons.onema.fr/sites/default/files/upload/images/fourriere_enherbee.bmp">
            <a:extLst>
              <a:ext uri="{FF2B5EF4-FFF2-40B4-BE49-F238E27FC236}">
                <a16:creationId xmlns:a16="http://schemas.microsoft.com/office/drawing/2014/main" id="{E586B068-57AD-4585-B17D-B2689E924655}"/>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5826332" y="3759922"/>
            <a:ext cx="2047347" cy="15259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3" name="Picture 6" descr="http://zonestampons.onema.fr/sites/default/files/upload/images/coin_de_parcelle_enherbe.jpg">
            <a:extLst>
              <a:ext uri="{FF2B5EF4-FFF2-40B4-BE49-F238E27FC236}">
                <a16:creationId xmlns:a16="http://schemas.microsoft.com/office/drawing/2014/main" id="{69627746-4A32-4CB3-BA0D-6FF4FCE4072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7942276" y="3759922"/>
            <a:ext cx="1991360" cy="149352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24" name="Picture 8" descr="http://zonestampons.onema.fr/sites/default/files/upload/images/thalweg_enherbe.bmp">
            <a:extLst>
              <a:ext uri="{FF2B5EF4-FFF2-40B4-BE49-F238E27FC236}">
                <a16:creationId xmlns:a16="http://schemas.microsoft.com/office/drawing/2014/main" id="{2AA1C78F-1FE6-48ED-8848-1787DEACFD29}"/>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8078207" y="1783540"/>
            <a:ext cx="1942049" cy="145294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5" name="ZoneTexte 24">
            <a:extLst>
              <a:ext uri="{FF2B5EF4-FFF2-40B4-BE49-F238E27FC236}">
                <a16:creationId xmlns:a16="http://schemas.microsoft.com/office/drawing/2014/main" id="{FA135272-7854-48B1-8516-780955D6470A}"/>
              </a:ext>
            </a:extLst>
          </p:cNvPr>
          <p:cNvSpPr txBox="1"/>
          <p:nvPr/>
        </p:nvSpPr>
        <p:spPr>
          <a:xfrm>
            <a:off x="6096000" y="3314004"/>
            <a:ext cx="1228726" cy="253916"/>
          </a:xfrm>
          <a:prstGeom prst="rect">
            <a:avLst/>
          </a:prstGeom>
        </p:spPr>
        <p:txBody>
          <a:bodyPr wrap="square" rtlCol="0">
            <a:spAutoFit/>
          </a:bodyPr>
          <a:lstStyle/>
          <a:p>
            <a:r>
              <a:rPr lang="fr-FR" sz="1050" i="1" dirty="0"/>
              <a:t>Bandes tampons</a:t>
            </a:r>
          </a:p>
        </p:txBody>
      </p:sp>
      <p:sp>
        <p:nvSpPr>
          <p:cNvPr id="26" name="ZoneTexte 25">
            <a:extLst>
              <a:ext uri="{FF2B5EF4-FFF2-40B4-BE49-F238E27FC236}">
                <a16:creationId xmlns:a16="http://schemas.microsoft.com/office/drawing/2014/main" id="{DF463283-3880-4DF9-A7B4-0FF5F4EDFF62}"/>
              </a:ext>
            </a:extLst>
          </p:cNvPr>
          <p:cNvSpPr txBox="1"/>
          <p:nvPr/>
        </p:nvSpPr>
        <p:spPr>
          <a:xfrm>
            <a:off x="8256267" y="3348202"/>
            <a:ext cx="1228726" cy="253916"/>
          </a:xfrm>
          <a:prstGeom prst="rect">
            <a:avLst/>
          </a:prstGeom>
        </p:spPr>
        <p:txBody>
          <a:bodyPr wrap="square" rtlCol="0">
            <a:spAutoFit/>
          </a:bodyPr>
          <a:lstStyle/>
          <a:p>
            <a:r>
              <a:rPr lang="fr-FR" sz="1050" i="1" dirty="0"/>
              <a:t>Chenal enherbé</a:t>
            </a:r>
          </a:p>
        </p:txBody>
      </p:sp>
      <p:sp>
        <p:nvSpPr>
          <p:cNvPr id="27" name="ZoneTexte 26">
            <a:extLst>
              <a:ext uri="{FF2B5EF4-FFF2-40B4-BE49-F238E27FC236}">
                <a16:creationId xmlns:a16="http://schemas.microsoft.com/office/drawing/2014/main" id="{48257242-6C0E-4FAD-8054-9B5C59207493}"/>
              </a:ext>
            </a:extLst>
          </p:cNvPr>
          <p:cNvSpPr txBox="1"/>
          <p:nvPr/>
        </p:nvSpPr>
        <p:spPr>
          <a:xfrm>
            <a:off x="6096000" y="5387809"/>
            <a:ext cx="1228726" cy="253916"/>
          </a:xfrm>
          <a:prstGeom prst="rect">
            <a:avLst/>
          </a:prstGeom>
        </p:spPr>
        <p:txBody>
          <a:bodyPr wrap="square" rtlCol="0">
            <a:spAutoFit/>
          </a:bodyPr>
          <a:lstStyle/>
          <a:p>
            <a:r>
              <a:rPr lang="fr-FR" sz="1050" i="1" dirty="0"/>
              <a:t>Fourrière enherbée</a:t>
            </a:r>
          </a:p>
        </p:txBody>
      </p:sp>
      <p:sp>
        <p:nvSpPr>
          <p:cNvPr id="28" name="ZoneTexte 27">
            <a:extLst>
              <a:ext uri="{FF2B5EF4-FFF2-40B4-BE49-F238E27FC236}">
                <a16:creationId xmlns:a16="http://schemas.microsoft.com/office/drawing/2014/main" id="{5D33CA14-0BCF-4DFA-9A8E-ACFD18B59C0E}"/>
              </a:ext>
            </a:extLst>
          </p:cNvPr>
          <p:cNvSpPr txBox="1"/>
          <p:nvPr/>
        </p:nvSpPr>
        <p:spPr>
          <a:xfrm>
            <a:off x="8043515" y="5387809"/>
            <a:ext cx="1788882" cy="253916"/>
          </a:xfrm>
          <a:prstGeom prst="rect">
            <a:avLst/>
          </a:prstGeom>
        </p:spPr>
        <p:txBody>
          <a:bodyPr wrap="square" rtlCol="0">
            <a:spAutoFit/>
          </a:bodyPr>
          <a:lstStyle/>
          <a:p>
            <a:r>
              <a:rPr lang="fr-FR" sz="1050" i="1" dirty="0"/>
              <a:t>Coin de parcelle enherbé</a:t>
            </a:r>
          </a:p>
        </p:txBody>
      </p:sp>
      <p:sp>
        <p:nvSpPr>
          <p:cNvPr id="29" name="ZoneTexte 28">
            <a:extLst>
              <a:ext uri="{FF2B5EF4-FFF2-40B4-BE49-F238E27FC236}">
                <a16:creationId xmlns:a16="http://schemas.microsoft.com/office/drawing/2014/main" id="{AD448E65-1E00-4C02-8C42-338F86E507F4}"/>
              </a:ext>
            </a:extLst>
          </p:cNvPr>
          <p:cNvSpPr txBox="1"/>
          <p:nvPr/>
        </p:nvSpPr>
        <p:spPr>
          <a:xfrm>
            <a:off x="4357536" y="5420965"/>
            <a:ext cx="1228726" cy="253916"/>
          </a:xfrm>
          <a:prstGeom prst="rect">
            <a:avLst/>
          </a:prstGeom>
        </p:spPr>
        <p:txBody>
          <a:bodyPr wrap="square" rtlCol="0">
            <a:spAutoFit/>
          </a:bodyPr>
          <a:lstStyle/>
          <a:p>
            <a:r>
              <a:rPr lang="fr-FR" sz="1050" i="1" dirty="0"/>
              <a:t>Fascine</a:t>
            </a:r>
          </a:p>
        </p:txBody>
      </p:sp>
      <p:sp>
        <p:nvSpPr>
          <p:cNvPr id="30" name="ZoneTexte 29">
            <a:extLst>
              <a:ext uri="{FF2B5EF4-FFF2-40B4-BE49-F238E27FC236}">
                <a16:creationId xmlns:a16="http://schemas.microsoft.com/office/drawing/2014/main" id="{795B8B8E-E774-4705-A7BC-8209D0C57D00}"/>
              </a:ext>
            </a:extLst>
          </p:cNvPr>
          <p:cNvSpPr txBox="1"/>
          <p:nvPr/>
        </p:nvSpPr>
        <p:spPr>
          <a:xfrm>
            <a:off x="4265787" y="3343463"/>
            <a:ext cx="1228726" cy="253916"/>
          </a:xfrm>
          <a:prstGeom prst="rect">
            <a:avLst/>
          </a:prstGeom>
        </p:spPr>
        <p:txBody>
          <a:bodyPr wrap="square" rtlCol="0">
            <a:spAutoFit/>
          </a:bodyPr>
          <a:lstStyle/>
          <a:p>
            <a:r>
              <a:rPr lang="fr-FR" sz="1050" i="1" dirty="0"/>
              <a:t>Haie</a:t>
            </a:r>
          </a:p>
        </p:txBody>
      </p:sp>
      <p:sp>
        <p:nvSpPr>
          <p:cNvPr id="31" name="ZoneTexte 30">
            <a:extLst>
              <a:ext uri="{FF2B5EF4-FFF2-40B4-BE49-F238E27FC236}">
                <a16:creationId xmlns:a16="http://schemas.microsoft.com/office/drawing/2014/main" id="{0BAF3AE8-7EBE-48F8-9AF9-50203525376F}"/>
              </a:ext>
            </a:extLst>
          </p:cNvPr>
          <p:cNvSpPr txBox="1"/>
          <p:nvPr/>
        </p:nvSpPr>
        <p:spPr>
          <a:xfrm>
            <a:off x="2333415" y="254078"/>
            <a:ext cx="8003097" cy="400110"/>
          </a:xfrm>
          <a:prstGeom prst="rect">
            <a:avLst/>
          </a:prstGeom>
        </p:spPr>
        <p:txBody>
          <a:bodyPr wrap="square" rtlCol="0">
            <a:spAutoFit/>
          </a:bodyPr>
          <a:lstStyle/>
          <a:p>
            <a:pPr marL="285750" indent="-285750">
              <a:buFont typeface="Wingdings" panose="05000000000000000000" pitchFamily="2" charset="2"/>
              <a:buChar char="Ø"/>
            </a:pPr>
            <a:r>
              <a:rPr lang="fr-FR" sz="2000" b="1" dirty="0">
                <a:solidFill>
                  <a:srgbClr val="002060"/>
                </a:solidFill>
              </a:rPr>
              <a:t>Actions pouvant être modélisées avec </a:t>
            </a:r>
            <a:r>
              <a:rPr lang="fr-FR" sz="2000" b="1" dirty="0" err="1">
                <a:solidFill>
                  <a:srgbClr val="002060"/>
                </a:solidFill>
              </a:rPr>
              <a:t>watersed</a:t>
            </a:r>
            <a:endParaRPr lang="fr-FR" sz="2000" b="1" dirty="0">
              <a:solidFill>
                <a:srgbClr val="002060"/>
              </a:solidFill>
            </a:endParaRPr>
          </a:p>
        </p:txBody>
      </p:sp>
    </p:spTree>
    <p:extLst>
      <p:ext uri="{BB962C8B-B14F-4D97-AF65-F5344CB8AC3E}">
        <p14:creationId xmlns:p14="http://schemas.microsoft.com/office/powerpoint/2010/main" val="41972151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A228D5F1-9031-4AFD-85B1-524FE899E1BA}"/>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6FFAF076-3871-4411-9B13-196395FFB46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098F7E4D-6339-4EFF-AB2D-3013DE2E0218}"/>
              </a:ext>
            </a:extLst>
          </p:cNvPr>
          <p:cNvSpPr>
            <a:spLocks noGrp="1"/>
          </p:cNvSpPr>
          <p:nvPr>
            <p:ph type="sldNum" sz="quarter" idx="12"/>
          </p:nvPr>
        </p:nvSpPr>
        <p:spPr/>
        <p:txBody>
          <a:bodyPr/>
          <a:lstStyle/>
          <a:p>
            <a:fld id="{B9313472-45EF-469F-9C12-18D63CA62E90}" type="slidenum">
              <a:rPr lang="fr-FR" smtClean="0"/>
              <a:t>33</a:t>
            </a:fld>
            <a:endParaRPr lang="fr-FR"/>
          </a:p>
        </p:txBody>
      </p:sp>
      <p:sp>
        <p:nvSpPr>
          <p:cNvPr id="7" name="ZoneTexte 6">
            <a:extLst>
              <a:ext uri="{FF2B5EF4-FFF2-40B4-BE49-F238E27FC236}">
                <a16:creationId xmlns:a16="http://schemas.microsoft.com/office/drawing/2014/main" id="{B1AC7D71-AE7E-4E9B-8644-C33DAF611C41}"/>
              </a:ext>
            </a:extLst>
          </p:cNvPr>
          <p:cNvSpPr txBox="1"/>
          <p:nvPr/>
        </p:nvSpPr>
        <p:spPr>
          <a:xfrm>
            <a:off x="2374356" y="135533"/>
            <a:ext cx="8838127" cy="369332"/>
          </a:xfrm>
          <a:prstGeom prst="rect">
            <a:avLst/>
          </a:prstGeom>
          <a:noFill/>
        </p:spPr>
        <p:txBody>
          <a:bodyPr wrap="square" rtlCol="0">
            <a:spAutoFit/>
          </a:bodyPr>
          <a:lstStyle/>
          <a:p>
            <a:pPr>
              <a:spcBef>
                <a:spcPts val="600"/>
              </a:spcBef>
            </a:pPr>
            <a:r>
              <a:rPr lang="fr-FR" b="1" dirty="0">
                <a:solidFill>
                  <a:srgbClr val="0070C0"/>
                </a:solidFill>
              </a:rPr>
              <a:t>Développement d’une méthodologie basée sur le modèle </a:t>
            </a:r>
            <a:r>
              <a:rPr lang="fr-FR" b="1" dirty="0" err="1">
                <a:solidFill>
                  <a:srgbClr val="0070C0"/>
                </a:solidFill>
              </a:rPr>
              <a:t>WaterSed</a:t>
            </a:r>
            <a:endParaRPr lang="fr-FR" b="1" dirty="0">
              <a:solidFill>
                <a:srgbClr val="0070C0"/>
              </a:solidFill>
            </a:endParaRPr>
          </a:p>
        </p:txBody>
      </p:sp>
      <p:pic>
        <p:nvPicPr>
          <p:cNvPr id="15" name="Image 14">
            <a:extLst>
              <a:ext uri="{FF2B5EF4-FFF2-40B4-BE49-F238E27FC236}">
                <a16:creationId xmlns:a16="http://schemas.microsoft.com/office/drawing/2014/main" id="{00138BA3-D665-46FF-A91C-BB5370A54A42}"/>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6031132" y="1981490"/>
            <a:ext cx="5659523" cy="3960000"/>
          </a:xfrm>
          <a:prstGeom prst="rect">
            <a:avLst/>
          </a:prstGeom>
        </p:spPr>
      </p:pic>
      <p:pic>
        <p:nvPicPr>
          <p:cNvPr id="17" name="Image 16">
            <a:extLst>
              <a:ext uri="{FF2B5EF4-FFF2-40B4-BE49-F238E27FC236}">
                <a16:creationId xmlns:a16="http://schemas.microsoft.com/office/drawing/2014/main" id="{75019FC4-847E-4B65-A831-3024678FBAA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20196" y="1981490"/>
            <a:ext cx="5622978" cy="3960000"/>
          </a:xfrm>
          <a:prstGeom prst="rect">
            <a:avLst/>
          </a:prstGeom>
        </p:spPr>
      </p:pic>
      <p:sp>
        <p:nvSpPr>
          <p:cNvPr id="18" name="ZoneTexte 17">
            <a:extLst>
              <a:ext uri="{FF2B5EF4-FFF2-40B4-BE49-F238E27FC236}">
                <a16:creationId xmlns:a16="http://schemas.microsoft.com/office/drawing/2014/main" id="{764A3DB8-2197-4D61-8FC9-DF2F76476559}"/>
              </a:ext>
            </a:extLst>
          </p:cNvPr>
          <p:cNvSpPr txBox="1"/>
          <p:nvPr/>
        </p:nvSpPr>
        <p:spPr>
          <a:xfrm>
            <a:off x="949618" y="1014457"/>
            <a:ext cx="10475943" cy="400110"/>
          </a:xfrm>
          <a:prstGeom prst="rect">
            <a:avLst/>
          </a:prstGeom>
          <a:noFill/>
        </p:spPr>
        <p:txBody>
          <a:bodyPr wrap="square" rtlCol="0">
            <a:spAutoFit/>
          </a:bodyPr>
          <a:lstStyle/>
          <a:p>
            <a:r>
              <a:rPr lang="fr-FR" sz="2000" dirty="0"/>
              <a:t>Une description très fine des paysages par l’intégration de données à très haute résolution</a:t>
            </a:r>
          </a:p>
        </p:txBody>
      </p:sp>
    </p:spTree>
    <p:extLst>
      <p:ext uri="{BB962C8B-B14F-4D97-AF65-F5344CB8AC3E}">
        <p14:creationId xmlns:p14="http://schemas.microsoft.com/office/powerpoint/2010/main" val="306396488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9E73EC1F-C96C-464A-9835-74ED32D9FF8E}"/>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FB0A58F6-6D60-468C-A5B6-0448F00979B6}"/>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0B708A28-1979-4E87-A5E0-C3366EEBE598}"/>
              </a:ext>
            </a:extLst>
          </p:cNvPr>
          <p:cNvSpPr>
            <a:spLocks noGrp="1"/>
          </p:cNvSpPr>
          <p:nvPr>
            <p:ph type="sldNum" sz="quarter" idx="12"/>
          </p:nvPr>
        </p:nvSpPr>
        <p:spPr/>
        <p:txBody>
          <a:bodyPr/>
          <a:lstStyle/>
          <a:p>
            <a:fld id="{B9313472-45EF-469F-9C12-18D63CA62E90}" type="slidenum">
              <a:rPr lang="fr-FR" smtClean="0"/>
              <a:t>34</a:t>
            </a:fld>
            <a:endParaRPr lang="fr-FR"/>
          </a:p>
        </p:txBody>
      </p:sp>
      <p:sp>
        <p:nvSpPr>
          <p:cNvPr id="7" name="ZoneTexte 6">
            <a:extLst>
              <a:ext uri="{FF2B5EF4-FFF2-40B4-BE49-F238E27FC236}">
                <a16:creationId xmlns:a16="http://schemas.microsoft.com/office/drawing/2014/main" id="{88BCED8B-6B06-4A5C-BD7F-10BE283655F0}"/>
              </a:ext>
            </a:extLst>
          </p:cNvPr>
          <p:cNvSpPr txBox="1"/>
          <p:nvPr/>
        </p:nvSpPr>
        <p:spPr>
          <a:xfrm>
            <a:off x="0" y="0"/>
            <a:ext cx="9144000" cy="369332"/>
          </a:xfrm>
          <a:prstGeom prst="rect">
            <a:avLst/>
          </a:prstGeom>
          <a:solidFill>
            <a:schemeClr val="tx1">
              <a:alpha val="50000"/>
            </a:schemeClr>
          </a:solidFill>
        </p:spPr>
        <p:txBody>
          <a:bodyPr wrap="square" rtlCol="0">
            <a:spAutoFit/>
          </a:bodyPr>
          <a:lstStyle/>
          <a:p>
            <a:pPr marL="135731">
              <a:spcBef>
                <a:spcPts val="450"/>
              </a:spcBef>
              <a:spcAft>
                <a:spcPts val="450"/>
              </a:spcAft>
            </a:pPr>
            <a:r>
              <a:rPr lang="fr-FR" dirty="0">
                <a:solidFill>
                  <a:schemeClr val="bg1"/>
                </a:solidFill>
              </a:rPr>
              <a:t>WATERSED</a:t>
            </a:r>
          </a:p>
        </p:txBody>
      </p:sp>
      <p:sp>
        <p:nvSpPr>
          <p:cNvPr id="8" name="ZoneTexte 7">
            <a:extLst>
              <a:ext uri="{FF2B5EF4-FFF2-40B4-BE49-F238E27FC236}">
                <a16:creationId xmlns:a16="http://schemas.microsoft.com/office/drawing/2014/main" id="{6DA85BE8-A2EF-4660-B6F0-449BA3A81B3B}"/>
              </a:ext>
            </a:extLst>
          </p:cNvPr>
          <p:cNvSpPr txBox="1"/>
          <p:nvPr/>
        </p:nvSpPr>
        <p:spPr>
          <a:xfrm>
            <a:off x="1062332" y="781191"/>
            <a:ext cx="8838126" cy="784830"/>
          </a:xfrm>
          <a:prstGeom prst="rect">
            <a:avLst/>
          </a:prstGeom>
          <a:noFill/>
        </p:spPr>
        <p:txBody>
          <a:bodyPr wrap="square" rtlCol="0">
            <a:spAutoFit/>
          </a:bodyPr>
          <a:lstStyle/>
          <a:p>
            <a:pPr>
              <a:spcBef>
                <a:spcPts val="600"/>
              </a:spcBef>
            </a:pPr>
            <a:r>
              <a:rPr lang="fr-FR" sz="2000" b="1" dirty="0"/>
              <a:t>Optimisation du schéma d’aménagement avec le modèle </a:t>
            </a:r>
            <a:r>
              <a:rPr lang="fr-FR" sz="2000" b="1" dirty="0" err="1"/>
              <a:t>WaterSed</a:t>
            </a:r>
            <a:endParaRPr lang="fr-FR" sz="2000" b="1" dirty="0"/>
          </a:p>
          <a:p>
            <a:pPr marL="171450" indent="-171450">
              <a:spcBef>
                <a:spcPts val="600"/>
              </a:spcBef>
              <a:buFont typeface="Wingdings" panose="05000000000000000000" pitchFamily="2" charset="2"/>
              <a:buChar char="§"/>
            </a:pPr>
            <a:r>
              <a:rPr lang="fr-FR" sz="2000" dirty="0"/>
              <a:t>Agir dès le genèse des ruissellements (ruissellement diffus)</a:t>
            </a:r>
          </a:p>
        </p:txBody>
      </p:sp>
      <p:pic>
        <p:nvPicPr>
          <p:cNvPr id="9" name="Image 8">
            <a:extLst>
              <a:ext uri="{FF2B5EF4-FFF2-40B4-BE49-F238E27FC236}">
                <a16:creationId xmlns:a16="http://schemas.microsoft.com/office/drawing/2014/main" id="{9BA7AF94-4FB4-473D-8902-8CABE3F86BC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845582" y="1883970"/>
            <a:ext cx="5914292" cy="4180290"/>
          </a:xfrm>
          <a:prstGeom prst="rect">
            <a:avLst/>
          </a:prstGeom>
        </p:spPr>
      </p:pic>
      <p:sp>
        <p:nvSpPr>
          <p:cNvPr id="10" name="ZoneTexte 9">
            <a:extLst>
              <a:ext uri="{FF2B5EF4-FFF2-40B4-BE49-F238E27FC236}">
                <a16:creationId xmlns:a16="http://schemas.microsoft.com/office/drawing/2014/main" id="{E9B41E31-65F2-4A6C-AFF2-066C8667E805}"/>
              </a:ext>
            </a:extLst>
          </p:cNvPr>
          <p:cNvSpPr txBox="1"/>
          <p:nvPr/>
        </p:nvSpPr>
        <p:spPr>
          <a:xfrm>
            <a:off x="8658627" y="3077203"/>
            <a:ext cx="2902309" cy="1631216"/>
          </a:xfrm>
          <a:prstGeom prst="rect">
            <a:avLst/>
          </a:prstGeom>
          <a:noFill/>
        </p:spPr>
        <p:txBody>
          <a:bodyPr wrap="square" rtlCol="0">
            <a:spAutoFit/>
          </a:bodyPr>
          <a:lstStyle/>
          <a:p>
            <a:r>
              <a:rPr lang="fr-FR" sz="2000" dirty="0"/>
              <a:t>Bassin de la Dordogne</a:t>
            </a:r>
          </a:p>
          <a:p>
            <a:r>
              <a:rPr lang="fr-FR" sz="2000" i="1" dirty="0"/>
              <a:t>Volume de ruissellement modélisé pour une pluie de 31 mm en 2h (PDR 10 ans)</a:t>
            </a:r>
          </a:p>
        </p:txBody>
      </p:sp>
      <p:cxnSp>
        <p:nvCxnSpPr>
          <p:cNvPr id="11" name="Connecteur droit 10">
            <a:extLst>
              <a:ext uri="{FF2B5EF4-FFF2-40B4-BE49-F238E27FC236}">
                <a16:creationId xmlns:a16="http://schemas.microsoft.com/office/drawing/2014/main" id="{121A6DA1-0FBB-42F8-9F88-641F221134B8}"/>
              </a:ext>
            </a:extLst>
          </p:cNvPr>
          <p:cNvCxnSpPr/>
          <p:nvPr/>
        </p:nvCxnSpPr>
        <p:spPr>
          <a:xfrm>
            <a:off x="8347747" y="3198900"/>
            <a:ext cx="0" cy="1509519"/>
          </a:xfrm>
          <a:prstGeom prst="line">
            <a:avLst/>
          </a:prstGeom>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360837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7A1F54B-A04A-459E-A043-BA51B40B3C4C}"/>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F70FEDF2-6A3B-43B0-975B-F8966384FECE}"/>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A634BA3C-75B1-4EEB-8A4E-10394CFA7E45}"/>
              </a:ext>
            </a:extLst>
          </p:cNvPr>
          <p:cNvSpPr>
            <a:spLocks noGrp="1"/>
          </p:cNvSpPr>
          <p:nvPr>
            <p:ph type="sldNum" sz="quarter" idx="12"/>
          </p:nvPr>
        </p:nvSpPr>
        <p:spPr/>
        <p:txBody>
          <a:bodyPr/>
          <a:lstStyle/>
          <a:p>
            <a:fld id="{B9313472-45EF-469F-9C12-18D63CA62E90}" type="slidenum">
              <a:rPr lang="fr-FR" smtClean="0"/>
              <a:t>35</a:t>
            </a:fld>
            <a:endParaRPr lang="fr-FR"/>
          </a:p>
        </p:txBody>
      </p:sp>
      <p:sp>
        <p:nvSpPr>
          <p:cNvPr id="7" name="ZoneTexte 6">
            <a:extLst>
              <a:ext uri="{FF2B5EF4-FFF2-40B4-BE49-F238E27FC236}">
                <a16:creationId xmlns:a16="http://schemas.microsoft.com/office/drawing/2014/main" id="{225B8379-E4C1-4583-A5F6-97C66A28EC0E}"/>
              </a:ext>
            </a:extLst>
          </p:cNvPr>
          <p:cNvSpPr txBox="1"/>
          <p:nvPr/>
        </p:nvSpPr>
        <p:spPr>
          <a:xfrm>
            <a:off x="1524000" y="0"/>
            <a:ext cx="9144000" cy="369332"/>
          </a:xfrm>
          <a:prstGeom prst="rect">
            <a:avLst/>
          </a:prstGeom>
          <a:noFill/>
        </p:spPr>
        <p:txBody>
          <a:bodyPr wrap="square" rtlCol="0">
            <a:spAutoFit/>
          </a:bodyPr>
          <a:lstStyle/>
          <a:p>
            <a:pPr algn="ctr"/>
            <a:r>
              <a:rPr lang="fr-FR" b="1" dirty="0">
                <a:solidFill>
                  <a:srgbClr val="002060"/>
                </a:solidFill>
              </a:rPr>
              <a:t>Elaboration et évaluation de l’impact des scénarios d’aménagement</a:t>
            </a:r>
          </a:p>
        </p:txBody>
      </p:sp>
      <p:sp>
        <p:nvSpPr>
          <p:cNvPr id="8" name="ZoneTexte 7">
            <a:extLst>
              <a:ext uri="{FF2B5EF4-FFF2-40B4-BE49-F238E27FC236}">
                <a16:creationId xmlns:a16="http://schemas.microsoft.com/office/drawing/2014/main" id="{2B7BFAC9-5D75-4263-9F69-B76A763DFC25}"/>
              </a:ext>
            </a:extLst>
          </p:cNvPr>
          <p:cNvSpPr txBox="1"/>
          <p:nvPr/>
        </p:nvSpPr>
        <p:spPr>
          <a:xfrm>
            <a:off x="-135970" y="951854"/>
            <a:ext cx="7190913" cy="400110"/>
          </a:xfrm>
          <a:prstGeom prst="rect">
            <a:avLst/>
          </a:prstGeom>
          <a:noFill/>
        </p:spPr>
        <p:txBody>
          <a:bodyPr wrap="square" rtlCol="0">
            <a:spAutoFit/>
          </a:bodyPr>
          <a:lstStyle/>
          <a:p>
            <a:r>
              <a:rPr lang="fr-FR" sz="2000" dirty="0">
                <a:solidFill>
                  <a:srgbClr val="002060"/>
                </a:solidFill>
              </a:rPr>
              <a:t>Modélisation de l’érosion SANS aménagement (Etat initial)</a:t>
            </a:r>
          </a:p>
        </p:txBody>
      </p:sp>
      <p:pic>
        <p:nvPicPr>
          <p:cNvPr id="9" name="Image 8">
            <a:extLst>
              <a:ext uri="{FF2B5EF4-FFF2-40B4-BE49-F238E27FC236}">
                <a16:creationId xmlns:a16="http://schemas.microsoft.com/office/drawing/2014/main" id="{91F1A573-62B3-419A-909C-003AFE91B17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0994" y="2140802"/>
            <a:ext cx="4891088" cy="3449458"/>
          </a:xfrm>
          <a:prstGeom prst="rect">
            <a:avLst/>
          </a:prstGeom>
        </p:spPr>
      </p:pic>
      <p:sp>
        <p:nvSpPr>
          <p:cNvPr id="10" name="ZoneTexte 9">
            <a:extLst>
              <a:ext uri="{FF2B5EF4-FFF2-40B4-BE49-F238E27FC236}">
                <a16:creationId xmlns:a16="http://schemas.microsoft.com/office/drawing/2014/main" id="{9406EB74-93D6-410B-BAE9-5DD8E03433D7}"/>
              </a:ext>
            </a:extLst>
          </p:cNvPr>
          <p:cNvSpPr txBox="1"/>
          <p:nvPr/>
        </p:nvSpPr>
        <p:spPr>
          <a:xfrm>
            <a:off x="3675993" y="3463510"/>
            <a:ext cx="2176462" cy="523220"/>
          </a:xfrm>
          <a:prstGeom prst="rect">
            <a:avLst/>
          </a:prstGeom>
          <a:solidFill>
            <a:schemeClr val="bg1"/>
          </a:solidFill>
          <a:ln>
            <a:solidFill>
              <a:schemeClr val="tx1"/>
            </a:solidFill>
          </a:ln>
        </p:spPr>
        <p:txBody>
          <a:bodyPr wrap="square" rtlCol="0">
            <a:spAutoFit/>
          </a:bodyPr>
          <a:lstStyle/>
          <a:p>
            <a:r>
              <a:rPr lang="fr-FR" sz="1400" b="1" dirty="0">
                <a:solidFill>
                  <a:srgbClr val="002060"/>
                </a:solidFill>
              </a:rPr>
              <a:t>Sans fascine </a:t>
            </a:r>
            <a:r>
              <a:rPr lang="fr-FR" sz="1400" dirty="0">
                <a:solidFill>
                  <a:srgbClr val="002060"/>
                </a:solidFill>
              </a:rPr>
              <a:t>: 11,1 t de sédiments transportés</a:t>
            </a:r>
          </a:p>
        </p:txBody>
      </p:sp>
      <p:cxnSp>
        <p:nvCxnSpPr>
          <p:cNvPr id="11" name="Connecteur droit avec flèche 10">
            <a:extLst>
              <a:ext uri="{FF2B5EF4-FFF2-40B4-BE49-F238E27FC236}">
                <a16:creationId xmlns:a16="http://schemas.microsoft.com/office/drawing/2014/main" id="{5C32E964-FC0C-4AFE-B813-AE7DFCC82E4C}"/>
              </a:ext>
            </a:extLst>
          </p:cNvPr>
          <p:cNvCxnSpPr>
            <a:stCxn id="10" idx="1"/>
          </p:cNvCxnSpPr>
          <p:nvPr/>
        </p:nvCxnSpPr>
        <p:spPr>
          <a:xfrm flipH="1" flipV="1">
            <a:off x="2990193" y="3712780"/>
            <a:ext cx="685800" cy="1234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12" name="Image 11">
            <a:extLst>
              <a:ext uri="{FF2B5EF4-FFF2-40B4-BE49-F238E27FC236}">
                <a16:creationId xmlns:a16="http://schemas.microsoft.com/office/drawing/2014/main" id="{14F566FB-3CC5-476B-8B67-D5CF72CB377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8255" y="2140801"/>
            <a:ext cx="5018116" cy="3536407"/>
          </a:xfrm>
          <a:prstGeom prst="rect">
            <a:avLst/>
          </a:prstGeom>
        </p:spPr>
      </p:pic>
      <p:sp>
        <p:nvSpPr>
          <p:cNvPr id="13" name="ZoneTexte 12">
            <a:extLst>
              <a:ext uri="{FF2B5EF4-FFF2-40B4-BE49-F238E27FC236}">
                <a16:creationId xmlns:a16="http://schemas.microsoft.com/office/drawing/2014/main" id="{07A1555B-9C33-4472-87D6-4DA83FA54C93}"/>
              </a:ext>
            </a:extLst>
          </p:cNvPr>
          <p:cNvSpPr txBox="1"/>
          <p:nvPr/>
        </p:nvSpPr>
        <p:spPr>
          <a:xfrm>
            <a:off x="6435798" y="1351964"/>
            <a:ext cx="5223029" cy="707886"/>
          </a:xfrm>
          <a:prstGeom prst="rect">
            <a:avLst/>
          </a:prstGeom>
          <a:solidFill>
            <a:schemeClr val="bg1"/>
          </a:solidFill>
        </p:spPr>
        <p:txBody>
          <a:bodyPr wrap="square" rtlCol="0">
            <a:spAutoFit/>
          </a:bodyPr>
          <a:lstStyle/>
          <a:p>
            <a:r>
              <a:rPr lang="fr-FR" sz="2000" dirty="0">
                <a:solidFill>
                  <a:srgbClr val="002060"/>
                </a:solidFill>
              </a:rPr>
              <a:t>Modélisation de l’érosion AVEC aménagement (Etat projeté)</a:t>
            </a:r>
          </a:p>
        </p:txBody>
      </p:sp>
    </p:spTree>
    <p:extLst>
      <p:ext uri="{BB962C8B-B14F-4D97-AF65-F5344CB8AC3E}">
        <p14:creationId xmlns:p14="http://schemas.microsoft.com/office/powerpoint/2010/main" val="117508853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38F5E1E-86DB-490A-82F4-F679559C4263}"/>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806AF054-8750-407C-AEF0-8BB46D4D62A3}"/>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F0E86C75-D892-4298-8130-281BDE40F50E}"/>
              </a:ext>
            </a:extLst>
          </p:cNvPr>
          <p:cNvSpPr>
            <a:spLocks noGrp="1"/>
          </p:cNvSpPr>
          <p:nvPr>
            <p:ph type="sldNum" sz="quarter" idx="12"/>
          </p:nvPr>
        </p:nvSpPr>
        <p:spPr/>
        <p:txBody>
          <a:bodyPr/>
          <a:lstStyle/>
          <a:p>
            <a:fld id="{B9313472-45EF-469F-9C12-18D63CA62E90}" type="slidenum">
              <a:rPr lang="fr-FR" smtClean="0"/>
              <a:t>36</a:t>
            </a:fld>
            <a:endParaRPr lang="fr-FR"/>
          </a:p>
        </p:txBody>
      </p:sp>
      <p:sp>
        <p:nvSpPr>
          <p:cNvPr id="7" name="ZoneTexte 6">
            <a:extLst>
              <a:ext uri="{FF2B5EF4-FFF2-40B4-BE49-F238E27FC236}">
                <a16:creationId xmlns:a16="http://schemas.microsoft.com/office/drawing/2014/main" id="{83ECE71F-0769-40D1-8CDC-1BFB5C27B4F9}"/>
              </a:ext>
            </a:extLst>
          </p:cNvPr>
          <p:cNvSpPr txBox="1"/>
          <p:nvPr/>
        </p:nvSpPr>
        <p:spPr>
          <a:xfrm>
            <a:off x="1524000" y="0"/>
            <a:ext cx="9144000" cy="369332"/>
          </a:xfrm>
          <a:prstGeom prst="rect">
            <a:avLst/>
          </a:prstGeom>
          <a:noFill/>
        </p:spPr>
        <p:txBody>
          <a:bodyPr wrap="square" rtlCol="0">
            <a:spAutoFit/>
          </a:bodyPr>
          <a:lstStyle/>
          <a:p>
            <a:pPr algn="ctr"/>
            <a:r>
              <a:rPr lang="fr-FR" b="1" dirty="0">
                <a:solidFill>
                  <a:srgbClr val="002060"/>
                </a:solidFill>
              </a:rPr>
              <a:t>Les grandes étapes</a:t>
            </a:r>
          </a:p>
        </p:txBody>
      </p:sp>
      <p:sp>
        <p:nvSpPr>
          <p:cNvPr id="9" name="ZoneTexte 8">
            <a:extLst>
              <a:ext uri="{FF2B5EF4-FFF2-40B4-BE49-F238E27FC236}">
                <a16:creationId xmlns:a16="http://schemas.microsoft.com/office/drawing/2014/main" id="{7882D785-251C-4540-8CD5-DAA7688C436D}"/>
              </a:ext>
            </a:extLst>
          </p:cNvPr>
          <p:cNvSpPr txBox="1"/>
          <p:nvPr/>
        </p:nvSpPr>
        <p:spPr>
          <a:xfrm>
            <a:off x="1692906" y="4324860"/>
            <a:ext cx="10318581" cy="1092607"/>
          </a:xfrm>
          <a:prstGeom prst="rect">
            <a:avLst/>
          </a:prstGeom>
          <a:noFill/>
        </p:spPr>
        <p:txBody>
          <a:bodyPr wrap="square" rtlCol="0">
            <a:spAutoFit/>
          </a:bodyPr>
          <a:lstStyle/>
          <a:p>
            <a:pPr>
              <a:spcBef>
                <a:spcPts val="600"/>
              </a:spcBef>
            </a:pPr>
            <a:r>
              <a:rPr lang="fr-FR" sz="2000" b="1" dirty="0">
                <a:solidFill>
                  <a:srgbClr val="0070C0"/>
                </a:solidFill>
              </a:rPr>
              <a:t>Sur l’ensemble du territoire SYMCEA </a:t>
            </a:r>
            <a:r>
              <a:rPr lang="fr-FR" sz="2000" dirty="0"/>
              <a:t>: collecte des données et mise en forme, données d’entrée du modèle, construction et calage du modèle</a:t>
            </a:r>
          </a:p>
          <a:p>
            <a:pPr marL="285750" indent="-285750">
              <a:spcBef>
                <a:spcPts val="600"/>
              </a:spcBef>
              <a:buFont typeface="Wingdings" panose="05000000000000000000" pitchFamily="2" charset="2"/>
              <a:buChar char="Ø"/>
            </a:pPr>
            <a:r>
              <a:rPr lang="fr-FR" sz="2000" b="1" dirty="0"/>
              <a:t>Cadre de modélisation homogène sur tout le territoire</a:t>
            </a:r>
          </a:p>
        </p:txBody>
      </p:sp>
      <p:sp>
        <p:nvSpPr>
          <p:cNvPr id="10" name="ZoneTexte 9">
            <a:extLst>
              <a:ext uri="{FF2B5EF4-FFF2-40B4-BE49-F238E27FC236}">
                <a16:creationId xmlns:a16="http://schemas.microsoft.com/office/drawing/2014/main" id="{E2B71741-D9C3-4227-9BB4-1777AFC252FB}"/>
              </a:ext>
            </a:extLst>
          </p:cNvPr>
          <p:cNvSpPr txBox="1"/>
          <p:nvPr/>
        </p:nvSpPr>
        <p:spPr>
          <a:xfrm>
            <a:off x="1687368" y="5532658"/>
            <a:ext cx="10380725" cy="707886"/>
          </a:xfrm>
          <a:prstGeom prst="rect">
            <a:avLst/>
          </a:prstGeom>
          <a:noFill/>
        </p:spPr>
        <p:txBody>
          <a:bodyPr wrap="square" rtlCol="0">
            <a:spAutoFit/>
          </a:bodyPr>
          <a:lstStyle/>
          <a:p>
            <a:r>
              <a:rPr lang="fr-FR" sz="2000" b="1" dirty="0">
                <a:solidFill>
                  <a:srgbClr val="0070C0"/>
                </a:solidFill>
              </a:rPr>
              <a:t>Par </a:t>
            </a:r>
            <a:r>
              <a:rPr lang="fr-FR" sz="2000" b="1" dirty="0" err="1">
                <a:solidFill>
                  <a:srgbClr val="0070C0"/>
                </a:solidFill>
              </a:rPr>
              <a:t>sous-bassin</a:t>
            </a:r>
            <a:r>
              <a:rPr lang="fr-FR" sz="2000" b="1" dirty="0">
                <a:solidFill>
                  <a:srgbClr val="0070C0"/>
                </a:solidFill>
              </a:rPr>
              <a:t> </a:t>
            </a:r>
            <a:r>
              <a:rPr lang="fr-FR" sz="2000" dirty="0"/>
              <a:t>: extraction des données, modélisation de l’aléa et évaluation de l’impact de scénario d’aménagement</a:t>
            </a:r>
          </a:p>
        </p:txBody>
      </p:sp>
      <p:sp>
        <p:nvSpPr>
          <p:cNvPr id="11" name="Accolade fermante 10">
            <a:extLst>
              <a:ext uri="{FF2B5EF4-FFF2-40B4-BE49-F238E27FC236}">
                <a16:creationId xmlns:a16="http://schemas.microsoft.com/office/drawing/2014/main" id="{87B79965-B60C-467D-AD5A-35497B0B7DEB}"/>
              </a:ext>
            </a:extLst>
          </p:cNvPr>
          <p:cNvSpPr/>
          <p:nvPr/>
        </p:nvSpPr>
        <p:spPr>
          <a:xfrm>
            <a:off x="10884023" y="1316329"/>
            <a:ext cx="79201" cy="752167"/>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2" name="Accolade fermante 11">
            <a:extLst>
              <a:ext uri="{FF2B5EF4-FFF2-40B4-BE49-F238E27FC236}">
                <a16:creationId xmlns:a16="http://schemas.microsoft.com/office/drawing/2014/main" id="{4EB4E0A9-44B7-4EF1-8C0C-BC68D2A5A934}"/>
              </a:ext>
            </a:extLst>
          </p:cNvPr>
          <p:cNvSpPr/>
          <p:nvPr/>
        </p:nvSpPr>
        <p:spPr>
          <a:xfrm>
            <a:off x="10871426" y="2160415"/>
            <a:ext cx="91798" cy="192331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sp>
        <p:nvSpPr>
          <p:cNvPr id="13" name="ZoneTexte 12">
            <a:extLst>
              <a:ext uri="{FF2B5EF4-FFF2-40B4-BE49-F238E27FC236}">
                <a16:creationId xmlns:a16="http://schemas.microsoft.com/office/drawing/2014/main" id="{6F74D939-4644-4110-9C49-5461442C6AC2}"/>
              </a:ext>
            </a:extLst>
          </p:cNvPr>
          <p:cNvSpPr txBox="1"/>
          <p:nvPr/>
        </p:nvSpPr>
        <p:spPr>
          <a:xfrm>
            <a:off x="10884023" y="1525169"/>
            <a:ext cx="439948" cy="369332"/>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❶</a:t>
            </a:r>
            <a:endParaRPr lang="fr-FR" dirty="0"/>
          </a:p>
        </p:txBody>
      </p:sp>
      <p:sp>
        <p:nvSpPr>
          <p:cNvPr id="14" name="ZoneTexte 13">
            <a:extLst>
              <a:ext uri="{FF2B5EF4-FFF2-40B4-BE49-F238E27FC236}">
                <a16:creationId xmlns:a16="http://schemas.microsoft.com/office/drawing/2014/main" id="{E8A71B41-760E-4124-BE59-8F5D930FA901}"/>
              </a:ext>
            </a:extLst>
          </p:cNvPr>
          <p:cNvSpPr txBox="1"/>
          <p:nvPr/>
        </p:nvSpPr>
        <p:spPr>
          <a:xfrm>
            <a:off x="10917325" y="2937405"/>
            <a:ext cx="439948" cy="369332"/>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❷</a:t>
            </a:r>
            <a:endParaRPr lang="fr-FR" dirty="0"/>
          </a:p>
        </p:txBody>
      </p:sp>
      <p:sp>
        <p:nvSpPr>
          <p:cNvPr id="15" name="ZoneTexte 14">
            <a:extLst>
              <a:ext uri="{FF2B5EF4-FFF2-40B4-BE49-F238E27FC236}">
                <a16:creationId xmlns:a16="http://schemas.microsoft.com/office/drawing/2014/main" id="{262DC328-A715-499B-AAFC-F49D4C3F2C18}"/>
              </a:ext>
            </a:extLst>
          </p:cNvPr>
          <p:cNvSpPr txBox="1"/>
          <p:nvPr/>
        </p:nvSpPr>
        <p:spPr>
          <a:xfrm>
            <a:off x="1304026" y="4391730"/>
            <a:ext cx="439948" cy="369332"/>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❶</a:t>
            </a:r>
            <a:endParaRPr lang="fr-FR" dirty="0"/>
          </a:p>
        </p:txBody>
      </p:sp>
      <p:sp>
        <p:nvSpPr>
          <p:cNvPr id="16" name="ZoneTexte 15">
            <a:extLst>
              <a:ext uri="{FF2B5EF4-FFF2-40B4-BE49-F238E27FC236}">
                <a16:creationId xmlns:a16="http://schemas.microsoft.com/office/drawing/2014/main" id="{C85B9A58-8031-49C2-8D03-18589ABE1BB4}"/>
              </a:ext>
            </a:extLst>
          </p:cNvPr>
          <p:cNvSpPr txBox="1"/>
          <p:nvPr/>
        </p:nvSpPr>
        <p:spPr>
          <a:xfrm>
            <a:off x="1304026" y="5636708"/>
            <a:ext cx="439948" cy="369332"/>
          </a:xfrm>
          <a:prstGeom prst="rect">
            <a:avLst/>
          </a:prstGeom>
          <a:noFill/>
        </p:spPr>
        <p:txBody>
          <a:bodyPr wrap="square" rtlCol="0">
            <a:spAutoFit/>
          </a:bodyPr>
          <a:lstStyle/>
          <a:p>
            <a:r>
              <a:rPr lang="fr-FR" dirty="0">
                <a:latin typeface="Calibri" panose="020F0502020204030204" pitchFamily="34" charset="0"/>
                <a:cs typeface="Calibri" panose="020F0502020204030204" pitchFamily="34" charset="0"/>
              </a:rPr>
              <a:t>❷</a:t>
            </a:r>
            <a:endParaRPr lang="fr-FR" dirty="0"/>
          </a:p>
        </p:txBody>
      </p:sp>
      <p:graphicFrame>
        <p:nvGraphicFramePr>
          <p:cNvPr id="8" name="Tableau 7">
            <a:extLst>
              <a:ext uri="{FF2B5EF4-FFF2-40B4-BE49-F238E27FC236}">
                <a16:creationId xmlns:a16="http://schemas.microsoft.com/office/drawing/2014/main" id="{A7FE4585-0440-4C95-989E-C9315B94F1BC}"/>
              </a:ext>
            </a:extLst>
          </p:cNvPr>
          <p:cNvGraphicFramePr>
            <a:graphicFrameLocks noGrp="1"/>
          </p:cNvGraphicFramePr>
          <p:nvPr>
            <p:extLst>
              <p:ext uri="{D42A27DB-BD31-4B8C-83A1-F6EECF244321}">
                <p14:modId xmlns:p14="http://schemas.microsoft.com/office/powerpoint/2010/main" val="1074629543"/>
              </p:ext>
            </p:extLst>
          </p:nvPr>
        </p:nvGraphicFramePr>
        <p:xfrm>
          <a:off x="1370121" y="549842"/>
          <a:ext cx="9297879" cy="3638036"/>
        </p:xfrm>
        <a:graphic>
          <a:graphicData uri="http://schemas.openxmlformats.org/drawingml/2006/table">
            <a:tbl>
              <a:tblPr/>
              <a:tblGrid>
                <a:gridCol w="903660">
                  <a:extLst>
                    <a:ext uri="{9D8B030D-6E8A-4147-A177-3AD203B41FA5}">
                      <a16:colId xmlns:a16="http://schemas.microsoft.com/office/drawing/2014/main" val="2799721946"/>
                    </a:ext>
                  </a:extLst>
                </a:gridCol>
                <a:gridCol w="3704510">
                  <a:extLst>
                    <a:ext uri="{9D8B030D-6E8A-4147-A177-3AD203B41FA5}">
                      <a16:colId xmlns:a16="http://schemas.microsoft.com/office/drawing/2014/main" val="631593729"/>
                    </a:ext>
                  </a:extLst>
                </a:gridCol>
                <a:gridCol w="1510574">
                  <a:extLst>
                    <a:ext uri="{9D8B030D-6E8A-4147-A177-3AD203B41FA5}">
                      <a16:colId xmlns:a16="http://schemas.microsoft.com/office/drawing/2014/main" val="2782757042"/>
                    </a:ext>
                  </a:extLst>
                </a:gridCol>
                <a:gridCol w="903660">
                  <a:extLst>
                    <a:ext uri="{9D8B030D-6E8A-4147-A177-3AD203B41FA5}">
                      <a16:colId xmlns:a16="http://schemas.microsoft.com/office/drawing/2014/main" val="4068047096"/>
                    </a:ext>
                  </a:extLst>
                </a:gridCol>
                <a:gridCol w="903660">
                  <a:extLst>
                    <a:ext uri="{9D8B030D-6E8A-4147-A177-3AD203B41FA5}">
                      <a16:colId xmlns:a16="http://schemas.microsoft.com/office/drawing/2014/main" val="3027499149"/>
                    </a:ext>
                  </a:extLst>
                </a:gridCol>
                <a:gridCol w="1371815">
                  <a:extLst>
                    <a:ext uri="{9D8B030D-6E8A-4147-A177-3AD203B41FA5}">
                      <a16:colId xmlns:a16="http://schemas.microsoft.com/office/drawing/2014/main" val="1931087811"/>
                    </a:ext>
                  </a:extLst>
                </a:gridCol>
              </a:tblGrid>
              <a:tr h="319856">
                <a:tc gridSpan="6">
                  <a:txBody>
                    <a:bodyPr/>
                    <a:lstStyle/>
                    <a:p>
                      <a:pPr algn="ctr" fontAlgn="ctr"/>
                      <a:r>
                        <a:rPr lang="fr-FR" sz="1200" b="0" i="0" u="none" strike="noStrike" dirty="0">
                          <a:solidFill>
                            <a:schemeClr val="bg1"/>
                          </a:solidFill>
                          <a:effectLst/>
                          <a:latin typeface="Arial" panose="020B0604020202020204" pitchFamily="34" charset="0"/>
                        </a:rPr>
                        <a:t>Répartition des tâches</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tc hMerge="1">
                  <a:txBody>
                    <a:bodyPr/>
                    <a:lstStyle/>
                    <a:p>
                      <a:endParaRPr lang="fr-FR"/>
                    </a:p>
                  </a:txBody>
                  <a:tcPr/>
                </a:tc>
                <a:extLst>
                  <a:ext uri="{0D108BD9-81ED-4DB2-BD59-A6C34878D82A}">
                    <a16:rowId xmlns:a16="http://schemas.microsoft.com/office/drawing/2014/main" val="1872923377"/>
                  </a:ext>
                </a:extLst>
              </a:tr>
              <a:tr h="369400">
                <a:tc>
                  <a:txBody>
                    <a:bodyPr/>
                    <a:lstStyle/>
                    <a:p>
                      <a:pPr algn="ctr" fontAlgn="ctr"/>
                      <a:r>
                        <a:rPr lang="fr-FR" sz="1000" b="1" i="0" u="none" strike="noStrike">
                          <a:solidFill>
                            <a:schemeClr val="bg1"/>
                          </a:solidFill>
                          <a:effectLst/>
                          <a:latin typeface="Arial" panose="020B0604020202020204" pitchFamily="34" charset="0"/>
                        </a:rPr>
                        <a:t>Etapes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tc>
                  <a:txBody>
                    <a:bodyPr/>
                    <a:lstStyle/>
                    <a:p>
                      <a:pPr algn="ctr" fontAlgn="ctr"/>
                      <a:r>
                        <a:rPr lang="fr-FR" sz="1000" b="1" i="0" u="none" strike="noStrike" dirty="0">
                          <a:solidFill>
                            <a:schemeClr val="bg1"/>
                          </a:solidFill>
                          <a:effectLst/>
                          <a:latin typeface="Arial" panose="020B0604020202020204" pitchFamily="34" charset="0"/>
                        </a:rPr>
                        <a:t>Tâches</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tc>
                  <a:txBody>
                    <a:bodyPr/>
                    <a:lstStyle/>
                    <a:p>
                      <a:pPr algn="ctr" fontAlgn="ctr"/>
                      <a:r>
                        <a:rPr lang="fr-FR" sz="1000" b="1" i="0" u="none" strike="noStrike" dirty="0">
                          <a:solidFill>
                            <a:schemeClr val="bg1"/>
                          </a:solidFill>
                          <a:effectLst/>
                          <a:latin typeface="Arial" panose="020B0604020202020204" pitchFamily="34" charset="0"/>
                        </a:rPr>
                        <a:t>BRGM</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tc>
                  <a:txBody>
                    <a:bodyPr/>
                    <a:lstStyle/>
                    <a:p>
                      <a:pPr algn="ctr" fontAlgn="ctr"/>
                      <a:r>
                        <a:rPr lang="fr-FR" sz="1000" b="1" i="0" u="none" strike="noStrike" dirty="0" err="1">
                          <a:solidFill>
                            <a:schemeClr val="bg1"/>
                          </a:solidFill>
                          <a:effectLst/>
                          <a:latin typeface="Arial" panose="020B0604020202020204" pitchFamily="34" charset="0"/>
                        </a:rPr>
                        <a:t>Symcéa</a:t>
                      </a:r>
                      <a:endParaRPr lang="fr-FR" sz="1000" b="1" i="0" u="none" strike="noStrike" dirty="0">
                        <a:solidFill>
                          <a:schemeClr val="bg1"/>
                        </a:solidFill>
                        <a:effectLst/>
                        <a:latin typeface="Arial" panose="020B0604020202020204" pitchFamily="34" charset="0"/>
                      </a:endParaRP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tc>
                  <a:txBody>
                    <a:bodyPr/>
                    <a:lstStyle/>
                    <a:p>
                      <a:pPr algn="ctr" fontAlgn="ctr"/>
                      <a:r>
                        <a:rPr lang="fr-FR" sz="1000" b="1" i="0" u="none" strike="noStrike" dirty="0">
                          <a:solidFill>
                            <a:schemeClr val="bg1"/>
                          </a:solidFill>
                          <a:effectLst/>
                          <a:latin typeface="Arial" panose="020B0604020202020204" pitchFamily="34" charset="0"/>
                        </a:rPr>
                        <a:t>EPCI</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tc>
                  <a:txBody>
                    <a:bodyPr/>
                    <a:lstStyle/>
                    <a:p>
                      <a:pPr algn="ctr" fontAlgn="ctr"/>
                      <a:r>
                        <a:rPr lang="fr-FR" sz="1000" b="1" i="0" u="none" strike="noStrike" dirty="0">
                          <a:solidFill>
                            <a:schemeClr val="bg1"/>
                          </a:solidFill>
                          <a:effectLst/>
                          <a:latin typeface="Arial" panose="020B0604020202020204" pitchFamily="34" charset="0"/>
                        </a:rPr>
                        <a:t>SOMEA/</a:t>
                      </a:r>
                      <a:br>
                        <a:rPr lang="fr-FR" sz="1000" b="1" i="0" u="none" strike="noStrike" dirty="0">
                          <a:solidFill>
                            <a:schemeClr val="bg1"/>
                          </a:solidFill>
                          <a:effectLst/>
                          <a:latin typeface="Arial" panose="020B0604020202020204" pitchFamily="34" charset="0"/>
                        </a:rPr>
                      </a:br>
                      <a:r>
                        <a:rPr lang="fr-FR" sz="1000" b="1" i="0" u="none" strike="noStrike" dirty="0">
                          <a:solidFill>
                            <a:schemeClr val="bg1"/>
                          </a:solidFill>
                          <a:effectLst/>
                          <a:latin typeface="Arial" panose="020B0604020202020204" pitchFamily="34" charset="0"/>
                        </a:rPr>
                        <a:t>Chambre</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solidFill>
                      <a:srgbClr val="00B0F0"/>
                    </a:solidFill>
                  </a:tcPr>
                </a:tc>
                <a:extLst>
                  <a:ext uri="{0D108BD9-81ED-4DB2-BD59-A6C34878D82A}">
                    <a16:rowId xmlns:a16="http://schemas.microsoft.com/office/drawing/2014/main" val="3597719288"/>
                  </a:ext>
                </a:extLst>
              </a:tr>
              <a:tr h="319856">
                <a:tc>
                  <a:txBody>
                    <a:bodyPr/>
                    <a:lstStyle/>
                    <a:p>
                      <a:pPr algn="ctr" fontAlgn="ctr"/>
                      <a:r>
                        <a:rPr lang="fr-FR" sz="1000" b="0" i="0" u="none" strike="noStrike">
                          <a:solidFill>
                            <a:srgbClr val="000000"/>
                          </a:solidFill>
                          <a:effectLst/>
                          <a:latin typeface="Arial" panose="020B0604020202020204" pitchFamily="34" charset="0"/>
                        </a:rPr>
                        <a:t>1</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fontAlgn="ctr"/>
                      <a:r>
                        <a:rPr lang="fr-FR" sz="1000" b="0" i="0" u="none" strike="noStrike" dirty="0">
                          <a:solidFill>
                            <a:srgbClr val="000000"/>
                          </a:solidFill>
                          <a:effectLst/>
                          <a:latin typeface="Arial" panose="020B0604020202020204" pitchFamily="34" charset="0"/>
                        </a:rPr>
                        <a:t>Collecte des données cartographiques</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750401590"/>
                  </a:ext>
                </a:extLst>
              </a:tr>
              <a:tr h="195469">
                <a:tc>
                  <a:txBody>
                    <a:bodyPr/>
                    <a:lstStyle/>
                    <a:p>
                      <a:pPr algn="ctr" fontAlgn="ctr"/>
                      <a:r>
                        <a:rPr lang="fr-FR" sz="1000" b="0" i="0" u="none" strike="noStrike">
                          <a:solidFill>
                            <a:srgbClr val="000000"/>
                          </a:solidFill>
                          <a:effectLst/>
                          <a:latin typeface="Arial" panose="020B0604020202020204" pitchFamily="34" charset="0"/>
                        </a:rPr>
                        <a:t>2</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fontAlgn="ctr"/>
                      <a:r>
                        <a:rPr lang="fr-FR" sz="1000" b="0" i="0" u="none" strike="noStrike" dirty="0">
                          <a:solidFill>
                            <a:srgbClr val="000000"/>
                          </a:solidFill>
                          <a:effectLst/>
                          <a:latin typeface="Arial" panose="020B0604020202020204" pitchFamily="34" charset="0"/>
                        </a:rPr>
                        <a:t>Collecte des données historiques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627454714"/>
                  </a:ext>
                </a:extLst>
              </a:tr>
              <a:tr h="328738">
                <a:tc>
                  <a:txBody>
                    <a:bodyPr/>
                    <a:lstStyle/>
                    <a:p>
                      <a:pPr algn="ctr" fontAlgn="ctr"/>
                      <a:r>
                        <a:rPr lang="fr-FR" sz="1000" b="0" i="0" u="none" strike="noStrike" dirty="0">
                          <a:solidFill>
                            <a:srgbClr val="000000"/>
                          </a:solidFill>
                          <a:effectLst/>
                          <a:latin typeface="Arial" panose="020B0604020202020204" pitchFamily="34" charset="0"/>
                        </a:rPr>
                        <a:t>3</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fontAlgn="ctr"/>
                      <a:r>
                        <a:rPr lang="fr-FR" sz="1000" b="0" i="0" u="none" strike="noStrike" dirty="0">
                          <a:solidFill>
                            <a:srgbClr val="000000"/>
                          </a:solidFill>
                          <a:effectLst/>
                          <a:latin typeface="Arial" panose="020B0604020202020204" pitchFamily="34" charset="0"/>
                        </a:rPr>
                        <a:t>Calage du modèle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endParaRPr lang="fr-FR" sz="1000" b="0" i="0" u="none" strike="noStrike" dirty="0">
                        <a:solidFill>
                          <a:srgbClr val="000000"/>
                        </a:solidFill>
                        <a:effectLst/>
                        <a:latin typeface="Arial" panose="020B0604020202020204" pitchFamily="34" charset="0"/>
                      </a:endParaRP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903939738"/>
                  </a:ext>
                </a:extLst>
              </a:tr>
              <a:tr h="328738">
                <a:tc>
                  <a:txBody>
                    <a:bodyPr/>
                    <a:lstStyle/>
                    <a:p>
                      <a:pPr algn="ctr" fontAlgn="ctr"/>
                      <a:r>
                        <a:rPr lang="fr-FR" sz="1000" b="0" i="0" u="none" strike="noStrike" dirty="0">
                          <a:solidFill>
                            <a:srgbClr val="000000"/>
                          </a:solidFill>
                          <a:effectLst/>
                          <a:latin typeface="Arial" panose="020B0604020202020204" pitchFamily="34" charset="0"/>
                        </a:rPr>
                        <a:t>4</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fontAlgn="ctr"/>
                      <a:r>
                        <a:rPr lang="fr-FR" sz="1000" b="0" i="0" u="none" strike="noStrike" dirty="0">
                          <a:solidFill>
                            <a:srgbClr val="000000"/>
                          </a:solidFill>
                          <a:effectLst/>
                          <a:latin typeface="Arial" panose="020B0604020202020204" pitchFamily="34" charset="0"/>
                        </a:rPr>
                        <a:t>Cartographie et relevés de terrain</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endParaRPr lang="fr-FR" sz="1000" b="0" i="0" u="none" strike="noStrike" dirty="0">
                        <a:solidFill>
                          <a:srgbClr val="000000"/>
                        </a:solidFill>
                        <a:effectLst/>
                        <a:latin typeface="Arial" panose="020B0604020202020204" pitchFamily="34" charset="0"/>
                      </a:endParaRP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978448703"/>
                  </a:ext>
                </a:extLst>
              </a:tr>
              <a:tr h="328738">
                <a:tc>
                  <a:txBody>
                    <a:bodyPr/>
                    <a:lstStyle/>
                    <a:p>
                      <a:pPr algn="ctr" fontAlgn="ctr"/>
                      <a:r>
                        <a:rPr lang="fr-FR" sz="1000" b="0" i="0" u="none" strike="noStrike" dirty="0">
                          <a:solidFill>
                            <a:srgbClr val="000000"/>
                          </a:solidFill>
                          <a:effectLst/>
                          <a:latin typeface="Arial" panose="020B0604020202020204" pitchFamily="34" charset="0"/>
                        </a:rPr>
                        <a:t>5</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fontAlgn="ctr"/>
                      <a:r>
                        <a:rPr lang="fr-FR" sz="1000" b="0" i="0" u="none" strike="noStrike" dirty="0">
                          <a:solidFill>
                            <a:srgbClr val="000000"/>
                          </a:solidFill>
                          <a:effectLst/>
                          <a:latin typeface="Arial" panose="020B0604020202020204" pitchFamily="34" charset="0"/>
                        </a:rPr>
                        <a:t>Modélisation de l'aléa</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936932611"/>
                  </a:ext>
                </a:extLst>
              </a:tr>
              <a:tr h="420365">
                <a:tc>
                  <a:txBody>
                    <a:bodyPr/>
                    <a:lstStyle/>
                    <a:p>
                      <a:pPr algn="ctr" fontAlgn="ctr"/>
                      <a:r>
                        <a:rPr lang="fr-FR" sz="1000" b="0" i="0" u="none" strike="noStrike">
                          <a:solidFill>
                            <a:srgbClr val="000000"/>
                          </a:solidFill>
                          <a:effectLst/>
                          <a:latin typeface="Arial" panose="020B0604020202020204" pitchFamily="34" charset="0"/>
                        </a:rPr>
                        <a:t>6</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fontAlgn="ctr"/>
                      <a:r>
                        <a:rPr lang="fr-FR" sz="1000" b="0" i="0" u="none" strike="noStrike" dirty="0">
                          <a:solidFill>
                            <a:srgbClr val="000000"/>
                          </a:solidFill>
                          <a:effectLst/>
                          <a:latin typeface="Arial" panose="020B0604020202020204" pitchFamily="34" charset="0"/>
                        </a:rPr>
                        <a:t>Modélisation de l'efficacité hydraulique des éléments existants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848095106"/>
                  </a:ext>
                </a:extLst>
              </a:tr>
              <a:tr h="369400">
                <a:tc>
                  <a:txBody>
                    <a:bodyPr/>
                    <a:lstStyle/>
                    <a:p>
                      <a:pPr algn="ctr" fontAlgn="ctr"/>
                      <a:r>
                        <a:rPr lang="fr-FR" sz="1000" b="0" i="0" u="none" strike="noStrike">
                          <a:solidFill>
                            <a:srgbClr val="000000"/>
                          </a:solidFill>
                          <a:effectLst/>
                          <a:latin typeface="Arial" panose="020B0604020202020204" pitchFamily="34" charset="0"/>
                        </a:rPr>
                        <a:t>7</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fontAlgn="ctr"/>
                      <a:r>
                        <a:rPr lang="fr-FR" sz="1000" b="0" i="0" u="none" strike="noStrike" dirty="0">
                          <a:solidFill>
                            <a:srgbClr val="000000"/>
                          </a:solidFill>
                          <a:effectLst/>
                          <a:latin typeface="Arial" panose="020B0604020202020204" pitchFamily="34" charset="0"/>
                        </a:rPr>
                        <a:t>Modélisation d'un scenario d'aménagement optimal</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a:solidFill>
                            <a:srgbClr val="000000"/>
                          </a:solidFill>
                          <a:effectLst/>
                          <a:latin typeface="Arial" panose="020B0604020202020204" pitchFamily="34" charset="0"/>
                        </a:rPr>
                        <a:t>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2434563671"/>
                  </a:ext>
                </a:extLst>
              </a:tr>
              <a:tr h="328738">
                <a:tc>
                  <a:txBody>
                    <a:bodyPr/>
                    <a:lstStyle/>
                    <a:p>
                      <a:pPr algn="ctr" fontAlgn="ctr"/>
                      <a:r>
                        <a:rPr lang="fr-FR" sz="1000" b="0" i="0" u="none" strike="noStrike">
                          <a:solidFill>
                            <a:srgbClr val="000000"/>
                          </a:solidFill>
                          <a:effectLst/>
                          <a:latin typeface="Arial" panose="020B0604020202020204" pitchFamily="34" charset="0"/>
                        </a:rPr>
                        <a:t>8</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fontAlgn="ctr"/>
                      <a:r>
                        <a:rPr lang="fr-FR" sz="1000" b="0" i="0" u="none" strike="noStrike" dirty="0">
                          <a:solidFill>
                            <a:srgbClr val="000000"/>
                          </a:solidFill>
                          <a:effectLst/>
                          <a:latin typeface="Arial" panose="020B0604020202020204" pitchFamily="34" charset="0"/>
                        </a:rPr>
                        <a:t>Co-construction des scenarios alternatifs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3944210997"/>
                  </a:ext>
                </a:extLst>
              </a:tr>
              <a:tr h="328738">
                <a:tc>
                  <a:txBody>
                    <a:bodyPr/>
                    <a:lstStyle/>
                    <a:p>
                      <a:pPr algn="ctr" fontAlgn="ctr"/>
                      <a:r>
                        <a:rPr lang="fr-FR" sz="1000" b="0" i="0" u="none" strike="noStrike" dirty="0">
                          <a:solidFill>
                            <a:srgbClr val="000000"/>
                          </a:solidFill>
                          <a:effectLst/>
                          <a:latin typeface="Arial" panose="020B0604020202020204" pitchFamily="34" charset="0"/>
                        </a:rPr>
                        <a:t>9</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l" fontAlgn="ctr"/>
                      <a:r>
                        <a:rPr lang="fr-FR" sz="1000" b="0" i="0" u="none" strike="noStrike" dirty="0">
                          <a:solidFill>
                            <a:srgbClr val="000000"/>
                          </a:solidFill>
                          <a:effectLst/>
                          <a:latin typeface="Arial" panose="020B0604020202020204" pitchFamily="34" charset="0"/>
                        </a:rPr>
                        <a:t>Rédaction rapport final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X</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tc>
                  <a:txBody>
                    <a:bodyPr/>
                    <a:lstStyle/>
                    <a:p>
                      <a:pPr algn="ctr" fontAlgn="ctr"/>
                      <a:r>
                        <a:rPr lang="fr-FR" sz="1000" b="0" i="0" u="none" strike="noStrike" dirty="0">
                          <a:solidFill>
                            <a:srgbClr val="000000"/>
                          </a:solidFill>
                          <a:effectLst/>
                          <a:latin typeface="Arial" panose="020B0604020202020204" pitchFamily="34" charset="0"/>
                        </a:rPr>
                        <a:t> </a:t>
                      </a:r>
                    </a:p>
                  </a:txBody>
                  <a:tcPr marL="7405" marR="7405" marT="7405" marB="0" anchor="ctr">
                    <a:lnL w="12700" cap="flat" cmpd="sng" algn="ctr">
                      <a:solidFill>
                        <a:srgbClr val="00B0F0"/>
                      </a:solidFill>
                      <a:prstDash val="solid"/>
                      <a:round/>
                      <a:headEnd type="none" w="med" len="med"/>
                      <a:tailEnd type="none" w="med" len="med"/>
                    </a:lnL>
                    <a:lnR w="12700" cap="flat" cmpd="sng" algn="ctr">
                      <a:solidFill>
                        <a:srgbClr val="00B0F0"/>
                      </a:solidFill>
                      <a:prstDash val="solid"/>
                      <a:round/>
                      <a:headEnd type="none" w="med" len="med"/>
                      <a:tailEnd type="none" w="med" len="med"/>
                    </a:lnR>
                    <a:lnT w="12700" cap="flat" cmpd="sng" algn="ctr">
                      <a:solidFill>
                        <a:srgbClr val="00B0F0"/>
                      </a:solidFill>
                      <a:prstDash val="solid"/>
                      <a:round/>
                      <a:headEnd type="none" w="med" len="med"/>
                      <a:tailEnd type="none" w="med" len="med"/>
                    </a:lnT>
                    <a:lnB w="12700" cap="flat" cmpd="sng" algn="ctr">
                      <a:solidFill>
                        <a:srgbClr val="00B0F0"/>
                      </a:solidFill>
                      <a:prstDash val="solid"/>
                      <a:round/>
                      <a:headEnd type="none" w="med" len="med"/>
                      <a:tailEnd type="none" w="med" len="med"/>
                    </a:lnB>
                  </a:tcPr>
                </a:tc>
                <a:extLst>
                  <a:ext uri="{0D108BD9-81ED-4DB2-BD59-A6C34878D82A}">
                    <a16:rowId xmlns:a16="http://schemas.microsoft.com/office/drawing/2014/main" val="1729984372"/>
                  </a:ext>
                </a:extLst>
              </a:tr>
            </a:tbl>
          </a:graphicData>
        </a:graphic>
      </p:graphicFrame>
    </p:spTree>
    <p:extLst>
      <p:ext uri="{BB962C8B-B14F-4D97-AF65-F5344CB8AC3E}">
        <p14:creationId xmlns:p14="http://schemas.microsoft.com/office/powerpoint/2010/main" val="383709834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A08AEA7-9BA6-4CFF-B6D1-2C0AF88D0404}"/>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1B24F3B1-140B-4255-9F8C-FB4B456C8F88}"/>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FFE8E3D7-5CF7-4AF3-B927-DB8224096872}"/>
              </a:ext>
            </a:extLst>
          </p:cNvPr>
          <p:cNvSpPr>
            <a:spLocks noGrp="1"/>
          </p:cNvSpPr>
          <p:nvPr>
            <p:ph type="sldNum" sz="quarter" idx="12"/>
          </p:nvPr>
        </p:nvSpPr>
        <p:spPr/>
        <p:txBody>
          <a:bodyPr/>
          <a:lstStyle/>
          <a:p>
            <a:fld id="{B9313472-45EF-469F-9C12-18D63CA62E90}" type="slidenum">
              <a:rPr lang="fr-FR" smtClean="0"/>
              <a:t>37</a:t>
            </a:fld>
            <a:endParaRPr lang="fr-FR"/>
          </a:p>
        </p:txBody>
      </p:sp>
      <p:sp>
        <p:nvSpPr>
          <p:cNvPr id="7" name="ZoneTexte 6">
            <a:extLst>
              <a:ext uri="{FF2B5EF4-FFF2-40B4-BE49-F238E27FC236}">
                <a16:creationId xmlns:a16="http://schemas.microsoft.com/office/drawing/2014/main" id="{8E284ED5-B7EE-42CA-8507-07F1F05BFF54}"/>
              </a:ext>
            </a:extLst>
          </p:cNvPr>
          <p:cNvSpPr txBox="1"/>
          <p:nvPr/>
        </p:nvSpPr>
        <p:spPr>
          <a:xfrm>
            <a:off x="1524000" y="0"/>
            <a:ext cx="9144000" cy="369332"/>
          </a:xfrm>
          <a:prstGeom prst="rect">
            <a:avLst/>
          </a:prstGeom>
          <a:noFill/>
        </p:spPr>
        <p:txBody>
          <a:bodyPr wrap="square" rtlCol="0">
            <a:spAutoFit/>
          </a:bodyPr>
          <a:lstStyle/>
          <a:p>
            <a:pPr algn="ctr"/>
            <a:r>
              <a:rPr lang="fr-FR" b="1" dirty="0">
                <a:solidFill>
                  <a:srgbClr val="002060"/>
                </a:solidFill>
              </a:rPr>
              <a:t>Typologie et priorisation des bassins versants</a:t>
            </a:r>
          </a:p>
        </p:txBody>
      </p:sp>
      <p:pic>
        <p:nvPicPr>
          <p:cNvPr id="8" name="Image 7">
            <a:extLst>
              <a:ext uri="{FF2B5EF4-FFF2-40B4-BE49-F238E27FC236}">
                <a16:creationId xmlns:a16="http://schemas.microsoft.com/office/drawing/2014/main" id="{AEB6F150-60B3-48BB-91A4-3B0AF2936BEF}"/>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811045" y="466891"/>
            <a:ext cx="8158579" cy="5888275"/>
          </a:xfrm>
          <a:prstGeom prst="rect">
            <a:avLst/>
          </a:prstGeom>
          <a:ln>
            <a:solidFill>
              <a:schemeClr val="tx1"/>
            </a:solidFill>
          </a:ln>
        </p:spPr>
      </p:pic>
    </p:spTree>
    <p:extLst>
      <p:ext uri="{BB962C8B-B14F-4D97-AF65-F5344CB8AC3E}">
        <p14:creationId xmlns:p14="http://schemas.microsoft.com/office/powerpoint/2010/main" val="1113839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38</a:t>
            </a:fld>
            <a:endParaRPr lang="fr-FR"/>
          </a:p>
        </p:txBody>
      </p:sp>
      <p:sp>
        <p:nvSpPr>
          <p:cNvPr id="16" name="Titre 1">
            <a:extLst>
              <a:ext uri="{FF2B5EF4-FFF2-40B4-BE49-F238E27FC236}">
                <a16:creationId xmlns:a16="http://schemas.microsoft.com/office/drawing/2014/main" id="{605565DF-D9E3-40F6-97B9-90CBBC36B48B}"/>
              </a:ext>
            </a:extLst>
          </p:cNvPr>
          <p:cNvSpPr txBox="1">
            <a:spLocks/>
          </p:cNvSpPr>
          <p:nvPr/>
        </p:nvSpPr>
        <p:spPr>
          <a:xfrm>
            <a:off x="563729" y="33090"/>
            <a:ext cx="10058400" cy="50794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fr-FR" sz="3200" b="1" dirty="0">
                <a:solidFill>
                  <a:srgbClr val="0070C0"/>
                </a:solidFill>
              </a:rPr>
              <a:t>Conclusion</a:t>
            </a:r>
          </a:p>
        </p:txBody>
      </p:sp>
      <p:sp>
        <p:nvSpPr>
          <p:cNvPr id="2" name="ZoneTexte 1">
            <a:extLst>
              <a:ext uri="{FF2B5EF4-FFF2-40B4-BE49-F238E27FC236}">
                <a16:creationId xmlns:a16="http://schemas.microsoft.com/office/drawing/2014/main" id="{EA1842F6-6FD0-4D63-8EF9-610BCAB8018C}"/>
              </a:ext>
            </a:extLst>
          </p:cNvPr>
          <p:cNvSpPr txBox="1"/>
          <p:nvPr/>
        </p:nvSpPr>
        <p:spPr>
          <a:xfrm>
            <a:off x="2497656" y="654992"/>
            <a:ext cx="6324728" cy="400110"/>
          </a:xfrm>
          <a:prstGeom prst="rect">
            <a:avLst/>
          </a:prstGeom>
          <a:solidFill>
            <a:schemeClr val="bg1"/>
          </a:solidFill>
          <a:ln>
            <a:solidFill>
              <a:srgbClr val="002060"/>
            </a:solidFill>
          </a:ln>
        </p:spPr>
        <p:txBody>
          <a:bodyPr wrap="square" rtlCol="0">
            <a:spAutoFit/>
          </a:bodyPr>
          <a:lstStyle/>
          <a:p>
            <a:r>
              <a:rPr lang="fr-FR" sz="2000" dirty="0"/>
              <a:t>Le risque d’inondation sur le bassin versant de l’Authie</a:t>
            </a:r>
          </a:p>
        </p:txBody>
      </p:sp>
      <p:sp>
        <p:nvSpPr>
          <p:cNvPr id="10" name="ZoneTexte 9">
            <a:extLst>
              <a:ext uri="{FF2B5EF4-FFF2-40B4-BE49-F238E27FC236}">
                <a16:creationId xmlns:a16="http://schemas.microsoft.com/office/drawing/2014/main" id="{EB69C263-2249-488A-9176-68EC35298181}"/>
              </a:ext>
            </a:extLst>
          </p:cNvPr>
          <p:cNvSpPr txBox="1"/>
          <p:nvPr/>
        </p:nvSpPr>
        <p:spPr>
          <a:xfrm>
            <a:off x="4835529" y="2207080"/>
            <a:ext cx="1615574" cy="369331"/>
          </a:xfrm>
          <a:prstGeom prst="rect">
            <a:avLst/>
          </a:prstGeom>
          <a:solidFill>
            <a:srgbClr val="FFFF00"/>
          </a:solidFill>
          <a:ln>
            <a:solidFill>
              <a:schemeClr val="tx1"/>
            </a:solidFill>
          </a:ln>
        </p:spPr>
        <p:txBody>
          <a:bodyPr wrap="square" rtlCol="0">
            <a:spAutoFit/>
          </a:bodyPr>
          <a:lstStyle/>
          <a:p>
            <a:r>
              <a:rPr lang="fr-FR" dirty="0"/>
              <a:t>Ruissellement</a:t>
            </a:r>
          </a:p>
        </p:txBody>
      </p:sp>
      <p:sp>
        <p:nvSpPr>
          <p:cNvPr id="11" name="ZoneTexte 10">
            <a:extLst>
              <a:ext uri="{FF2B5EF4-FFF2-40B4-BE49-F238E27FC236}">
                <a16:creationId xmlns:a16="http://schemas.microsoft.com/office/drawing/2014/main" id="{E7236444-2036-4AAC-9F63-CCE013698AC9}"/>
              </a:ext>
            </a:extLst>
          </p:cNvPr>
          <p:cNvSpPr txBox="1"/>
          <p:nvPr/>
        </p:nvSpPr>
        <p:spPr>
          <a:xfrm>
            <a:off x="7203072" y="2119243"/>
            <a:ext cx="2086253" cy="646331"/>
          </a:xfrm>
          <a:prstGeom prst="rect">
            <a:avLst/>
          </a:prstGeom>
          <a:noFill/>
          <a:ln>
            <a:solidFill>
              <a:schemeClr val="tx1"/>
            </a:solidFill>
          </a:ln>
        </p:spPr>
        <p:txBody>
          <a:bodyPr wrap="square" rtlCol="0">
            <a:spAutoFit/>
          </a:bodyPr>
          <a:lstStyle/>
          <a:p>
            <a:r>
              <a:rPr lang="fr-FR" dirty="0"/>
              <a:t>Débordement du cours d’eau</a:t>
            </a:r>
          </a:p>
        </p:txBody>
      </p:sp>
      <p:sp>
        <p:nvSpPr>
          <p:cNvPr id="12" name="ZoneTexte 11">
            <a:extLst>
              <a:ext uri="{FF2B5EF4-FFF2-40B4-BE49-F238E27FC236}">
                <a16:creationId xmlns:a16="http://schemas.microsoft.com/office/drawing/2014/main" id="{D6DDF297-B868-45A6-B071-AAA79C40EA51}"/>
              </a:ext>
            </a:extLst>
          </p:cNvPr>
          <p:cNvSpPr txBox="1"/>
          <p:nvPr/>
        </p:nvSpPr>
        <p:spPr>
          <a:xfrm>
            <a:off x="1819922" y="2207079"/>
            <a:ext cx="2086253" cy="369332"/>
          </a:xfrm>
          <a:prstGeom prst="rect">
            <a:avLst/>
          </a:prstGeom>
          <a:noFill/>
          <a:ln>
            <a:solidFill>
              <a:schemeClr val="tx1"/>
            </a:solidFill>
          </a:ln>
        </p:spPr>
        <p:txBody>
          <a:bodyPr wrap="square" rtlCol="0">
            <a:spAutoFit/>
          </a:bodyPr>
          <a:lstStyle/>
          <a:p>
            <a:r>
              <a:rPr lang="fr-FR" dirty="0"/>
              <a:t>Remontée de nappe</a:t>
            </a:r>
          </a:p>
        </p:txBody>
      </p:sp>
      <p:cxnSp>
        <p:nvCxnSpPr>
          <p:cNvPr id="7" name="Connecteur droit avec flèche 6">
            <a:extLst>
              <a:ext uri="{FF2B5EF4-FFF2-40B4-BE49-F238E27FC236}">
                <a16:creationId xmlns:a16="http://schemas.microsoft.com/office/drawing/2014/main" id="{082BFC93-3DE8-46E0-A3DF-217457A51811}"/>
              </a:ext>
            </a:extLst>
          </p:cNvPr>
          <p:cNvCxnSpPr>
            <a:cxnSpLocks/>
          </p:cNvCxnSpPr>
          <p:nvPr/>
        </p:nvCxnSpPr>
        <p:spPr>
          <a:xfrm>
            <a:off x="5465930" y="1255202"/>
            <a:ext cx="0" cy="1002818"/>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17" name="ZoneTexte 16">
            <a:extLst>
              <a:ext uri="{FF2B5EF4-FFF2-40B4-BE49-F238E27FC236}">
                <a16:creationId xmlns:a16="http://schemas.microsoft.com/office/drawing/2014/main" id="{2A01E498-2ABD-4654-B5DA-08F57DF33303}"/>
              </a:ext>
            </a:extLst>
          </p:cNvPr>
          <p:cNvSpPr txBox="1"/>
          <p:nvPr/>
        </p:nvSpPr>
        <p:spPr>
          <a:xfrm>
            <a:off x="6344905" y="3432874"/>
            <a:ext cx="3802585" cy="646331"/>
          </a:xfrm>
          <a:prstGeom prst="rect">
            <a:avLst/>
          </a:prstGeom>
          <a:noFill/>
          <a:ln>
            <a:solidFill>
              <a:schemeClr val="tx1"/>
            </a:solidFill>
          </a:ln>
        </p:spPr>
        <p:txBody>
          <a:bodyPr wrap="square" rtlCol="0">
            <a:spAutoFit/>
          </a:bodyPr>
          <a:lstStyle/>
          <a:p>
            <a:r>
              <a:rPr lang="fr-FR" b="1" dirty="0"/>
              <a:t>Milieu rural</a:t>
            </a:r>
            <a:r>
              <a:rPr lang="fr-FR" dirty="0"/>
              <a:t>: nature du sol, pratiques culturales</a:t>
            </a:r>
          </a:p>
        </p:txBody>
      </p:sp>
      <p:cxnSp>
        <p:nvCxnSpPr>
          <p:cNvPr id="19" name="Connecteur droit avec flèche 18">
            <a:extLst>
              <a:ext uri="{FF2B5EF4-FFF2-40B4-BE49-F238E27FC236}">
                <a16:creationId xmlns:a16="http://schemas.microsoft.com/office/drawing/2014/main" id="{63A48788-9C09-4E7D-92B9-7792F02217FD}"/>
              </a:ext>
            </a:extLst>
          </p:cNvPr>
          <p:cNvCxnSpPr>
            <a:cxnSpLocks/>
          </p:cNvCxnSpPr>
          <p:nvPr/>
        </p:nvCxnSpPr>
        <p:spPr>
          <a:xfrm>
            <a:off x="6021992" y="1229583"/>
            <a:ext cx="2016726" cy="888528"/>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1" name="ZoneTexte 20">
            <a:extLst>
              <a:ext uri="{FF2B5EF4-FFF2-40B4-BE49-F238E27FC236}">
                <a16:creationId xmlns:a16="http://schemas.microsoft.com/office/drawing/2014/main" id="{4E7269F8-1B51-4092-9399-2D5DC15F12C6}"/>
              </a:ext>
            </a:extLst>
          </p:cNvPr>
          <p:cNvSpPr txBox="1"/>
          <p:nvPr/>
        </p:nvSpPr>
        <p:spPr>
          <a:xfrm>
            <a:off x="1542727" y="3429000"/>
            <a:ext cx="3802585" cy="923330"/>
          </a:xfrm>
          <a:prstGeom prst="rect">
            <a:avLst/>
          </a:prstGeom>
          <a:noFill/>
          <a:ln>
            <a:solidFill>
              <a:schemeClr val="tx1"/>
            </a:solidFill>
          </a:ln>
        </p:spPr>
        <p:txBody>
          <a:bodyPr wrap="square" rtlCol="0">
            <a:spAutoFit/>
          </a:bodyPr>
          <a:lstStyle/>
          <a:p>
            <a:r>
              <a:rPr lang="fr-FR" b="1" dirty="0"/>
              <a:t>Milieu urbain: </a:t>
            </a:r>
            <a:r>
              <a:rPr lang="fr-FR" dirty="0"/>
              <a:t>imperméabilisation du sol, problématique des réseaux eau pluviale</a:t>
            </a:r>
            <a:endParaRPr lang="fr-FR" b="1" dirty="0"/>
          </a:p>
        </p:txBody>
      </p:sp>
      <p:cxnSp>
        <p:nvCxnSpPr>
          <p:cNvPr id="22" name="Connecteur droit avec flèche 21">
            <a:extLst>
              <a:ext uri="{FF2B5EF4-FFF2-40B4-BE49-F238E27FC236}">
                <a16:creationId xmlns:a16="http://schemas.microsoft.com/office/drawing/2014/main" id="{FC4023CE-D4DD-4A7F-8EB6-BE71B5F86E6A}"/>
              </a:ext>
            </a:extLst>
          </p:cNvPr>
          <p:cNvCxnSpPr>
            <a:cxnSpLocks/>
          </p:cNvCxnSpPr>
          <p:nvPr/>
        </p:nvCxnSpPr>
        <p:spPr>
          <a:xfrm>
            <a:off x="6202600" y="2710865"/>
            <a:ext cx="879853" cy="654713"/>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23" name="Connecteur droit avec flèche 22">
            <a:extLst>
              <a:ext uri="{FF2B5EF4-FFF2-40B4-BE49-F238E27FC236}">
                <a16:creationId xmlns:a16="http://schemas.microsoft.com/office/drawing/2014/main" id="{D1754D70-91FF-4F66-823A-F09A387D32D1}"/>
              </a:ext>
            </a:extLst>
          </p:cNvPr>
          <p:cNvCxnSpPr>
            <a:cxnSpLocks/>
          </p:cNvCxnSpPr>
          <p:nvPr/>
        </p:nvCxnSpPr>
        <p:spPr>
          <a:xfrm flipH="1">
            <a:off x="4083408" y="2694994"/>
            <a:ext cx="905521" cy="679434"/>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31" name="Connecteur droit avec flèche 30">
            <a:extLst>
              <a:ext uri="{FF2B5EF4-FFF2-40B4-BE49-F238E27FC236}">
                <a16:creationId xmlns:a16="http://schemas.microsoft.com/office/drawing/2014/main" id="{EB0E0705-E8F1-4659-99E1-CD097425A1CB}"/>
              </a:ext>
            </a:extLst>
          </p:cNvPr>
          <p:cNvCxnSpPr>
            <a:cxnSpLocks/>
          </p:cNvCxnSpPr>
          <p:nvPr/>
        </p:nvCxnSpPr>
        <p:spPr>
          <a:xfrm flipH="1">
            <a:off x="2910132" y="1297340"/>
            <a:ext cx="1552105" cy="820771"/>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cxnSp>
        <p:nvCxnSpPr>
          <p:cNvPr id="18" name="Connecteur droit avec flèche 17">
            <a:extLst>
              <a:ext uri="{FF2B5EF4-FFF2-40B4-BE49-F238E27FC236}">
                <a16:creationId xmlns:a16="http://schemas.microsoft.com/office/drawing/2014/main" id="{4CA31737-9CEC-4457-88AC-A05BCAE32EFC}"/>
              </a:ext>
            </a:extLst>
          </p:cNvPr>
          <p:cNvCxnSpPr>
            <a:cxnSpLocks/>
          </p:cNvCxnSpPr>
          <p:nvPr/>
        </p:nvCxnSpPr>
        <p:spPr>
          <a:xfrm>
            <a:off x="8163339" y="1297069"/>
            <a:ext cx="1612520" cy="713088"/>
          </a:xfrm>
          <a:prstGeom prst="straightConnector1">
            <a:avLst/>
          </a:prstGeom>
          <a:ln w="76200">
            <a:tailEnd type="triangle"/>
          </a:ln>
        </p:spPr>
        <p:style>
          <a:lnRef idx="1">
            <a:schemeClr val="accent2"/>
          </a:lnRef>
          <a:fillRef idx="0">
            <a:schemeClr val="accent2"/>
          </a:fillRef>
          <a:effectRef idx="0">
            <a:schemeClr val="accent2"/>
          </a:effectRef>
          <a:fontRef idx="minor">
            <a:schemeClr val="tx1"/>
          </a:fontRef>
        </p:style>
      </p:cxnSp>
      <p:sp>
        <p:nvSpPr>
          <p:cNvPr id="20" name="ZoneTexte 19">
            <a:extLst>
              <a:ext uri="{FF2B5EF4-FFF2-40B4-BE49-F238E27FC236}">
                <a16:creationId xmlns:a16="http://schemas.microsoft.com/office/drawing/2014/main" id="{3641B54D-4BE2-41FB-BBB1-48649BF155E0}"/>
              </a:ext>
            </a:extLst>
          </p:cNvPr>
          <p:cNvSpPr txBox="1"/>
          <p:nvPr/>
        </p:nvSpPr>
        <p:spPr>
          <a:xfrm>
            <a:off x="9775859" y="2073354"/>
            <a:ext cx="2086253" cy="369332"/>
          </a:xfrm>
          <a:prstGeom prst="rect">
            <a:avLst/>
          </a:prstGeom>
          <a:noFill/>
          <a:ln>
            <a:solidFill>
              <a:schemeClr val="tx1"/>
            </a:solidFill>
          </a:ln>
        </p:spPr>
        <p:txBody>
          <a:bodyPr wrap="square" rtlCol="0">
            <a:spAutoFit/>
          </a:bodyPr>
          <a:lstStyle/>
          <a:p>
            <a:r>
              <a:rPr lang="fr-FR" dirty="0"/>
              <a:t>Submersion marine</a:t>
            </a:r>
          </a:p>
        </p:txBody>
      </p:sp>
      <p:sp>
        <p:nvSpPr>
          <p:cNvPr id="24" name="ZoneTexte 23">
            <a:extLst>
              <a:ext uri="{FF2B5EF4-FFF2-40B4-BE49-F238E27FC236}">
                <a16:creationId xmlns:a16="http://schemas.microsoft.com/office/drawing/2014/main" id="{1AE5C3AC-070C-4C8D-B70D-8C6244509B90}"/>
              </a:ext>
            </a:extLst>
          </p:cNvPr>
          <p:cNvSpPr txBox="1"/>
          <p:nvPr/>
        </p:nvSpPr>
        <p:spPr>
          <a:xfrm>
            <a:off x="190500" y="4528894"/>
            <a:ext cx="5142963" cy="1477328"/>
          </a:xfrm>
          <a:prstGeom prst="rect">
            <a:avLst/>
          </a:prstGeom>
          <a:noFill/>
          <a:ln>
            <a:solidFill>
              <a:schemeClr val="tx1"/>
            </a:solidFill>
          </a:ln>
        </p:spPr>
        <p:txBody>
          <a:bodyPr wrap="square" rtlCol="0">
            <a:spAutoFit/>
          </a:bodyPr>
          <a:lstStyle/>
          <a:p>
            <a:r>
              <a:rPr lang="fr-FR" b="1" dirty="0"/>
              <a:t>Compétences : </a:t>
            </a:r>
          </a:p>
          <a:p>
            <a:pPr marL="285750" indent="-285750">
              <a:buFont typeface="Arial" panose="020B0604020202020204" pitchFamily="34" charset="0"/>
              <a:buChar char="•"/>
            </a:pPr>
            <a:r>
              <a:rPr lang="fr-FR" u="sng" dirty="0"/>
              <a:t>Eau pluviale: </a:t>
            </a:r>
            <a:r>
              <a:rPr lang="fr-FR" dirty="0"/>
              <a:t>gestion intégrée des eaux pluviales </a:t>
            </a:r>
          </a:p>
          <a:p>
            <a:pPr marL="285750" indent="-285750">
              <a:buFont typeface="Arial" panose="020B0604020202020204" pitchFamily="34" charset="0"/>
              <a:buChar char="•"/>
            </a:pPr>
            <a:r>
              <a:rPr lang="fr-FR" u="sng" dirty="0"/>
              <a:t>Urbanisme: </a:t>
            </a:r>
            <a:r>
              <a:rPr lang="fr-FR" dirty="0"/>
              <a:t>gestion de l’urbanisation</a:t>
            </a:r>
          </a:p>
          <a:p>
            <a:pPr marL="285750" indent="-285750">
              <a:buFont typeface="Arial" panose="020B0604020202020204" pitchFamily="34" charset="0"/>
              <a:buChar char="•"/>
            </a:pPr>
            <a:r>
              <a:rPr lang="fr-FR" u="sng" dirty="0"/>
              <a:t>Assainissement: </a:t>
            </a:r>
            <a:r>
              <a:rPr lang="fr-FR" dirty="0"/>
              <a:t>gestion des réseaux</a:t>
            </a:r>
          </a:p>
          <a:p>
            <a:endParaRPr lang="fr-FR" dirty="0"/>
          </a:p>
        </p:txBody>
      </p:sp>
      <p:sp>
        <p:nvSpPr>
          <p:cNvPr id="26" name="ZoneTexte 25">
            <a:extLst>
              <a:ext uri="{FF2B5EF4-FFF2-40B4-BE49-F238E27FC236}">
                <a16:creationId xmlns:a16="http://schemas.microsoft.com/office/drawing/2014/main" id="{7A43A665-CB90-47B0-83BE-01E1184E80AE}"/>
              </a:ext>
            </a:extLst>
          </p:cNvPr>
          <p:cNvSpPr txBox="1"/>
          <p:nvPr/>
        </p:nvSpPr>
        <p:spPr>
          <a:xfrm>
            <a:off x="6344905" y="4527048"/>
            <a:ext cx="5796295" cy="1754326"/>
          </a:xfrm>
          <a:prstGeom prst="rect">
            <a:avLst/>
          </a:prstGeom>
          <a:noFill/>
          <a:ln>
            <a:solidFill>
              <a:schemeClr val="tx1"/>
            </a:solidFill>
          </a:ln>
        </p:spPr>
        <p:txBody>
          <a:bodyPr wrap="square" rtlCol="0">
            <a:spAutoFit/>
          </a:bodyPr>
          <a:lstStyle/>
          <a:p>
            <a:r>
              <a:rPr lang="fr-FR" b="1" dirty="0"/>
              <a:t>Compétences</a:t>
            </a:r>
            <a:r>
              <a:rPr lang="fr-FR" dirty="0"/>
              <a:t>: </a:t>
            </a:r>
          </a:p>
          <a:p>
            <a:pPr marL="285750" indent="-285750">
              <a:buFont typeface="Arial" panose="020B0604020202020204" pitchFamily="34" charset="0"/>
              <a:buChar char="•"/>
            </a:pPr>
            <a:r>
              <a:rPr lang="fr-FR" u="sng" dirty="0"/>
              <a:t>Lutte contre l’érosion et ruissellement</a:t>
            </a:r>
            <a:r>
              <a:rPr lang="fr-FR" dirty="0"/>
              <a:t>: Sensibilisation sur les pratiques agricoles, mise en place d’aménagements</a:t>
            </a:r>
          </a:p>
          <a:p>
            <a:endParaRPr lang="fr-FR" dirty="0"/>
          </a:p>
          <a:p>
            <a:pPr marL="285750" indent="-285750">
              <a:buFont typeface="Arial" panose="020B0604020202020204" pitchFamily="34" charset="0"/>
              <a:buChar char="•"/>
            </a:pPr>
            <a:r>
              <a:rPr lang="fr-FR" u="sng" dirty="0"/>
              <a:t>Urbanisme: </a:t>
            </a:r>
            <a:r>
              <a:rPr lang="fr-FR" dirty="0"/>
              <a:t>aménagements fonciers</a:t>
            </a:r>
          </a:p>
          <a:p>
            <a:endParaRPr lang="fr-FR" dirty="0"/>
          </a:p>
        </p:txBody>
      </p:sp>
      <p:sp>
        <p:nvSpPr>
          <p:cNvPr id="3" name="Signe Plus 2">
            <a:extLst>
              <a:ext uri="{FF2B5EF4-FFF2-40B4-BE49-F238E27FC236}">
                <a16:creationId xmlns:a16="http://schemas.microsoft.com/office/drawing/2014/main" id="{446AA046-F060-4EFE-92EA-22935955ADC5}"/>
              </a:ext>
            </a:extLst>
          </p:cNvPr>
          <p:cNvSpPr/>
          <p:nvPr/>
        </p:nvSpPr>
        <p:spPr>
          <a:xfrm>
            <a:off x="5389896" y="4812295"/>
            <a:ext cx="914400" cy="9144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497130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B928E7F1-FF25-4D2E-8D5F-A8A68329610F}"/>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01DC638B-2BD4-4072-B98B-BC90C9B170F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2CE3286-9B0B-43B7-897D-6A1DE9078BDC}"/>
              </a:ext>
            </a:extLst>
          </p:cNvPr>
          <p:cNvSpPr>
            <a:spLocks noGrp="1"/>
          </p:cNvSpPr>
          <p:nvPr>
            <p:ph type="sldNum" sz="quarter" idx="12"/>
          </p:nvPr>
        </p:nvSpPr>
        <p:spPr/>
        <p:txBody>
          <a:bodyPr/>
          <a:lstStyle/>
          <a:p>
            <a:fld id="{B9313472-45EF-469F-9C12-18D63CA62E90}" type="slidenum">
              <a:rPr lang="fr-FR" smtClean="0"/>
              <a:t>39</a:t>
            </a:fld>
            <a:endParaRPr lang="fr-FR"/>
          </a:p>
        </p:txBody>
      </p:sp>
      <p:sp>
        <p:nvSpPr>
          <p:cNvPr id="16" name="Titre 1">
            <a:extLst>
              <a:ext uri="{FF2B5EF4-FFF2-40B4-BE49-F238E27FC236}">
                <a16:creationId xmlns:a16="http://schemas.microsoft.com/office/drawing/2014/main" id="{387877A0-1F28-4CEF-A045-6571FD7D6E43}"/>
              </a:ext>
            </a:extLst>
          </p:cNvPr>
          <p:cNvSpPr txBox="1">
            <a:spLocks/>
          </p:cNvSpPr>
          <p:nvPr/>
        </p:nvSpPr>
        <p:spPr>
          <a:xfrm>
            <a:off x="213065" y="124286"/>
            <a:ext cx="11851688" cy="896645"/>
          </a:xfrm>
          <a:prstGeom prst="rect">
            <a:avLst/>
          </a:prstGeom>
        </p:spPr>
        <p:txBody>
          <a:bodyPr vert="horz" lIns="91440" tIns="45720" rIns="91440" bIns="45720" rtlCol="0" anchor="b">
            <a:normAutofit fontScale="97500" lnSpcReduction="100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fr-FR" sz="3200" b="1" dirty="0">
                <a:solidFill>
                  <a:srgbClr val="0070C0"/>
                </a:solidFill>
              </a:rPr>
              <a:t>Validation de l’état des lieux, de l’enjeu et des objectifs de la thématique « Gestion de la ressource en eau»</a:t>
            </a:r>
          </a:p>
        </p:txBody>
      </p:sp>
      <p:sp>
        <p:nvSpPr>
          <p:cNvPr id="20" name="Titre 1">
            <a:extLst>
              <a:ext uri="{FF2B5EF4-FFF2-40B4-BE49-F238E27FC236}">
                <a16:creationId xmlns:a16="http://schemas.microsoft.com/office/drawing/2014/main" id="{EB4A0680-A6C0-476F-9765-991FBDD46A1A}"/>
              </a:ext>
            </a:extLst>
          </p:cNvPr>
          <p:cNvSpPr txBox="1">
            <a:spLocks/>
          </p:cNvSpPr>
          <p:nvPr/>
        </p:nvSpPr>
        <p:spPr>
          <a:xfrm>
            <a:off x="1320800" y="3486384"/>
            <a:ext cx="11632448" cy="50794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4400" b="1" dirty="0">
                <a:solidFill>
                  <a:srgbClr val="FF0000"/>
                </a:solidFill>
              </a:rPr>
              <a:t>Validation de la proposition de l’état des lieux?</a:t>
            </a:r>
          </a:p>
        </p:txBody>
      </p:sp>
    </p:spTree>
    <p:extLst>
      <p:ext uri="{BB962C8B-B14F-4D97-AF65-F5344CB8AC3E}">
        <p14:creationId xmlns:p14="http://schemas.microsoft.com/office/powerpoint/2010/main" val="720182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20C8E94B-13CD-4525-BD1E-EFF4E484FA5A}"/>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6F58307F-EB13-472E-9DEF-F80B36B980E5}"/>
              </a:ext>
            </a:extLst>
          </p:cNvPr>
          <p:cNvSpPr>
            <a:spLocks noGrp="1"/>
          </p:cNvSpPr>
          <p:nvPr>
            <p:ph type="ftr" sz="quarter" idx="11"/>
          </p:nvPr>
        </p:nvSpPr>
        <p:spPr/>
        <p:txBody>
          <a:bodyPr/>
          <a:lstStyle/>
          <a:p>
            <a:r>
              <a:rPr lang="fr-FR"/>
              <a:t>Sage de l’aUTHIE</a:t>
            </a:r>
            <a:endParaRPr lang="fr-FR" dirty="0"/>
          </a:p>
        </p:txBody>
      </p:sp>
      <p:sp>
        <p:nvSpPr>
          <p:cNvPr id="6" name="Espace réservé du numéro de diapositive 5">
            <a:extLst>
              <a:ext uri="{FF2B5EF4-FFF2-40B4-BE49-F238E27FC236}">
                <a16:creationId xmlns:a16="http://schemas.microsoft.com/office/drawing/2014/main" id="{24137B78-3844-4191-AD81-8A2241B50EEF}"/>
              </a:ext>
            </a:extLst>
          </p:cNvPr>
          <p:cNvSpPr>
            <a:spLocks noGrp="1"/>
          </p:cNvSpPr>
          <p:nvPr>
            <p:ph type="sldNum" sz="quarter" idx="12"/>
          </p:nvPr>
        </p:nvSpPr>
        <p:spPr/>
        <p:txBody>
          <a:bodyPr/>
          <a:lstStyle/>
          <a:p>
            <a:fld id="{B9313472-45EF-469F-9C12-18D63CA62E90}" type="slidenum">
              <a:rPr lang="fr-FR" smtClean="0"/>
              <a:t>4</a:t>
            </a:fld>
            <a:endParaRPr lang="fr-FR"/>
          </a:p>
        </p:txBody>
      </p:sp>
      <p:sp>
        <p:nvSpPr>
          <p:cNvPr id="8" name="ZoneTexte 7">
            <a:extLst>
              <a:ext uri="{FF2B5EF4-FFF2-40B4-BE49-F238E27FC236}">
                <a16:creationId xmlns:a16="http://schemas.microsoft.com/office/drawing/2014/main" id="{F76CF9B0-8403-4E00-856F-4D11FD78D631}"/>
              </a:ext>
            </a:extLst>
          </p:cNvPr>
          <p:cNvSpPr txBox="1"/>
          <p:nvPr/>
        </p:nvSpPr>
        <p:spPr>
          <a:xfrm>
            <a:off x="49715" y="1107407"/>
            <a:ext cx="3451189" cy="5221942"/>
          </a:xfrm>
          <a:prstGeom prst="rect">
            <a:avLst/>
          </a:prstGeom>
          <a:solidFill>
            <a:schemeClr val="bg1"/>
          </a:solidFill>
        </p:spPr>
        <p:txBody>
          <a:bodyPr wrap="square" rtlCol="0">
            <a:spAutoFit/>
          </a:bodyPr>
          <a:lstStyle/>
          <a:p>
            <a:pPr marL="285750" indent="-285750">
              <a:buFont typeface="Wingdings" panose="05000000000000000000" pitchFamily="2" charset="2"/>
              <a:buChar char="§"/>
            </a:pPr>
            <a:r>
              <a:rPr lang="fr-FR" sz="2000" dirty="0"/>
              <a:t>Périmètre arrêté en 1999</a:t>
            </a:r>
          </a:p>
          <a:p>
            <a:endParaRPr lang="fr-FR" sz="2000" dirty="0"/>
          </a:p>
          <a:p>
            <a:pPr marL="285750" indent="-285750">
              <a:buFont typeface="Wingdings" panose="05000000000000000000" pitchFamily="2" charset="2"/>
              <a:buChar char="§"/>
            </a:pPr>
            <a:r>
              <a:rPr lang="fr-FR" sz="2000" dirty="0"/>
              <a:t>Surface de 1253 km</a:t>
            </a:r>
            <a:r>
              <a:rPr lang="fr-FR" sz="2000" baseline="30000" dirty="0"/>
              <a:t>2</a:t>
            </a:r>
          </a:p>
          <a:p>
            <a:endParaRPr lang="fr-FR" sz="2000" baseline="30000" dirty="0"/>
          </a:p>
          <a:p>
            <a:pPr marL="285750" indent="-285750">
              <a:buFont typeface="Wingdings" panose="05000000000000000000" pitchFamily="2" charset="2"/>
              <a:buChar char="§"/>
            </a:pPr>
            <a:r>
              <a:rPr lang="fr-FR" sz="2000" dirty="0"/>
              <a:t>2 départements (Pas-de-Calais et Somme)</a:t>
            </a:r>
          </a:p>
          <a:p>
            <a:pPr marL="285750" indent="-285750">
              <a:buFont typeface="Wingdings" panose="05000000000000000000" pitchFamily="2" charset="2"/>
              <a:buChar char="§"/>
            </a:pPr>
            <a:endParaRPr lang="fr-FR" sz="2000" dirty="0"/>
          </a:p>
          <a:p>
            <a:pPr marL="285750" indent="-285750">
              <a:buFont typeface="Wingdings" panose="05000000000000000000" pitchFamily="2" charset="2"/>
              <a:buChar char="§"/>
            </a:pPr>
            <a:r>
              <a:rPr lang="fr-FR" sz="2000" dirty="0"/>
              <a:t>8EPCI</a:t>
            </a:r>
          </a:p>
          <a:p>
            <a:pPr marL="285750" indent="-285750">
              <a:buFont typeface="Wingdings" panose="05000000000000000000" pitchFamily="2" charset="2"/>
              <a:buChar char="§"/>
            </a:pPr>
            <a:endParaRPr lang="fr-FR" sz="2000" dirty="0"/>
          </a:p>
          <a:p>
            <a:pPr marL="285750" indent="-285750">
              <a:buFont typeface="Wingdings" panose="05000000000000000000" pitchFamily="2" charset="2"/>
              <a:buChar char="§"/>
            </a:pPr>
            <a:r>
              <a:rPr lang="fr-FR" sz="2000" dirty="0"/>
              <a:t>155 communes (environ 80000 habitants)</a:t>
            </a:r>
          </a:p>
          <a:p>
            <a:endParaRPr lang="fr-FR" sz="2000" dirty="0"/>
          </a:p>
          <a:p>
            <a:pPr marL="285750" indent="-285750">
              <a:buFont typeface="Wingdings" panose="05000000000000000000" pitchFamily="2" charset="2"/>
              <a:buChar char="§"/>
            </a:pPr>
            <a:r>
              <a:rPr lang="fr-FR" sz="2000" dirty="0"/>
              <a:t>Authie (source coigneux et se jette dans la manche)</a:t>
            </a:r>
          </a:p>
          <a:p>
            <a:pPr marL="285750" indent="-285750">
              <a:buFont typeface="Wingdings" panose="05000000000000000000" pitchFamily="2" charset="2"/>
              <a:buChar char="§"/>
            </a:pPr>
            <a:endParaRPr lang="fr-FR" sz="2000" dirty="0"/>
          </a:p>
          <a:p>
            <a:pPr marL="285750" indent="-285750">
              <a:buFont typeface="Wingdings" panose="05000000000000000000" pitchFamily="2" charset="2"/>
              <a:buChar char="§"/>
            </a:pPr>
            <a:r>
              <a:rPr lang="fr-FR" sz="2000" dirty="0"/>
              <a:t>Structure porteuse = Symcéa</a:t>
            </a:r>
          </a:p>
          <a:p>
            <a:endParaRPr lang="fr-FR" sz="2000" dirty="0"/>
          </a:p>
        </p:txBody>
      </p:sp>
      <p:pic>
        <p:nvPicPr>
          <p:cNvPr id="3" name="Image 2">
            <a:extLst>
              <a:ext uri="{FF2B5EF4-FFF2-40B4-BE49-F238E27FC236}">
                <a16:creationId xmlns:a16="http://schemas.microsoft.com/office/drawing/2014/main" id="{539EAAB5-0DEB-4AD5-B34F-0A864483A1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1561" y="33090"/>
            <a:ext cx="8710724" cy="6164093"/>
          </a:xfrm>
          <a:prstGeom prst="rect">
            <a:avLst/>
          </a:prstGeom>
        </p:spPr>
      </p:pic>
      <p:sp>
        <p:nvSpPr>
          <p:cNvPr id="10" name="Titre 1">
            <a:extLst>
              <a:ext uri="{FF2B5EF4-FFF2-40B4-BE49-F238E27FC236}">
                <a16:creationId xmlns:a16="http://schemas.microsoft.com/office/drawing/2014/main" id="{3E75DC89-29A3-43FE-8BA7-372F970CF168}"/>
              </a:ext>
            </a:extLst>
          </p:cNvPr>
          <p:cNvSpPr txBox="1">
            <a:spLocks/>
          </p:cNvSpPr>
          <p:nvPr/>
        </p:nvSpPr>
        <p:spPr>
          <a:xfrm>
            <a:off x="0" y="705991"/>
            <a:ext cx="3849256" cy="40141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400" b="1" dirty="0">
                <a:solidFill>
                  <a:srgbClr val="0070C0"/>
                </a:solidFill>
              </a:rPr>
              <a:t>Rappel sur le SAGE Authie</a:t>
            </a:r>
          </a:p>
        </p:txBody>
      </p:sp>
    </p:spTree>
    <p:extLst>
      <p:ext uri="{BB962C8B-B14F-4D97-AF65-F5344CB8AC3E}">
        <p14:creationId xmlns:p14="http://schemas.microsoft.com/office/powerpoint/2010/main" val="190022635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3DBCDC1-01B8-4612-B5AE-A038D60D274E}"/>
              </a:ext>
            </a:extLst>
          </p:cNvPr>
          <p:cNvSpPr>
            <a:spLocks noGrp="1"/>
          </p:cNvSpPr>
          <p:nvPr>
            <p:ph idx="1"/>
          </p:nvPr>
        </p:nvSpPr>
        <p:spPr/>
        <p:txBody>
          <a:bodyPr/>
          <a:lstStyle/>
          <a:p>
            <a:endParaRPr lang="fr-FR" dirty="0"/>
          </a:p>
        </p:txBody>
      </p:sp>
      <p:sp>
        <p:nvSpPr>
          <p:cNvPr id="4" name="Espace réservé de la date 3">
            <a:extLst>
              <a:ext uri="{FF2B5EF4-FFF2-40B4-BE49-F238E27FC236}">
                <a16:creationId xmlns:a16="http://schemas.microsoft.com/office/drawing/2014/main" id="{D05688D0-CC02-4BCD-AEAA-DEF6E55E7F63}"/>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1906C2A0-D9FF-46CC-9D24-27FB5DBAC055}"/>
              </a:ext>
            </a:extLst>
          </p:cNvPr>
          <p:cNvSpPr>
            <a:spLocks noGrp="1"/>
          </p:cNvSpPr>
          <p:nvPr>
            <p:ph type="ftr" sz="quarter" idx="11"/>
          </p:nvPr>
        </p:nvSpPr>
        <p:spPr/>
        <p:txBody>
          <a:bodyPr/>
          <a:lstStyle/>
          <a:p>
            <a:r>
              <a:rPr lang="fr-FR" dirty="0"/>
              <a:t>Sage de </a:t>
            </a:r>
            <a:r>
              <a:rPr lang="fr-FR" dirty="0" err="1"/>
              <a:t>l’aUTHIE</a:t>
            </a:r>
            <a:endParaRPr lang="fr-FR" dirty="0"/>
          </a:p>
        </p:txBody>
      </p:sp>
      <p:sp>
        <p:nvSpPr>
          <p:cNvPr id="6" name="Espace réservé du numéro de diapositive 5">
            <a:extLst>
              <a:ext uri="{FF2B5EF4-FFF2-40B4-BE49-F238E27FC236}">
                <a16:creationId xmlns:a16="http://schemas.microsoft.com/office/drawing/2014/main" id="{C249CA64-0774-4EF6-9EC7-71D5C077BFCC}"/>
              </a:ext>
            </a:extLst>
          </p:cNvPr>
          <p:cNvSpPr>
            <a:spLocks noGrp="1"/>
          </p:cNvSpPr>
          <p:nvPr>
            <p:ph type="sldNum" sz="quarter" idx="12"/>
          </p:nvPr>
        </p:nvSpPr>
        <p:spPr/>
        <p:txBody>
          <a:bodyPr/>
          <a:lstStyle/>
          <a:p>
            <a:fld id="{B9313472-45EF-469F-9C12-18D63CA62E90}" type="slidenum">
              <a:rPr lang="fr-FR" smtClean="0"/>
              <a:t>40</a:t>
            </a:fld>
            <a:endParaRPr lang="fr-FR"/>
          </a:p>
        </p:txBody>
      </p:sp>
      <p:graphicFrame>
        <p:nvGraphicFramePr>
          <p:cNvPr id="7" name="Tableau 8">
            <a:extLst>
              <a:ext uri="{FF2B5EF4-FFF2-40B4-BE49-F238E27FC236}">
                <a16:creationId xmlns:a16="http://schemas.microsoft.com/office/drawing/2014/main" id="{46CAE94E-104E-425B-BFD5-9F200E2E763D}"/>
              </a:ext>
            </a:extLst>
          </p:cNvPr>
          <p:cNvGraphicFramePr>
            <a:graphicFrameLocks noGrp="1"/>
          </p:cNvGraphicFramePr>
          <p:nvPr>
            <p:extLst>
              <p:ext uri="{D42A27DB-BD31-4B8C-83A1-F6EECF244321}">
                <p14:modId xmlns:p14="http://schemas.microsoft.com/office/powerpoint/2010/main" val="3911732362"/>
              </p:ext>
            </p:extLst>
          </p:nvPr>
        </p:nvGraphicFramePr>
        <p:xfrm>
          <a:off x="641294" y="579120"/>
          <a:ext cx="11467848" cy="5486400"/>
        </p:xfrm>
        <a:graphic>
          <a:graphicData uri="http://schemas.openxmlformats.org/drawingml/2006/table">
            <a:tbl>
              <a:tblPr firstRow="1" bandRow="1">
                <a:tableStyleId>{5C22544A-7EE6-4342-B048-85BDC9FD1C3A}</a:tableStyleId>
              </a:tblPr>
              <a:tblGrid>
                <a:gridCol w="2288337">
                  <a:extLst>
                    <a:ext uri="{9D8B030D-6E8A-4147-A177-3AD203B41FA5}">
                      <a16:colId xmlns:a16="http://schemas.microsoft.com/office/drawing/2014/main" val="3561830647"/>
                    </a:ext>
                  </a:extLst>
                </a:gridCol>
                <a:gridCol w="2521258">
                  <a:extLst>
                    <a:ext uri="{9D8B030D-6E8A-4147-A177-3AD203B41FA5}">
                      <a16:colId xmlns:a16="http://schemas.microsoft.com/office/drawing/2014/main" val="4225996518"/>
                    </a:ext>
                  </a:extLst>
                </a:gridCol>
                <a:gridCol w="4136994">
                  <a:extLst>
                    <a:ext uri="{9D8B030D-6E8A-4147-A177-3AD203B41FA5}">
                      <a16:colId xmlns:a16="http://schemas.microsoft.com/office/drawing/2014/main" val="2642470836"/>
                    </a:ext>
                  </a:extLst>
                </a:gridCol>
                <a:gridCol w="2521259">
                  <a:extLst>
                    <a:ext uri="{9D8B030D-6E8A-4147-A177-3AD203B41FA5}">
                      <a16:colId xmlns:a16="http://schemas.microsoft.com/office/drawing/2014/main" val="3198753118"/>
                    </a:ext>
                  </a:extLst>
                </a:gridCol>
              </a:tblGrid>
              <a:tr h="281167">
                <a:tc>
                  <a:txBody>
                    <a:bodyPr/>
                    <a:lstStyle/>
                    <a:p>
                      <a:pPr algn="ctr"/>
                      <a:r>
                        <a:rPr lang="fr-FR" sz="1600" dirty="0">
                          <a:solidFill>
                            <a:schemeClr val="tx1"/>
                          </a:solidFill>
                        </a:rPr>
                        <a:t>Enjeux</a:t>
                      </a:r>
                    </a:p>
                  </a:txBody>
                  <a:tcPr/>
                </a:tc>
                <a:tc>
                  <a:txBody>
                    <a:bodyPr/>
                    <a:lstStyle/>
                    <a:p>
                      <a:pPr algn="ctr"/>
                      <a:r>
                        <a:rPr lang="fr-FR" sz="1600" dirty="0">
                          <a:solidFill>
                            <a:schemeClr val="tx1"/>
                          </a:solidFill>
                        </a:rPr>
                        <a:t>Objectifs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Orientations</a:t>
                      </a:r>
                    </a:p>
                  </a:txBody>
                  <a:tcPr/>
                </a:tc>
                <a:tc>
                  <a:txBody>
                    <a:bodyPr/>
                    <a:lstStyle/>
                    <a:p>
                      <a:pPr algn="ctr"/>
                      <a:r>
                        <a:rPr lang="fr-FR" sz="1600" dirty="0">
                          <a:solidFill>
                            <a:schemeClr val="tx1"/>
                          </a:solidFill>
                        </a:rPr>
                        <a:t>Dispositions</a:t>
                      </a:r>
                    </a:p>
                  </a:txBody>
                  <a:tcPr/>
                </a:tc>
                <a:extLst>
                  <a:ext uri="{0D108BD9-81ED-4DB2-BD59-A6C34878D82A}">
                    <a16:rowId xmlns:a16="http://schemas.microsoft.com/office/drawing/2014/main" val="1854759799"/>
                  </a:ext>
                </a:extLst>
              </a:tr>
              <a:tr h="1329151">
                <a:tc>
                  <a:txBody>
                    <a:bodyPr/>
                    <a:lstStyle/>
                    <a:p>
                      <a:pPr algn="ctr"/>
                      <a:endParaRPr lang="fr-FR" sz="1400" dirty="0"/>
                    </a:p>
                    <a:p>
                      <a:pPr algn="l"/>
                      <a:r>
                        <a:rPr lang="fr-FR" sz="1400" b="1" u="sng" dirty="0"/>
                        <a:t>Enjeu A </a:t>
                      </a:r>
                      <a:r>
                        <a:rPr lang="fr-FR" sz="1400" u="sng" dirty="0"/>
                        <a:t>: </a:t>
                      </a:r>
                      <a:r>
                        <a:rPr lang="fr-FR" sz="1400" dirty="0"/>
                        <a:t>Préserver et restaurer les fonctionnalités écologiques des milieux aquatiques et des zones humides</a:t>
                      </a:r>
                    </a:p>
                    <a:p>
                      <a:pPr algn="ctr"/>
                      <a:endParaRPr lang="fr-FR" sz="1400" dirty="0"/>
                    </a:p>
                  </a:txBody>
                  <a:tcPr/>
                </a:tc>
                <a:tc>
                  <a:txBody>
                    <a:bodyPr/>
                    <a:lstStyle/>
                    <a:p>
                      <a:pPr algn="l"/>
                      <a:r>
                        <a:rPr lang="fr-FR" sz="1400" b="1" u="sng" dirty="0"/>
                        <a:t>Objectif 1.1</a:t>
                      </a:r>
                      <a:r>
                        <a:rPr lang="fr-FR" sz="1400" b="1" dirty="0"/>
                        <a:t>: </a:t>
                      </a:r>
                      <a:r>
                        <a:rPr lang="fr-FR" sz="1400" dirty="0"/>
                        <a:t>Améliorer la physico-chimie générale des milieux </a:t>
                      </a:r>
                    </a:p>
                    <a:p>
                      <a:pPr algn="l"/>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u="sng" dirty="0">
                          <a:effectLst/>
                          <a:latin typeface="Calibri" panose="020F0502020204030204" pitchFamily="34" charset="0"/>
                          <a:ea typeface="Calibri" panose="020F0502020204030204" pitchFamily="34" charset="0"/>
                          <a:cs typeface="Times New Roman" panose="02020603050405020304" pitchFamily="18" charset="0"/>
                        </a:rPr>
                        <a:t>Orientation A-4 </a:t>
                      </a:r>
                      <a:r>
                        <a:rPr lang="fr-FR" sz="1400" b="1" dirty="0">
                          <a:effectLst/>
                          <a:latin typeface="Calibri" panose="020F0502020204030204" pitchFamily="34" charset="0"/>
                          <a:ea typeface="Calibri" panose="020F0502020204030204" pitchFamily="34" charset="0"/>
                          <a:cs typeface="Times New Roman" panose="02020603050405020304" pitchFamily="18" charset="0"/>
                        </a:rPr>
                        <a:t>: </a:t>
                      </a:r>
                      <a:r>
                        <a:rPr lang="fr-FR" sz="1400" dirty="0">
                          <a:effectLst/>
                          <a:latin typeface="Calibri" panose="020F0502020204030204" pitchFamily="34" charset="0"/>
                          <a:ea typeface="Calibri" panose="020F0502020204030204" pitchFamily="34" charset="0"/>
                          <a:cs typeface="Times New Roman" panose="02020603050405020304" pitchFamily="18" charset="0"/>
                        </a:rPr>
                        <a:t>Adopter une gestion des sols et de l’espace agricole permettant de limiter les risques de ruissellement, d’érosion, et de transfert des polluants vers les cours d'eau, les eaux souterraines et la mer</a:t>
                      </a:r>
                    </a:p>
                    <a:p>
                      <a:pPr algn="l"/>
                      <a:endParaRPr lang="fr-FR" sz="1400" dirty="0"/>
                    </a:p>
                  </a:txBody>
                  <a:tcPr/>
                </a:tc>
                <a:tc>
                  <a:txBody>
                    <a:bodyPr/>
                    <a:lstStyle/>
                    <a:p>
                      <a:pPr algn="l"/>
                      <a:r>
                        <a:rPr lang="fr-FR" sz="1400" dirty="0"/>
                        <a:t>Gérer les fossés, les aménagements d’hydraulique douce et des ouvrages de régulation</a:t>
                      </a:r>
                    </a:p>
                  </a:txBody>
                  <a:tcPr/>
                </a:tc>
                <a:extLst>
                  <a:ext uri="{0D108BD9-81ED-4DB2-BD59-A6C34878D82A}">
                    <a16:rowId xmlns:a16="http://schemas.microsoft.com/office/drawing/2014/main" val="2723551841"/>
                  </a:ext>
                </a:extLst>
              </a:tr>
              <a:tr h="613454">
                <a:tc rowSpan="3">
                  <a:txBody>
                    <a:bodyPr/>
                    <a:lstStyle/>
                    <a:p>
                      <a:pPr algn="l"/>
                      <a:r>
                        <a:rPr lang="fr-FR" sz="1400" b="1" u="sng" dirty="0">
                          <a:solidFill>
                            <a:schemeClr val="tx1"/>
                          </a:solidFill>
                        </a:rPr>
                        <a:t>Enjeu C </a:t>
                      </a:r>
                      <a:r>
                        <a:rPr lang="fr-FR" sz="1400" b="1" dirty="0">
                          <a:solidFill>
                            <a:schemeClr val="tx1"/>
                          </a:solidFill>
                        </a:rPr>
                        <a:t>: </a:t>
                      </a:r>
                      <a:r>
                        <a:rPr lang="fr-FR" sz="1400" b="0" dirty="0">
                          <a:solidFill>
                            <a:schemeClr val="tx1"/>
                          </a:solidFill>
                        </a:rPr>
                        <a:t>S'appuyer sur le fonctionnement naturel des milieux pour prévenir et limiter les effets négatifs des inondations</a:t>
                      </a:r>
                    </a:p>
                    <a:p>
                      <a:pPr algn="l"/>
                      <a:endParaRPr lang="fr-FR" sz="1400" dirty="0">
                        <a:solidFill>
                          <a:schemeClr val="tx1"/>
                        </a:solidFill>
                      </a:endParaRPr>
                    </a:p>
                  </a:txBody>
                  <a:tcPr/>
                </a:tc>
                <a:tc rowSpan="2">
                  <a:txBody>
                    <a:bodyPr/>
                    <a:lstStyle/>
                    <a:p>
                      <a:pPr algn="l"/>
                      <a:r>
                        <a:rPr lang="fr-FR" sz="1400" b="1" u="sng" dirty="0">
                          <a:solidFill>
                            <a:schemeClr val="tx1"/>
                          </a:solidFill>
                        </a:rPr>
                        <a:t>Objectif 3.1</a:t>
                      </a:r>
                      <a:r>
                        <a:rPr lang="fr-FR" sz="1400" b="1" dirty="0">
                          <a:solidFill>
                            <a:schemeClr val="tx1"/>
                          </a:solidFill>
                        </a:rPr>
                        <a:t>: </a:t>
                      </a:r>
                      <a:r>
                        <a:rPr lang="fr-FR" sz="1400" dirty="0">
                          <a:solidFill>
                            <a:schemeClr val="tx1"/>
                          </a:solidFill>
                        </a:rPr>
                        <a:t>Prévenir et gérer les crues, inondations et submersions marines</a:t>
                      </a:r>
                    </a:p>
                    <a:p>
                      <a:pPr algn="l"/>
                      <a:endParaRPr lang="fr-FR" sz="1400" dirty="0">
                        <a:solidFill>
                          <a:schemeClr val="tx1"/>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u="sng"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Orientation C-1 </a:t>
                      </a:r>
                      <a:r>
                        <a:rPr lang="fr-FR" sz="14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Limiter les dommages liés aux inondations.</a:t>
                      </a:r>
                    </a:p>
                    <a:p>
                      <a:pPr algn="l"/>
                      <a:endParaRPr lang="fr-FR" sz="1400" dirty="0">
                        <a:solidFill>
                          <a:schemeClr val="tx1"/>
                        </a:solidFill>
                      </a:endParaRPr>
                    </a:p>
                  </a:txBody>
                  <a:tcPr/>
                </a:tc>
                <a:tc>
                  <a:txBody>
                    <a:bodyPr/>
                    <a:lstStyle/>
                    <a:p>
                      <a:pPr algn="l"/>
                      <a:r>
                        <a:rPr lang="fr-FR" sz="1400" dirty="0">
                          <a:solidFill>
                            <a:schemeClr val="tx1"/>
                          </a:solidFill>
                        </a:rPr>
                        <a:t>Préserver le caractère inondable des zones identifiées (notamment dans les PPRI)</a:t>
                      </a:r>
                    </a:p>
                  </a:txBody>
                  <a:tcPr/>
                </a:tc>
                <a:extLst>
                  <a:ext uri="{0D108BD9-81ED-4DB2-BD59-A6C34878D82A}">
                    <a16:rowId xmlns:a16="http://schemas.microsoft.com/office/drawing/2014/main" val="588052994"/>
                  </a:ext>
                </a:extLst>
              </a:tr>
              <a:tr h="1150227">
                <a:tc vMerge="1">
                  <a:txBody>
                    <a:bodyPr/>
                    <a:lstStyle/>
                    <a:p>
                      <a:endParaRPr lang="fr-FR"/>
                    </a:p>
                  </a:txBody>
                  <a:tcPr/>
                </a:tc>
                <a:tc vMerge="1">
                  <a:txBody>
                    <a:bodyPr/>
                    <a:lstStyle/>
                    <a:p>
                      <a:pPr algn="ctr"/>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u="sng" dirty="0">
                          <a:effectLst/>
                          <a:latin typeface="Calibri" panose="020F0502020204030204" pitchFamily="34" charset="0"/>
                          <a:ea typeface="Calibri" panose="020F0502020204030204" pitchFamily="34" charset="0"/>
                          <a:cs typeface="Times New Roman" panose="02020603050405020304" pitchFamily="18" charset="0"/>
                        </a:rPr>
                        <a:t>Orientation C-2 </a:t>
                      </a:r>
                      <a:r>
                        <a:rPr lang="fr-FR" sz="1400" dirty="0">
                          <a:effectLst/>
                          <a:latin typeface="Calibri" panose="020F0502020204030204" pitchFamily="34" charset="0"/>
                          <a:ea typeface="Calibri" panose="020F0502020204030204" pitchFamily="34" charset="0"/>
                          <a:cs typeface="Times New Roman" panose="02020603050405020304" pitchFamily="18" charset="0"/>
                        </a:rPr>
                        <a:t>: Limiter le ruissellement en zones urbaines et en zones rurales pour réduire les risques d’inondation et les risques d’érosion des sols et coulées de boues.</a:t>
                      </a:r>
                    </a:p>
                    <a:p>
                      <a:pPr algn="l"/>
                      <a:endParaRPr lang="fr-FR" sz="1400" dirty="0"/>
                    </a:p>
                  </a:txBody>
                  <a:tcPr/>
                </a:tc>
                <a:tc>
                  <a:txBody>
                    <a:bodyPr/>
                    <a:lstStyle/>
                    <a:p>
                      <a:pPr algn="l"/>
                      <a:r>
                        <a:rPr lang="fr-FR" sz="1400" dirty="0"/>
                        <a:t>Ne pas aggraver les risques d’inondations</a:t>
                      </a:r>
                    </a:p>
                  </a:txBody>
                  <a:tcPr/>
                </a:tc>
                <a:extLst>
                  <a:ext uri="{0D108BD9-81ED-4DB2-BD59-A6C34878D82A}">
                    <a16:rowId xmlns:a16="http://schemas.microsoft.com/office/drawing/2014/main" val="888734224"/>
                  </a:ext>
                </a:extLst>
              </a:tr>
              <a:tr h="792378">
                <a:tc vMerge="1">
                  <a:txBody>
                    <a:bodyPr/>
                    <a:lstStyle/>
                    <a:p>
                      <a:pPr algn="l"/>
                      <a:endParaRPr lang="fr-FR" sz="18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u="sng" dirty="0">
                          <a:effectLst/>
                          <a:latin typeface="Calibri" panose="020F0502020204030204" pitchFamily="34" charset="0"/>
                          <a:ea typeface="Calibri" panose="020F0502020204030204" pitchFamily="34" charset="0"/>
                          <a:cs typeface="Times New Roman" panose="02020603050405020304" pitchFamily="18" charset="0"/>
                        </a:rPr>
                        <a:t>Objectif 3.2: </a:t>
                      </a:r>
                      <a:r>
                        <a:rPr lang="fr-FR" sz="1400" dirty="0">
                          <a:effectLst/>
                          <a:latin typeface="Calibri" panose="020F0502020204030204" pitchFamily="34" charset="0"/>
                          <a:ea typeface="Calibri" panose="020F0502020204030204" pitchFamily="34" charset="0"/>
                          <a:cs typeface="Times New Roman" panose="02020603050405020304" pitchFamily="18" charset="0"/>
                        </a:rPr>
                        <a:t>Prévenir et restaurer la dynamique naturelle des cours d’eau</a:t>
                      </a:r>
                    </a:p>
                    <a:p>
                      <a:pPr algn="l"/>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u="sng" dirty="0">
                          <a:effectLst/>
                          <a:latin typeface="Calibri" panose="020F0502020204030204" pitchFamily="34" charset="0"/>
                          <a:ea typeface="Calibri" panose="020F0502020204030204" pitchFamily="34" charset="0"/>
                          <a:cs typeface="Times New Roman" panose="02020603050405020304" pitchFamily="18" charset="0"/>
                        </a:rPr>
                        <a:t>Orientation C-3 </a:t>
                      </a:r>
                      <a:r>
                        <a:rPr lang="fr-FR" sz="1400" b="1" dirty="0">
                          <a:effectLst/>
                          <a:latin typeface="Calibri" panose="020F0502020204030204" pitchFamily="34" charset="0"/>
                          <a:ea typeface="Calibri" panose="020F0502020204030204" pitchFamily="34" charset="0"/>
                          <a:cs typeface="Times New Roman" panose="02020603050405020304" pitchFamily="18" charset="0"/>
                        </a:rPr>
                        <a:t>: </a:t>
                      </a:r>
                      <a:r>
                        <a:rPr lang="fr-FR" sz="1400" dirty="0">
                          <a:effectLst/>
                          <a:latin typeface="Calibri" panose="020F0502020204030204" pitchFamily="34" charset="0"/>
                          <a:ea typeface="Calibri" panose="020F0502020204030204" pitchFamily="34" charset="0"/>
                          <a:cs typeface="Times New Roman" panose="02020603050405020304" pitchFamily="18" charset="0"/>
                        </a:rPr>
                        <a:t>Privilégier le fonctionnement naturel des bassins versants</a:t>
                      </a:r>
                    </a:p>
                    <a:p>
                      <a:pPr algn="l"/>
                      <a:endParaRPr lang="fr-FR" sz="1400" dirty="0"/>
                    </a:p>
                  </a:txBody>
                  <a:tcPr/>
                </a:tc>
                <a:tc>
                  <a:txBody>
                    <a:bodyPr/>
                    <a:lstStyle/>
                    <a:p>
                      <a:pPr algn="l"/>
                      <a:r>
                        <a:rPr lang="fr-FR" sz="1400" dirty="0"/>
                        <a:t>Privilégier le ralentissement dynamique des inondations par la préservation des milieux dès l’amont des bassins versants </a:t>
                      </a:r>
                    </a:p>
                  </a:txBody>
                  <a:tcPr/>
                </a:tc>
                <a:extLst>
                  <a:ext uri="{0D108BD9-81ED-4DB2-BD59-A6C34878D82A}">
                    <a16:rowId xmlns:a16="http://schemas.microsoft.com/office/drawing/2014/main" val="3688625684"/>
                  </a:ext>
                </a:extLst>
              </a:tr>
              <a:tr h="613454">
                <a:tc>
                  <a:txBody>
                    <a:bodyPr/>
                    <a:lstStyle/>
                    <a:p>
                      <a:pPr algn="l"/>
                      <a:endParaRPr lang="fr-FR" sz="1400" dirty="0"/>
                    </a:p>
                  </a:txBody>
                  <a:tcPr/>
                </a:tc>
                <a:tc>
                  <a:txBody>
                    <a:bodyPr/>
                    <a:lstStyle/>
                    <a:p>
                      <a:pPr algn="l"/>
                      <a:endParaRPr lang="fr-FR" sz="14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b="1" u="sng" dirty="0">
                          <a:effectLst/>
                          <a:latin typeface="Calibri" panose="020F0502020204030204" pitchFamily="34" charset="0"/>
                          <a:ea typeface="Calibri" panose="020F0502020204030204" pitchFamily="34" charset="0"/>
                          <a:cs typeface="Times New Roman" panose="02020603050405020304" pitchFamily="18" charset="0"/>
                        </a:rPr>
                        <a:t>Orientation C-4 </a:t>
                      </a:r>
                      <a:r>
                        <a:rPr lang="fr-FR" sz="1400" b="1" dirty="0">
                          <a:effectLst/>
                          <a:latin typeface="Calibri" panose="020F0502020204030204" pitchFamily="34" charset="0"/>
                          <a:ea typeface="Calibri" panose="020F0502020204030204" pitchFamily="34" charset="0"/>
                          <a:cs typeface="Times New Roman" panose="02020603050405020304" pitchFamily="18" charset="0"/>
                        </a:rPr>
                        <a:t>: </a:t>
                      </a:r>
                      <a:r>
                        <a:rPr lang="fr-FR" sz="1400" dirty="0">
                          <a:effectLst/>
                          <a:latin typeface="Calibri" panose="020F0502020204030204" pitchFamily="34" charset="0"/>
                          <a:ea typeface="Calibri" panose="020F0502020204030204" pitchFamily="34" charset="0"/>
                          <a:cs typeface="Times New Roman" panose="02020603050405020304" pitchFamily="18" charset="0"/>
                        </a:rPr>
                        <a:t>Préserver et restaurer la dynamique naturelle des cours d’eau</a:t>
                      </a:r>
                      <a:endParaRPr lang="fr-FR" sz="1400" b="1" dirty="0"/>
                    </a:p>
                    <a:p>
                      <a:pPr algn="l"/>
                      <a:endParaRPr lang="fr-FR" sz="1400" dirty="0"/>
                    </a:p>
                  </a:txBody>
                  <a:tcPr/>
                </a:tc>
                <a:tc>
                  <a:txBody>
                    <a:bodyPr/>
                    <a:lstStyle/>
                    <a:p>
                      <a:pPr algn="l"/>
                      <a:r>
                        <a:rPr lang="fr-FR" sz="1400" dirty="0"/>
                        <a:t>Préserver le caractère naturel des annexes hydrauliques dans les documents d’urbanisme</a:t>
                      </a:r>
                    </a:p>
                  </a:txBody>
                  <a:tcPr/>
                </a:tc>
                <a:extLst>
                  <a:ext uri="{0D108BD9-81ED-4DB2-BD59-A6C34878D82A}">
                    <a16:rowId xmlns:a16="http://schemas.microsoft.com/office/drawing/2014/main" val="4209485793"/>
                  </a:ext>
                </a:extLst>
              </a:tr>
            </a:tbl>
          </a:graphicData>
        </a:graphic>
      </p:graphicFrame>
      <p:sp>
        <p:nvSpPr>
          <p:cNvPr id="10" name="Titre 1">
            <a:extLst>
              <a:ext uri="{FF2B5EF4-FFF2-40B4-BE49-F238E27FC236}">
                <a16:creationId xmlns:a16="http://schemas.microsoft.com/office/drawing/2014/main" id="{26FD2A15-4E2A-4674-BE8C-69AE2B8B1DC3}"/>
              </a:ext>
            </a:extLst>
          </p:cNvPr>
          <p:cNvSpPr txBox="1">
            <a:spLocks/>
          </p:cNvSpPr>
          <p:nvPr/>
        </p:nvSpPr>
        <p:spPr>
          <a:xfrm>
            <a:off x="641294" y="33090"/>
            <a:ext cx="10058400" cy="50794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342900" indent="-342900">
              <a:buFont typeface="Wingdings" panose="05000000000000000000" pitchFamily="2" charset="2"/>
              <a:buChar char="Ø"/>
            </a:pPr>
            <a:r>
              <a:rPr lang="fr-FR" sz="2400" b="1" dirty="0">
                <a:solidFill>
                  <a:schemeClr val="tx1"/>
                </a:solidFill>
              </a:rPr>
              <a:t>Rappel de l’enjeu, des objectifs et des orientations du SDAGE 2022-2027</a:t>
            </a:r>
          </a:p>
        </p:txBody>
      </p:sp>
    </p:spTree>
    <p:extLst>
      <p:ext uri="{BB962C8B-B14F-4D97-AF65-F5344CB8AC3E}">
        <p14:creationId xmlns:p14="http://schemas.microsoft.com/office/powerpoint/2010/main" val="1205549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D3DBCDC1-01B8-4612-B5AE-A038D60D274E}"/>
              </a:ext>
            </a:extLst>
          </p:cNvPr>
          <p:cNvSpPr>
            <a:spLocks noGrp="1"/>
          </p:cNvSpPr>
          <p:nvPr>
            <p:ph idx="1"/>
          </p:nvPr>
        </p:nvSpPr>
        <p:spPr/>
        <p:txBody>
          <a:bodyPr/>
          <a:lstStyle/>
          <a:p>
            <a:endParaRPr lang="fr-FR"/>
          </a:p>
        </p:txBody>
      </p:sp>
      <p:sp>
        <p:nvSpPr>
          <p:cNvPr id="4" name="Espace réservé de la date 3">
            <a:extLst>
              <a:ext uri="{FF2B5EF4-FFF2-40B4-BE49-F238E27FC236}">
                <a16:creationId xmlns:a16="http://schemas.microsoft.com/office/drawing/2014/main" id="{D05688D0-CC02-4BCD-AEAA-DEF6E55E7F63}"/>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1906C2A0-D9FF-46CC-9D24-27FB5DBAC055}"/>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C249CA64-0774-4EF6-9EC7-71D5C077BFCC}"/>
              </a:ext>
            </a:extLst>
          </p:cNvPr>
          <p:cNvSpPr>
            <a:spLocks noGrp="1"/>
          </p:cNvSpPr>
          <p:nvPr>
            <p:ph type="sldNum" sz="quarter" idx="12"/>
          </p:nvPr>
        </p:nvSpPr>
        <p:spPr/>
        <p:txBody>
          <a:bodyPr/>
          <a:lstStyle/>
          <a:p>
            <a:fld id="{B9313472-45EF-469F-9C12-18D63CA62E90}" type="slidenum">
              <a:rPr lang="fr-FR" smtClean="0"/>
              <a:t>41</a:t>
            </a:fld>
            <a:endParaRPr lang="fr-FR"/>
          </a:p>
        </p:txBody>
      </p:sp>
      <p:graphicFrame>
        <p:nvGraphicFramePr>
          <p:cNvPr id="7" name="Tableau 8">
            <a:extLst>
              <a:ext uri="{FF2B5EF4-FFF2-40B4-BE49-F238E27FC236}">
                <a16:creationId xmlns:a16="http://schemas.microsoft.com/office/drawing/2014/main" id="{46CAE94E-104E-425B-BFD5-9F200E2E763D}"/>
              </a:ext>
            </a:extLst>
          </p:cNvPr>
          <p:cNvGraphicFramePr>
            <a:graphicFrameLocks noGrp="1"/>
          </p:cNvGraphicFramePr>
          <p:nvPr>
            <p:extLst>
              <p:ext uri="{D42A27DB-BD31-4B8C-83A1-F6EECF244321}">
                <p14:modId xmlns:p14="http://schemas.microsoft.com/office/powerpoint/2010/main" val="2206670628"/>
              </p:ext>
            </p:extLst>
          </p:nvPr>
        </p:nvGraphicFramePr>
        <p:xfrm>
          <a:off x="258339" y="53224"/>
          <a:ext cx="11933661" cy="6804776"/>
        </p:xfrm>
        <a:graphic>
          <a:graphicData uri="http://schemas.openxmlformats.org/drawingml/2006/table">
            <a:tbl>
              <a:tblPr firstRow="1" bandRow="1">
                <a:tableStyleId>{5C22544A-7EE6-4342-B048-85BDC9FD1C3A}</a:tableStyleId>
              </a:tblPr>
              <a:tblGrid>
                <a:gridCol w="1616898">
                  <a:extLst>
                    <a:ext uri="{9D8B030D-6E8A-4147-A177-3AD203B41FA5}">
                      <a16:colId xmlns:a16="http://schemas.microsoft.com/office/drawing/2014/main" val="3561830647"/>
                    </a:ext>
                  </a:extLst>
                </a:gridCol>
                <a:gridCol w="1436134">
                  <a:extLst>
                    <a:ext uri="{9D8B030D-6E8A-4147-A177-3AD203B41FA5}">
                      <a16:colId xmlns:a16="http://schemas.microsoft.com/office/drawing/2014/main" val="4225996518"/>
                    </a:ext>
                  </a:extLst>
                </a:gridCol>
                <a:gridCol w="2455530">
                  <a:extLst>
                    <a:ext uri="{9D8B030D-6E8A-4147-A177-3AD203B41FA5}">
                      <a16:colId xmlns:a16="http://schemas.microsoft.com/office/drawing/2014/main" val="1272467235"/>
                    </a:ext>
                  </a:extLst>
                </a:gridCol>
                <a:gridCol w="2800684">
                  <a:extLst>
                    <a:ext uri="{9D8B030D-6E8A-4147-A177-3AD203B41FA5}">
                      <a16:colId xmlns:a16="http://schemas.microsoft.com/office/drawing/2014/main" val="2642470836"/>
                    </a:ext>
                  </a:extLst>
                </a:gridCol>
                <a:gridCol w="3624415">
                  <a:extLst>
                    <a:ext uri="{9D8B030D-6E8A-4147-A177-3AD203B41FA5}">
                      <a16:colId xmlns:a16="http://schemas.microsoft.com/office/drawing/2014/main" val="3198753118"/>
                    </a:ext>
                  </a:extLst>
                </a:gridCol>
              </a:tblGrid>
              <a:tr h="986279">
                <a:tc>
                  <a:txBody>
                    <a:bodyPr/>
                    <a:lstStyle/>
                    <a:p>
                      <a:pPr algn="ctr"/>
                      <a:r>
                        <a:rPr lang="fr-FR" sz="1800" dirty="0">
                          <a:solidFill>
                            <a:schemeClr val="tx1"/>
                          </a:solidFill>
                        </a:rPr>
                        <a:t>Enjeu</a:t>
                      </a:r>
                    </a:p>
                    <a:p>
                      <a:pPr algn="ctr"/>
                      <a:r>
                        <a:rPr lang="fr-FR" sz="1800" dirty="0">
                          <a:solidFill>
                            <a:srgbClr val="FF0000"/>
                          </a:solidFill>
                        </a:rPr>
                        <a:t>Pas défini</a:t>
                      </a:r>
                    </a:p>
                  </a:txBody>
                  <a:tcPr/>
                </a:tc>
                <a:tc>
                  <a:txBody>
                    <a:bodyPr/>
                    <a:lstStyle/>
                    <a:p>
                      <a:pPr algn="ctr"/>
                      <a:r>
                        <a:rPr lang="fr-FR" sz="1800" dirty="0">
                          <a:solidFill>
                            <a:schemeClr val="tx1"/>
                          </a:solidFill>
                        </a:rPr>
                        <a:t>Objectif général</a:t>
                      </a:r>
                    </a:p>
                    <a:p>
                      <a:pPr algn="ctr"/>
                      <a:r>
                        <a:rPr lang="fr-FR" sz="1800" dirty="0">
                          <a:solidFill>
                            <a:srgbClr val="FF0000"/>
                          </a:solidFill>
                        </a:rPr>
                        <a:t>Validé</a:t>
                      </a:r>
                    </a:p>
                  </a:txBody>
                  <a:tcPr/>
                </a:tc>
                <a:tc>
                  <a:txBody>
                    <a:bodyPr/>
                    <a:lstStyle/>
                    <a:p>
                      <a:pPr algn="ctr"/>
                      <a:r>
                        <a:rPr lang="fr-FR" sz="1800" dirty="0">
                          <a:solidFill>
                            <a:schemeClr val="tx1"/>
                          </a:solidFill>
                        </a:rPr>
                        <a:t>Objectifs spécifiques</a:t>
                      </a:r>
                    </a:p>
                    <a:p>
                      <a:pPr algn="ctr"/>
                      <a:r>
                        <a:rPr lang="fr-FR" sz="1800" dirty="0">
                          <a:solidFill>
                            <a:srgbClr val="FF0000"/>
                          </a:solidFill>
                        </a:rPr>
                        <a:t>Validés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solidFill>
                            <a:schemeClr val="tx1"/>
                          </a:solidFill>
                        </a:rPr>
                        <a:t>Orientations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solidFill>
                            <a:srgbClr val="FF0000"/>
                          </a:solidFill>
                        </a:rPr>
                        <a:t>Définies mais non validées</a:t>
                      </a:r>
                      <a:endParaRPr lang="fr-FR" sz="1800" dirty="0">
                        <a:solidFill>
                          <a:schemeClr val="tx1"/>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800" dirty="0">
                        <a:solidFill>
                          <a:schemeClr val="tx1"/>
                        </a:solidFill>
                      </a:endParaRPr>
                    </a:p>
                  </a:txBody>
                  <a:tcPr/>
                </a:tc>
                <a:tc>
                  <a:txBody>
                    <a:bodyPr/>
                    <a:lstStyle/>
                    <a:p>
                      <a:pPr algn="ctr"/>
                      <a:r>
                        <a:rPr lang="fr-FR" sz="1800" dirty="0">
                          <a:solidFill>
                            <a:schemeClr val="tx1"/>
                          </a:solidFill>
                        </a:rPr>
                        <a:t>Dispositions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solidFill>
                            <a:srgbClr val="FF0000"/>
                          </a:solidFill>
                        </a:rPr>
                        <a:t>Définies mais non validées</a:t>
                      </a:r>
                      <a:endParaRPr lang="fr-FR" sz="1800" dirty="0">
                        <a:solidFill>
                          <a:schemeClr val="tx1"/>
                        </a:solidFill>
                      </a:endParaRPr>
                    </a:p>
                    <a:p>
                      <a:pPr algn="ctr"/>
                      <a:endParaRPr lang="fr-FR" sz="1800" dirty="0">
                        <a:solidFill>
                          <a:schemeClr val="tx1"/>
                        </a:solidFill>
                      </a:endParaRPr>
                    </a:p>
                  </a:txBody>
                  <a:tcPr/>
                </a:tc>
                <a:extLst>
                  <a:ext uri="{0D108BD9-81ED-4DB2-BD59-A6C34878D82A}">
                    <a16:rowId xmlns:a16="http://schemas.microsoft.com/office/drawing/2014/main" val="1854759799"/>
                  </a:ext>
                </a:extLst>
              </a:tr>
              <a:tr h="2465697">
                <a:tc rowSpan="3">
                  <a:txBody>
                    <a:bodyPr/>
                    <a:lstStyle/>
                    <a:p>
                      <a:pPr algn="l"/>
                      <a:endParaRPr lang="fr-FR" sz="1600" dirty="0"/>
                    </a:p>
                    <a:p>
                      <a:pPr algn="l"/>
                      <a:endParaRPr lang="fr-FR" sz="1600" dirty="0"/>
                    </a:p>
                  </a:txBody>
                  <a:tcPr/>
                </a:tc>
                <a:tc rowSpan="3">
                  <a:txBody>
                    <a:bodyPr/>
                    <a:lstStyle/>
                    <a:p>
                      <a:pPr algn="l"/>
                      <a:endParaRPr lang="fr-FR" sz="1600" dirty="0"/>
                    </a:p>
                    <a:p>
                      <a:pPr algn="l"/>
                      <a:endParaRPr lang="fr-FR" sz="1600" dirty="0"/>
                    </a:p>
                    <a:p>
                      <a:pPr algn="l"/>
                      <a:endParaRPr lang="fr-FR" sz="1600" dirty="0"/>
                    </a:p>
                    <a:p>
                      <a:pPr algn="l"/>
                      <a:endParaRPr lang="fr-FR" sz="1600" dirty="0"/>
                    </a:p>
                    <a:p>
                      <a:pPr algn="l"/>
                      <a:endParaRPr lang="fr-FR" sz="1600" dirty="0"/>
                    </a:p>
                    <a:p>
                      <a:pPr algn="l"/>
                      <a:endParaRPr lang="fr-FR" sz="1600" dirty="0"/>
                    </a:p>
                    <a:p>
                      <a:pPr algn="l"/>
                      <a:endParaRPr lang="fr-FR" sz="1600" dirty="0"/>
                    </a:p>
                    <a:p>
                      <a:pPr algn="l"/>
                      <a:endParaRPr lang="fr-FR" sz="1600" dirty="0"/>
                    </a:p>
                    <a:p>
                      <a:pPr algn="l"/>
                      <a:r>
                        <a:rPr lang="fr-FR" sz="1600" dirty="0">
                          <a:solidFill>
                            <a:schemeClr val="tx1"/>
                          </a:solidFill>
                        </a:rPr>
                        <a:t>Lutter contre les inondations</a:t>
                      </a:r>
                      <a:endParaRPr lang="fr-FR" sz="1600" dirty="0">
                        <a:solidFill>
                          <a:srgbClr val="FF0000"/>
                        </a:solidFill>
                      </a:endParaRPr>
                    </a:p>
                  </a:txBody>
                  <a:tcPr/>
                </a:tc>
                <a:tc>
                  <a:txBody>
                    <a:bodyPr/>
                    <a:lstStyle/>
                    <a:p>
                      <a:pPr algn="l"/>
                      <a:r>
                        <a:rPr lang="fr-FR" sz="1600" dirty="0"/>
                        <a:t>Lutter contre l’érosion et le ruissellement rural</a:t>
                      </a:r>
                    </a:p>
                  </a:txBody>
                  <a:tcPr/>
                </a:tc>
                <a:tc>
                  <a:txBody>
                    <a:bodyPr/>
                    <a:lstStyle/>
                    <a:p>
                      <a:pPr algn="l"/>
                      <a:r>
                        <a:rPr lang="fr-FR" sz="1600" dirty="0"/>
                        <a:t>Mettre en place une animation territoriale à l’échelle du bassin versant</a:t>
                      </a:r>
                    </a:p>
                  </a:txBody>
                  <a:tcPr/>
                </a:tc>
                <a:tc>
                  <a:txBody>
                    <a:bodyPr/>
                    <a:lstStyle/>
                    <a:p>
                      <a:pPr algn="l"/>
                      <a:r>
                        <a:rPr lang="fr-FR" sz="1600" dirty="0"/>
                        <a:t>La Commission Locale de l’Eau préconise la mise en place d’une animation territoriale sur le bassin versant de l’Authie dans le but d’initier de façon durable des techniques agronomiques permettant de lutter contre l’érosion (travail simplifié du sol, non labour, couverts d’inter-cultures, travail perpendiculaire à la pente, etc.). </a:t>
                      </a:r>
                    </a:p>
                  </a:txBody>
                  <a:tcPr/>
                </a:tc>
                <a:extLst>
                  <a:ext uri="{0D108BD9-81ED-4DB2-BD59-A6C34878D82A}">
                    <a16:rowId xmlns:a16="http://schemas.microsoft.com/office/drawing/2014/main" val="2723551841"/>
                  </a:ext>
                </a:extLst>
              </a:tr>
              <a:tr h="1150658">
                <a:tc vMerge="1">
                  <a:txBody>
                    <a:bodyPr/>
                    <a:lstStyle/>
                    <a:p>
                      <a:pPr algn="l"/>
                      <a:endParaRPr lang="fr-FR" sz="1800" dirty="0"/>
                    </a:p>
                  </a:txBody>
                  <a:tcPr/>
                </a:tc>
                <a:tc vMerge="1">
                  <a:txBody>
                    <a:bodyPr/>
                    <a:lstStyle/>
                    <a:p>
                      <a:pPr algn="l"/>
                      <a:endParaRPr lang="fr-FR" sz="1600" dirty="0"/>
                    </a:p>
                  </a:txBody>
                  <a:tcPr/>
                </a:tc>
                <a:tc>
                  <a:txBody>
                    <a:bodyPr/>
                    <a:lstStyle/>
                    <a:p>
                      <a:pPr algn="l"/>
                      <a:r>
                        <a:rPr lang="fr-FR" sz="1600" dirty="0">
                          <a:solidFill>
                            <a:schemeClr val="tx1"/>
                          </a:solidFill>
                        </a:rPr>
                        <a:t>A</a:t>
                      </a:r>
                      <a:r>
                        <a:rPr lang="fr-FR" sz="1600" dirty="0"/>
                        <a:t>méliorer la connaissance du fonctionnement hydraulique de la Vallée de l’Authie</a:t>
                      </a:r>
                    </a:p>
                    <a:p>
                      <a:pPr algn="l"/>
                      <a:endParaRPr lang="fr-FR" sz="1600" dirty="0"/>
                    </a:p>
                  </a:txBody>
                  <a:tcPr/>
                </a:tc>
                <a:tc>
                  <a:txBody>
                    <a:bodyPr/>
                    <a:lstStyle/>
                    <a:p>
                      <a:pPr algn="l"/>
                      <a:endParaRPr lang="fr-FR" sz="1600" dirty="0"/>
                    </a:p>
                  </a:txBody>
                  <a:tcPr/>
                </a:tc>
                <a:tc>
                  <a:txBody>
                    <a:bodyPr/>
                    <a:lstStyle/>
                    <a:p>
                      <a:pPr algn="l"/>
                      <a:r>
                        <a:rPr lang="fr-FR" sz="1600" dirty="0"/>
                        <a:t>La Commission Locale de l’Eau souhaite que l’établissement public de bassin compétent pour la prévention des inondations réalise à l’échelle du bassin versant un inventaire et un diagnostic de la fonctionnalité des connexions latérales et des zones naturelles d’expansion de crue</a:t>
                      </a:r>
                    </a:p>
                  </a:txBody>
                  <a:tcPr/>
                </a:tc>
                <a:extLst>
                  <a:ext uri="{0D108BD9-81ED-4DB2-BD59-A6C34878D82A}">
                    <a16:rowId xmlns:a16="http://schemas.microsoft.com/office/drawing/2014/main" val="3898578371"/>
                  </a:ext>
                </a:extLst>
              </a:tr>
              <a:tr h="1150658">
                <a:tc vMerge="1">
                  <a:txBody>
                    <a:bodyPr/>
                    <a:lstStyle/>
                    <a:p>
                      <a:pPr algn="l"/>
                      <a:endParaRPr lang="fr-FR" sz="1600" dirty="0"/>
                    </a:p>
                  </a:txBody>
                  <a:tcPr/>
                </a:tc>
                <a:tc vMerge="1">
                  <a:txBody>
                    <a:bodyPr/>
                    <a:lstStyle/>
                    <a:p>
                      <a:pPr algn="l"/>
                      <a:endParaRPr lang="fr-FR" sz="1600" dirty="0"/>
                    </a:p>
                  </a:txBody>
                  <a:tcPr/>
                </a:tc>
                <a:tc>
                  <a:txBody>
                    <a:bodyPr/>
                    <a:lstStyle/>
                    <a:p>
                      <a:pPr algn="l"/>
                      <a:r>
                        <a:rPr lang="fr-FR" sz="1600" dirty="0"/>
                        <a:t>Favoriser la cohérence des programmes de lutte contre les inondations à l’échelle du bassin versant</a:t>
                      </a:r>
                    </a:p>
                  </a:txBody>
                  <a:tcPr/>
                </a:tc>
                <a:tc>
                  <a:txBody>
                    <a:bodyPr/>
                    <a:lstStyle/>
                    <a:p>
                      <a:pPr algn="l"/>
                      <a:endParaRPr lang="fr-FR" sz="1600" dirty="0"/>
                    </a:p>
                  </a:txBody>
                  <a:tcPr/>
                </a:tc>
                <a:tc>
                  <a:txBody>
                    <a:bodyPr/>
                    <a:lstStyle/>
                    <a:p>
                      <a:pPr algn="l"/>
                      <a:r>
                        <a:rPr lang="fr-FR" sz="1600" dirty="0"/>
                        <a:t>La Commission Locale de l’Eau incite les collectivités locales et leurs groupements compétents à privilégier une gestion globale du risque d’inondations à l’échelle du bassin versant</a:t>
                      </a:r>
                    </a:p>
                  </a:txBody>
                  <a:tcPr/>
                </a:tc>
                <a:extLst>
                  <a:ext uri="{0D108BD9-81ED-4DB2-BD59-A6C34878D82A}">
                    <a16:rowId xmlns:a16="http://schemas.microsoft.com/office/drawing/2014/main" val="588052994"/>
                  </a:ext>
                </a:extLst>
              </a:tr>
            </a:tbl>
          </a:graphicData>
        </a:graphic>
      </p:graphicFrame>
      <p:sp>
        <p:nvSpPr>
          <p:cNvPr id="14" name="Flèche : angle droit 13">
            <a:extLst>
              <a:ext uri="{FF2B5EF4-FFF2-40B4-BE49-F238E27FC236}">
                <a16:creationId xmlns:a16="http://schemas.microsoft.com/office/drawing/2014/main" id="{69A2CEA6-EC08-40D4-80BA-9F62859B5ABD}"/>
              </a:ext>
            </a:extLst>
          </p:cNvPr>
          <p:cNvSpPr/>
          <p:nvPr/>
        </p:nvSpPr>
        <p:spPr>
          <a:xfrm rot="5400000">
            <a:off x="1727715" y="4902177"/>
            <a:ext cx="2179175" cy="481458"/>
          </a:xfrm>
          <a:prstGeom prst="bentUp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lèche : droite 14">
            <a:extLst>
              <a:ext uri="{FF2B5EF4-FFF2-40B4-BE49-F238E27FC236}">
                <a16:creationId xmlns:a16="http://schemas.microsoft.com/office/drawing/2014/main" id="{045619E3-1D89-4E54-9966-BE4C11F67F0B}"/>
              </a:ext>
            </a:extLst>
          </p:cNvPr>
          <p:cNvSpPr/>
          <p:nvPr/>
        </p:nvSpPr>
        <p:spPr>
          <a:xfrm>
            <a:off x="5542280" y="5963566"/>
            <a:ext cx="584200" cy="38918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2600D1A2-ABE7-4703-953B-76BB1623750D}"/>
              </a:ext>
            </a:extLst>
          </p:cNvPr>
          <p:cNvCxnSpPr/>
          <p:nvPr/>
        </p:nvCxnSpPr>
        <p:spPr>
          <a:xfrm>
            <a:off x="2189224" y="245573"/>
            <a:ext cx="774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Connecteur droit 23">
            <a:extLst>
              <a:ext uri="{FF2B5EF4-FFF2-40B4-BE49-F238E27FC236}">
                <a16:creationId xmlns:a16="http://schemas.microsoft.com/office/drawing/2014/main" id="{0B1B2B19-7856-4264-87F6-6C5A334C7A7B}"/>
              </a:ext>
            </a:extLst>
          </p:cNvPr>
          <p:cNvCxnSpPr/>
          <p:nvPr/>
        </p:nvCxnSpPr>
        <p:spPr>
          <a:xfrm>
            <a:off x="2189224" y="537672"/>
            <a:ext cx="7747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D6A4E902-1C71-4D34-9D65-CD1AE0ABEBD2}"/>
              </a:ext>
            </a:extLst>
          </p:cNvPr>
          <p:cNvCxnSpPr>
            <a:cxnSpLocks/>
          </p:cNvCxnSpPr>
          <p:nvPr/>
        </p:nvCxnSpPr>
        <p:spPr>
          <a:xfrm>
            <a:off x="3916467" y="537672"/>
            <a:ext cx="1117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Flèche : droite 12">
            <a:extLst>
              <a:ext uri="{FF2B5EF4-FFF2-40B4-BE49-F238E27FC236}">
                <a16:creationId xmlns:a16="http://schemas.microsoft.com/office/drawing/2014/main" id="{E156E403-D985-4792-809F-0587750FCD6C}"/>
              </a:ext>
            </a:extLst>
          </p:cNvPr>
          <p:cNvSpPr/>
          <p:nvPr/>
        </p:nvSpPr>
        <p:spPr>
          <a:xfrm>
            <a:off x="5542280" y="3792849"/>
            <a:ext cx="584200" cy="389185"/>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ZoneTexte 1">
            <a:extLst>
              <a:ext uri="{FF2B5EF4-FFF2-40B4-BE49-F238E27FC236}">
                <a16:creationId xmlns:a16="http://schemas.microsoft.com/office/drawing/2014/main" id="{0CC755F3-6D4A-42C7-B9A2-84A6E96641F9}"/>
              </a:ext>
            </a:extLst>
          </p:cNvPr>
          <p:cNvSpPr txBox="1"/>
          <p:nvPr/>
        </p:nvSpPr>
        <p:spPr>
          <a:xfrm>
            <a:off x="353796" y="3016508"/>
            <a:ext cx="1486968"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La maîtrise du risque d’inondation sur le bassin versant de l’Authie</a:t>
            </a:r>
          </a:p>
        </p:txBody>
      </p:sp>
      <p:sp>
        <p:nvSpPr>
          <p:cNvPr id="8" name="ZoneTexte 7">
            <a:extLst>
              <a:ext uri="{FF2B5EF4-FFF2-40B4-BE49-F238E27FC236}">
                <a16:creationId xmlns:a16="http://schemas.microsoft.com/office/drawing/2014/main" id="{2C4F0875-DFD3-48BE-B357-2F77B6BBF674}"/>
              </a:ext>
            </a:extLst>
          </p:cNvPr>
          <p:cNvSpPr txBox="1"/>
          <p:nvPr/>
        </p:nvSpPr>
        <p:spPr>
          <a:xfrm>
            <a:off x="1855786" y="3489121"/>
            <a:ext cx="1835736" cy="338554"/>
          </a:xfrm>
          <a:prstGeom prst="rect">
            <a:avLst/>
          </a:prstGeom>
          <a:noFill/>
        </p:spPr>
        <p:txBody>
          <a:bodyPr wrap="square" rtlCol="0">
            <a:spAutoFit/>
          </a:bodyPr>
          <a:lstStyle/>
          <a:p>
            <a:r>
              <a:rPr lang="fr-FR" sz="1600" dirty="0">
                <a:solidFill>
                  <a:srgbClr val="FF0000"/>
                </a:solidFill>
              </a:rPr>
              <a:t>en milieu urbain</a:t>
            </a:r>
          </a:p>
        </p:txBody>
      </p:sp>
      <p:sp>
        <p:nvSpPr>
          <p:cNvPr id="9" name="ZoneTexte 8">
            <a:extLst>
              <a:ext uri="{FF2B5EF4-FFF2-40B4-BE49-F238E27FC236}">
                <a16:creationId xmlns:a16="http://schemas.microsoft.com/office/drawing/2014/main" id="{54E0BB6B-A6AA-4682-8EEA-9CEA90F89963}"/>
              </a:ext>
            </a:extLst>
          </p:cNvPr>
          <p:cNvSpPr txBox="1"/>
          <p:nvPr/>
        </p:nvSpPr>
        <p:spPr>
          <a:xfrm>
            <a:off x="3291674" y="4472931"/>
            <a:ext cx="2367185"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rgbClr val="FF0000"/>
                </a:solidFill>
                <a:effectLst/>
                <a:uLnTx/>
                <a:uFillTx/>
                <a:latin typeface="Calibri" panose="020F0502020204030204"/>
                <a:ea typeface="+mn-ea"/>
                <a:cs typeface="+mn-cs"/>
              </a:rPr>
              <a:t>Développer la connaissance du risque d’inondation sur le bassin versant de l’Authie</a:t>
            </a:r>
          </a:p>
        </p:txBody>
      </p:sp>
    </p:spTree>
    <p:extLst>
      <p:ext uri="{BB962C8B-B14F-4D97-AF65-F5344CB8AC3E}">
        <p14:creationId xmlns:p14="http://schemas.microsoft.com/office/powerpoint/2010/main" val="3700102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3" grpId="0" animBg="1"/>
      <p:bldP spid="2" grpId="0"/>
      <p:bldP spid="8" grpId="0"/>
      <p:bldP spid="9"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2F1EA13A-621A-4504-8AAA-AC3DF0001CD9}"/>
              </a:ext>
            </a:extLst>
          </p:cNvPr>
          <p:cNvSpPr>
            <a:spLocks noGrp="1"/>
          </p:cNvSpPr>
          <p:nvPr>
            <p:ph idx="1"/>
          </p:nvPr>
        </p:nvSpPr>
        <p:spPr/>
        <p:txBody>
          <a:bodyPr/>
          <a:lstStyle/>
          <a:p>
            <a:endParaRPr lang="fr-FR"/>
          </a:p>
        </p:txBody>
      </p:sp>
      <p:sp>
        <p:nvSpPr>
          <p:cNvPr id="4" name="Espace réservé de la date 3">
            <a:extLst>
              <a:ext uri="{FF2B5EF4-FFF2-40B4-BE49-F238E27FC236}">
                <a16:creationId xmlns:a16="http://schemas.microsoft.com/office/drawing/2014/main" id="{D8A10641-15D2-45A8-9D5E-1F948315A87D}"/>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F5E3CB4A-9C68-4507-B948-1E9000F1B1C3}"/>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2175B434-20CF-4000-BAD5-5C8BD9997761}"/>
              </a:ext>
            </a:extLst>
          </p:cNvPr>
          <p:cNvSpPr>
            <a:spLocks noGrp="1"/>
          </p:cNvSpPr>
          <p:nvPr>
            <p:ph type="sldNum" sz="quarter" idx="12"/>
          </p:nvPr>
        </p:nvSpPr>
        <p:spPr/>
        <p:txBody>
          <a:bodyPr/>
          <a:lstStyle/>
          <a:p>
            <a:fld id="{B9313472-45EF-469F-9C12-18D63CA62E90}" type="slidenum">
              <a:rPr lang="fr-FR" smtClean="0"/>
              <a:t>42</a:t>
            </a:fld>
            <a:endParaRPr lang="fr-FR"/>
          </a:p>
        </p:txBody>
      </p:sp>
      <p:graphicFrame>
        <p:nvGraphicFramePr>
          <p:cNvPr id="7" name="Tableau 8">
            <a:extLst>
              <a:ext uri="{FF2B5EF4-FFF2-40B4-BE49-F238E27FC236}">
                <a16:creationId xmlns:a16="http://schemas.microsoft.com/office/drawing/2014/main" id="{71B3AF41-A0ED-4043-91E0-B8DF0BE65DD4}"/>
              </a:ext>
            </a:extLst>
          </p:cNvPr>
          <p:cNvGraphicFramePr>
            <a:graphicFrameLocks noGrp="1"/>
          </p:cNvGraphicFramePr>
          <p:nvPr>
            <p:extLst>
              <p:ext uri="{D42A27DB-BD31-4B8C-83A1-F6EECF244321}">
                <p14:modId xmlns:p14="http://schemas.microsoft.com/office/powerpoint/2010/main" val="3224162131"/>
              </p:ext>
            </p:extLst>
          </p:nvPr>
        </p:nvGraphicFramePr>
        <p:xfrm>
          <a:off x="302395" y="454737"/>
          <a:ext cx="11817852" cy="6045465"/>
        </p:xfrm>
        <a:graphic>
          <a:graphicData uri="http://schemas.openxmlformats.org/drawingml/2006/table">
            <a:tbl>
              <a:tblPr firstRow="1" bandRow="1">
                <a:tableStyleId>{5C22544A-7EE6-4342-B048-85BDC9FD1C3A}</a:tableStyleId>
              </a:tblPr>
              <a:tblGrid>
                <a:gridCol w="1805362">
                  <a:extLst>
                    <a:ext uri="{9D8B030D-6E8A-4147-A177-3AD203B41FA5}">
                      <a16:colId xmlns:a16="http://schemas.microsoft.com/office/drawing/2014/main" val="3561830647"/>
                    </a:ext>
                  </a:extLst>
                </a:gridCol>
                <a:gridCol w="3081850">
                  <a:extLst>
                    <a:ext uri="{9D8B030D-6E8A-4147-A177-3AD203B41FA5}">
                      <a16:colId xmlns:a16="http://schemas.microsoft.com/office/drawing/2014/main" val="1272467235"/>
                    </a:ext>
                  </a:extLst>
                </a:gridCol>
                <a:gridCol w="2883766">
                  <a:extLst>
                    <a:ext uri="{9D8B030D-6E8A-4147-A177-3AD203B41FA5}">
                      <a16:colId xmlns:a16="http://schemas.microsoft.com/office/drawing/2014/main" val="2642470836"/>
                    </a:ext>
                  </a:extLst>
                </a:gridCol>
                <a:gridCol w="4046874">
                  <a:extLst>
                    <a:ext uri="{9D8B030D-6E8A-4147-A177-3AD203B41FA5}">
                      <a16:colId xmlns:a16="http://schemas.microsoft.com/office/drawing/2014/main" val="3198753118"/>
                    </a:ext>
                  </a:extLst>
                </a:gridCol>
              </a:tblGrid>
              <a:tr h="0">
                <a:tc>
                  <a:txBody>
                    <a:bodyPr/>
                    <a:lstStyle/>
                    <a:p>
                      <a:pPr algn="ctr"/>
                      <a:r>
                        <a:rPr lang="fr-FR" sz="1800" dirty="0">
                          <a:solidFill>
                            <a:schemeClr val="tx1"/>
                          </a:solidFill>
                        </a:rPr>
                        <a:t>Enjeu</a:t>
                      </a:r>
                    </a:p>
                  </a:txBody>
                  <a:tcPr/>
                </a:tc>
                <a:tc>
                  <a:txBody>
                    <a:bodyPr/>
                    <a:lstStyle/>
                    <a:p>
                      <a:pPr algn="ctr"/>
                      <a:r>
                        <a:rPr lang="fr-FR" sz="1800" dirty="0">
                          <a:solidFill>
                            <a:schemeClr val="tx1"/>
                          </a:solidFill>
                        </a:rPr>
                        <a:t>Objectifs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800" dirty="0">
                          <a:solidFill>
                            <a:schemeClr val="tx1"/>
                          </a:solidFill>
                        </a:rPr>
                        <a:t>Orientations</a:t>
                      </a:r>
                    </a:p>
                  </a:txBody>
                  <a:tcPr/>
                </a:tc>
                <a:tc>
                  <a:txBody>
                    <a:bodyPr/>
                    <a:lstStyle/>
                    <a:p>
                      <a:pPr algn="ctr"/>
                      <a:r>
                        <a:rPr lang="fr-FR" sz="1800" dirty="0">
                          <a:solidFill>
                            <a:schemeClr val="tx1"/>
                          </a:solidFill>
                        </a:rPr>
                        <a:t>Dispositions</a:t>
                      </a:r>
                    </a:p>
                    <a:p>
                      <a:pPr algn="ctr"/>
                      <a:endParaRPr lang="fr-FR" sz="1800" dirty="0">
                        <a:solidFill>
                          <a:schemeClr val="tx1"/>
                        </a:solidFill>
                      </a:endParaRPr>
                    </a:p>
                  </a:txBody>
                  <a:tcPr/>
                </a:tc>
                <a:extLst>
                  <a:ext uri="{0D108BD9-81ED-4DB2-BD59-A6C34878D82A}">
                    <a16:rowId xmlns:a16="http://schemas.microsoft.com/office/drawing/2014/main" val="1854759799"/>
                  </a:ext>
                </a:extLst>
              </a:tr>
              <a:tr h="1808745">
                <a:tc rowSpan="3">
                  <a:txBody>
                    <a:bodyPr/>
                    <a:lstStyle/>
                    <a:p>
                      <a:pPr algn="l"/>
                      <a:endParaRPr lang="fr-FR" sz="1600" dirty="0"/>
                    </a:p>
                    <a:p>
                      <a:pPr algn="l"/>
                      <a:endParaRPr lang="fr-FR" sz="1600" dirty="0"/>
                    </a:p>
                    <a:p>
                      <a:pPr algn="l"/>
                      <a:endParaRPr lang="fr-FR" sz="1600" dirty="0"/>
                    </a:p>
                    <a:p>
                      <a:pPr algn="l"/>
                      <a:endParaRPr lang="fr-FR" sz="1600" dirty="0"/>
                    </a:p>
                    <a:p>
                      <a:pPr algn="l"/>
                      <a:endParaRPr lang="fr-FR" sz="1600" dirty="0"/>
                    </a:p>
                    <a:p>
                      <a:pPr algn="l"/>
                      <a:endParaRPr lang="fr-FR" sz="1600" dirty="0"/>
                    </a:p>
                    <a:p>
                      <a:pPr algn="l"/>
                      <a:endParaRPr lang="fr-FR" sz="1600" dirty="0"/>
                    </a:p>
                    <a:p>
                      <a:pPr algn="l"/>
                      <a:endParaRPr lang="fr-FR" sz="1600" dirty="0"/>
                    </a:p>
                    <a:p>
                      <a:pPr algn="l"/>
                      <a:r>
                        <a:rPr lang="fr-FR" sz="1600" dirty="0"/>
                        <a:t>Maîtriser les risques sur le bassin versant </a:t>
                      </a:r>
                      <a:r>
                        <a:rPr lang="fr-FR" sz="1600"/>
                        <a:t>de l’Authie</a:t>
                      </a:r>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schemeClr val="tx1"/>
                          </a:solidFill>
                          <a:effectLst/>
                          <a:uLnTx/>
                          <a:uFillTx/>
                          <a:latin typeface="+mn-lt"/>
                          <a:ea typeface="+mn-ea"/>
                          <a:cs typeface="+mn-cs"/>
                        </a:rPr>
                        <a:t>Développer la connaissance du risque d’inondation sur le territoire</a:t>
                      </a:r>
                    </a:p>
                    <a:p>
                      <a:pPr algn="l"/>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chemeClr val="tx1"/>
                          </a:solidFill>
                        </a:rPr>
                        <a:t>A</a:t>
                      </a:r>
                      <a:r>
                        <a:rPr lang="fr-FR" sz="1600" dirty="0"/>
                        <a:t>méliorer la connaissance du fonctionnement hydraulique de la Vallée de l’Authie</a:t>
                      </a:r>
                    </a:p>
                    <a:p>
                      <a:pPr algn="l"/>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La Commission Locale de l’Eau souhaite que l’établissement public de bassin compétent pour la prévention des inondations réalise à l’échelle du bassin versant un inventaire et un diagnostic de la fonctionnalité des connexions latérales et des zones naturelles d’expansion de crue.</a:t>
                      </a:r>
                    </a:p>
                  </a:txBody>
                  <a:tcPr/>
                </a:tc>
                <a:extLst>
                  <a:ext uri="{0D108BD9-81ED-4DB2-BD59-A6C34878D82A}">
                    <a16:rowId xmlns:a16="http://schemas.microsoft.com/office/drawing/2014/main" val="2723551841"/>
                  </a:ext>
                </a:extLst>
              </a:tr>
              <a:tr h="1150658">
                <a:tc vMerge="1">
                  <a:txBody>
                    <a:bodyPr/>
                    <a:lstStyle/>
                    <a:p>
                      <a:pPr algn="l"/>
                      <a:endParaRPr lang="fr-FR" sz="1800" dirty="0"/>
                    </a:p>
                  </a:txBody>
                  <a:tcPr/>
                </a:tc>
                <a:tc>
                  <a:txBody>
                    <a:bodyPr/>
                    <a:lstStyle/>
                    <a:p>
                      <a:pPr algn="l"/>
                      <a:r>
                        <a:rPr lang="fr-FR" sz="1600" dirty="0">
                          <a:solidFill>
                            <a:schemeClr val="tx1"/>
                          </a:solidFill>
                        </a:rPr>
                        <a:t>Lutter contre les inondations en milieu urbain</a:t>
                      </a:r>
                      <a:endParaRPr lang="fr-FR" sz="1600" dirty="0"/>
                    </a:p>
                  </a:txBody>
                  <a:tcPr/>
                </a:tc>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Favoriser la cohérence des programmes de lutte contre les inondations à l’échelle du bassin versant</a:t>
                      </a:r>
                    </a:p>
                    <a:p>
                      <a:pPr algn="l"/>
                      <a:endParaRPr lang="fr-FR" sz="1600" dirty="0"/>
                    </a:p>
                    <a:p>
                      <a:pPr algn="l"/>
                      <a:endParaRPr lang="fr-FR"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Mettre en place une animation territoriale à l’échelle du bassin versant</a:t>
                      </a:r>
                    </a:p>
                    <a:p>
                      <a:pPr algn="l"/>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La Commission Locale de l’Eau incite les collectivités locales et leurs groupements compétents à privilégier une gestion globale du risque d’inondations à l’échelle du bassin versant.</a:t>
                      </a:r>
                    </a:p>
                  </a:txBody>
                  <a:tcPr/>
                </a:tc>
                <a:extLst>
                  <a:ext uri="{0D108BD9-81ED-4DB2-BD59-A6C34878D82A}">
                    <a16:rowId xmlns:a16="http://schemas.microsoft.com/office/drawing/2014/main" val="3898578371"/>
                  </a:ext>
                </a:extLst>
              </a:tr>
              <a:tr h="1150658">
                <a:tc vMerge="1">
                  <a:txBody>
                    <a:bodyPr/>
                    <a:lstStyle/>
                    <a:p>
                      <a:pPr algn="l"/>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Lutter contre l’érosion et le ruissellement sur les terres agricoles</a:t>
                      </a:r>
                    </a:p>
                    <a:p>
                      <a:pPr algn="l"/>
                      <a:endParaRPr lang="fr-FR" sz="1600" dirty="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Mettre en place une animation territoriale à l’échelle du bassin versant</a:t>
                      </a:r>
                    </a:p>
                    <a:p>
                      <a:pPr algn="l"/>
                      <a:endParaRPr lang="fr-FR"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La Commission Locale de l’Eau préconise la mise en place d’une animation territoriale sur le bassin versant de l’Authie dans le but d’initier de façon durable des techniques agronomiques permettant de lutter contre l’érosion (travail simplifié du sol, non labour, couverts d’inter-cultures, travail perpendiculaire à la pente, etc.). </a:t>
                      </a:r>
                    </a:p>
                    <a:p>
                      <a:pPr algn="l"/>
                      <a:endParaRPr lang="fr-FR" sz="1600" dirty="0"/>
                    </a:p>
                  </a:txBody>
                  <a:tcPr/>
                </a:tc>
                <a:extLst>
                  <a:ext uri="{0D108BD9-81ED-4DB2-BD59-A6C34878D82A}">
                    <a16:rowId xmlns:a16="http://schemas.microsoft.com/office/drawing/2014/main" val="588052994"/>
                  </a:ext>
                </a:extLst>
              </a:tr>
            </a:tbl>
          </a:graphicData>
        </a:graphic>
      </p:graphicFrame>
      <p:sp>
        <p:nvSpPr>
          <p:cNvPr id="8" name="Titre 1">
            <a:extLst>
              <a:ext uri="{FF2B5EF4-FFF2-40B4-BE49-F238E27FC236}">
                <a16:creationId xmlns:a16="http://schemas.microsoft.com/office/drawing/2014/main" id="{100840B1-42D1-4E32-B1A5-3DC2EBCE8A95}"/>
              </a:ext>
            </a:extLst>
          </p:cNvPr>
          <p:cNvSpPr txBox="1">
            <a:spLocks noGrp="1"/>
          </p:cNvSpPr>
          <p:nvPr>
            <p:ph type="title"/>
          </p:nvPr>
        </p:nvSpPr>
        <p:spPr>
          <a:xfrm>
            <a:off x="217554" y="-252665"/>
            <a:ext cx="10058400" cy="747819"/>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marL="342900" indent="-342900">
              <a:buFont typeface="Wingdings" panose="05000000000000000000" pitchFamily="2" charset="2"/>
              <a:buChar char="Ø"/>
            </a:pPr>
            <a:r>
              <a:rPr lang="fr-FR" sz="2400" b="1" dirty="0">
                <a:solidFill>
                  <a:schemeClr val="tx1"/>
                </a:solidFill>
              </a:rPr>
              <a:t>Propositions</a:t>
            </a:r>
          </a:p>
        </p:txBody>
      </p:sp>
    </p:spTree>
    <p:extLst>
      <p:ext uri="{BB962C8B-B14F-4D97-AF65-F5344CB8AC3E}">
        <p14:creationId xmlns:p14="http://schemas.microsoft.com/office/powerpoint/2010/main" val="299608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D7849D6B-4BA8-4FA3-85E6-2D1409B05CC5}"/>
              </a:ext>
            </a:extLst>
          </p:cNvPr>
          <p:cNvSpPr>
            <a:spLocks noGrp="1"/>
          </p:cNvSpPr>
          <p:nvPr>
            <p:ph type="dt" sz="half" idx="10"/>
          </p:nvPr>
        </p:nvSpPr>
        <p:spPr/>
        <p:txBody>
          <a:bodyPr/>
          <a:lstStyle/>
          <a:p>
            <a:r>
              <a:rPr lang="fr-FR"/>
              <a:t>04/11/2021</a:t>
            </a:r>
          </a:p>
        </p:txBody>
      </p:sp>
      <p:sp>
        <p:nvSpPr>
          <p:cNvPr id="5" name="Espace réservé du pied de page 4">
            <a:extLst>
              <a:ext uri="{FF2B5EF4-FFF2-40B4-BE49-F238E27FC236}">
                <a16:creationId xmlns:a16="http://schemas.microsoft.com/office/drawing/2014/main" id="{1E3AE247-7792-40CD-824C-6F9C8CD20BDB}"/>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604C9AFB-A113-4769-AAE4-17E8C2DDD453}"/>
              </a:ext>
            </a:extLst>
          </p:cNvPr>
          <p:cNvSpPr>
            <a:spLocks noGrp="1"/>
          </p:cNvSpPr>
          <p:nvPr>
            <p:ph type="sldNum" sz="quarter" idx="12"/>
          </p:nvPr>
        </p:nvSpPr>
        <p:spPr/>
        <p:txBody>
          <a:bodyPr/>
          <a:lstStyle/>
          <a:p>
            <a:fld id="{B9313472-45EF-469F-9C12-18D63CA62E90}" type="slidenum">
              <a:rPr lang="fr-FR" smtClean="0"/>
              <a:t>43</a:t>
            </a:fld>
            <a:endParaRPr lang="fr-FR"/>
          </a:p>
        </p:txBody>
      </p:sp>
      <p:sp>
        <p:nvSpPr>
          <p:cNvPr id="7" name="Titre 1">
            <a:extLst>
              <a:ext uri="{FF2B5EF4-FFF2-40B4-BE49-F238E27FC236}">
                <a16:creationId xmlns:a16="http://schemas.microsoft.com/office/drawing/2014/main" id="{C5E8B6B6-B137-4CD8-B0D4-0DD191896A01}"/>
              </a:ext>
            </a:extLst>
          </p:cNvPr>
          <p:cNvSpPr txBox="1">
            <a:spLocks/>
          </p:cNvSpPr>
          <p:nvPr/>
        </p:nvSpPr>
        <p:spPr>
          <a:xfrm>
            <a:off x="1154083" y="33090"/>
            <a:ext cx="10058400" cy="50794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pPr algn="ctr"/>
            <a:r>
              <a:rPr lang="fr-FR" sz="3200" b="1" dirty="0">
                <a:solidFill>
                  <a:srgbClr val="0070C0"/>
                </a:solidFill>
              </a:rPr>
              <a:t>Prochaine échéance</a:t>
            </a:r>
          </a:p>
        </p:txBody>
      </p:sp>
      <p:sp>
        <p:nvSpPr>
          <p:cNvPr id="9" name="ZoneTexte 8">
            <a:extLst>
              <a:ext uri="{FF2B5EF4-FFF2-40B4-BE49-F238E27FC236}">
                <a16:creationId xmlns:a16="http://schemas.microsoft.com/office/drawing/2014/main" id="{CF42EE8B-69E6-4D7B-988E-6B619CB62CBB}"/>
              </a:ext>
            </a:extLst>
          </p:cNvPr>
          <p:cNvSpPr txBox="1"/>
          <p:nvPr/>
        </p:nvSpPr>
        <p:spPr>
          <a:xfrm>
            <a:off x="692019" y="677400"/>
            <a:ext cx="10982527" cy="5878532"/>
          </a:xfrm>
          <a:prstGeom prst="rect">
            <a:avLst/>
          </a:prstGeom>
          <a:solidFill>
            <a:schemeClr val="bg1"/>
          </a:solidFill>
        </p:spPr>
        <p:txBody>
          <a:bodyPr wrap="square" rtlCol="0">
            <a:spAutoFit/>
          </a:bodyPr>
          <a:lstStyle/>
          <a:p>
            <a:endParaRPr lang="fr-FR" sz="2800" dirty="0"/>
          </a:p>
          <a:p>
            <a:pPr marL="285750" indent="-285750">
              <a:buFont typeface="Wingdings" panose="05000000000000000000" pitchFamily="2" charset="2"/>
              <a:buChar char="Ø"/>
            </a:pPr>
            <a:r>
              <a:rPr lang="fr-FR" sz="2800" dirty="0"/>
              <a:t>Commission permanente le 15 décembre 2021 </a:t>
            </a:r>
          </a:p>
          <a:p>
            <a:r>
              <a:rPr lang="fr-FR" sz="2800" dirty="0"/>
              <a:t>    </a:t>
            </a:r>
            <a:r>
              <a:rPr lang="fr-FR" sz="2800" dirty="0">
                <a:solidFill>
                  <a:srgbClr val="0070C0"/>
                </a:solidFill>
                <a:sym typeface="Wingdings" panose="05000000000000000000" pitchFamily="2" charset="2"/>
              </a:rPr>
              <a:t> Présentation de l’état des lieux, des enjeux et des objectifs du SAGE pour validation en CLE</a:t>
            </a:r>
            <a:endParaRPr lang="fr-FR" sz="2800" dirty="0">
              <a:solidFill>
                <a:srgbClr val="0070C0"/>
              </a:solidFill>
            </a:endParaRPr>
          </a:p>
          <a:p>
            <a:pPr marL="285750" indent="-285750">
              <a:buFont typeface="Wingdings" panose="05000000000000000000" pitchFamily="2" charset="2"/>
              <a:buChar char="Ø"/>
            </a:pPr>
            <a:endParaRPr lang="fr-FR" sz="2800" dirty="0"/>
          </a:p>
          <a:p>
            <a:pPr marL="285750" indent="-285750">
              <a:buFont typeface="Wingdings" panose="05000000000000000000" pitchFamily="2" charset="2"/>
              <a:buChar char="Ø"/>
            </a:pPr>
            <a:r>
              <a:rPr lang="fr-FR" sz="2800" dirty="0"/>
              <a:t> Réunion CLE 3 février 2022</a:t>
            </a:r>
          </a:p>
          <a:p>
            <a:r>
              <a:rPr lang="fr-FR" sz="2800" dirty="0">
                <a:solidFill>
                  <a:srgbClr val="0070C0"/>
                </a:solidFill>
                <a:sym typeface="Wingdings" panose="05000000000000000000" pitchFamily="2" charset="2"/>
              </a:rPr>
              <a:t>     Validation de l’état des lieux, des enjeux et des objectifs du SAGE</a:t>
            </a:r>
          </a:p>
          <a:p>
            <a:r>
              <a:rPr lang="fr-FR" sz="2800" dirty="0">
                <a:solidFill>
                  <a:srgbClr val="0070C0"/>
                </a:solidFill>
                <a:sym typeface="Wingdings" panose="05000000000000000000" pitchFamily="2" charset="2"/>
              </a:rPr>
              <a:t>     Mise en place du Comité de Rédaction</a:t>
            </a:r>
          </a:p>
          <a:p>
            <a:endParaRPr lang="fr-FR" sz="2800" dirty="0">
              <a:solidFill>
                <a:srgbClr val="FF0000"/>
              </a:solidFill>
              <a:sym typeface="Wingdings" panose="05000000000000000000" pitchFamily="2" charset="2"/>
            </a:endParaRPr>
          </a:p>
          <a:p>
            <a:pPr marL="457200" indent="-457200">
              <a:buFont typeface="Wingdings" panose="05000000000000000000" pitchFamily="2" charset="2"/>
              <a:buChar char="Ø"/>
            </a:pPr>
            <a:r>
              <a:rPr lang="fr-FR" sz="2800" dirty="0"/>
              <a:t>Objectifs des commissions thématiques en 2022</a:t>
            </a:r>
          </a:p>
          <a:p>
            <a:r>
              <a:rPr lang="fr-FR" sz="2800" dirty="0">
                <a:solidFill>
                  <a:srgbClr val="FF0000"/>
                </a:solidFill>
                <a:sym typeface="Wingdings" panose="05000000000000000000" pitchFamily="2" charset="2"/>
              </a:rPr>
              <a:t>    </a:t>
            </a:r>
            <a:r>
              <a:rPr lang="fr-FR" sz="2800" dirty="0">
                <a:solidFill>
                  <a:srgbClr val="0070C0"/>
                </a:solidFill>
                <a:sym typeface="Wingdings" panose="05000000000000000000" pitchFamily="2" charset="2"/>
              </a:rPr>
              <a:t> Travail sur les orientations et dispositions du PAGD et des règles du règlement</a:t>
            </a:r>
            <a:endParaRPr lang="fr-FR" sz="2800" dirty="0">
              <a:solidFill>
                <a:srgbClr val="0070C0"/>
              </a:solidFill>
            </a:endParaRPr>
          </a:p>
          <a:p>
            <a:pPr algn="ctr"/>
            <a:r>
              <a:rPr lang="fr-FR" sz="4000" b="1" dirty="0"/>
              <a:t>Merci de votre attention</a:t>
            </a:r>
          </a:p>
        </p:txBody>
      </p:sp>
    </p:spTree>
    <p:extLst>
      <p:ext uri="{BB962C8B-B14F-4D97-AF65-F5344CB8AC3E}">
        <p14:creationId xmlns:p14="http://schemas.microsoft.com/office/powerpoint/2010/main" val="30449267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5</a:t>
            </a:fld>
            <a:endParaRPr lang="fr-FR"/>
          </a:p>
        </p:txBody>
      </p:sp>
      <p:sp>
        <p:nvSpPr>
          <p:cNvPr id="8" name="Titre 1">
            <a:extLst>
              <a:ext uri="{FF2B5EF4-FFF2-40B4-BE49-F238E27FC236}">
                <a16:creationId xmlns:a16="http://schemas.microsoft.com/office/drawing/2014/main" id="{B9253A35-3BFA-42C4-A9B9-C9C9291CF352}"/>
              </a:ext>
            </a:extLst>
          </p:cNvPr>
          <p:cNvSpPr txBox="1">
            <a:spLocks/>
          </p:cNvSpPr>
          <p:nvPr/>
        </p:nvSpPr>
        <p:spPr>
          <a:xfrm>
            <a:off x="498070" y="1233240"/>
            <a:ext cx="4872920" cy="50794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400" b="1" dirty="0">
                <a:solidFill>
                  <a:schemeClr val="tx1"/>
                </a:solidFill>
              </a:rPr>
              <a:t>Les différentes documents du SAGE</a:t>
            </a:r>
          </a:p>
        </p:txBody>
      </p:sp>
      <p:pic>
        <p:nvPicPr>
          <p:cNvPr id="15" name="Image 14">
            <a:extLst>
              <a:ext uri="{FF2B5EF4-FFF2-40B4-BE49-F238E27FC236}">
                <a16:creationId xmlns:a16="http://schemas.microsoft.com/office/drawing/2014/main" id="{10CFA279-F117-4A6A-A83C-CDDF2B120536}"/>
              </a:ext>
            </a:extLst>
          </p:cNvPr>
          <p:cNvPicPr/>
          <p:nvPr/>
        </p:nvPicPr>
        <p:blipFill>
          <a:blip r:embed="rId2"/>
          <a:srcRect/>
          <a:stretch>
            <a:fillRect/>
          </a:stretch>
        </p:blipFill>
        <p:spPr bwMode="auto">
          <a:xfrm>
            <a:off x="498070" y="1941990"/>
            <a:ext cx="5349535" cy="3755253"/>
          </a:xfrm>
          <a:prstGeom prst="rect">
            <a:avLst/>
          </a:prstGeom>
          <a:noFill/>
          <a:ln w="9525">
            <a:noFill/>
            <a:miter lim="800000"/>
            <a:headEnd/>
            <a:tailEnd/>
          </a:ln>
        </p:spPr>
      </p:pic>
      <p:sp>
        <p:nvSpPr>
          <p:cNvPr id="16" name="Titre 1">
            <a:extLst>
              <a:ext uri="{FF2B5EF4-FFF2-40B4-BE49-F238E27FC236}">
                <a16:creationId xmlns:a16="http://schemas.microsoft.com/office/drawing/2014/main" id="{46680191-8426-412A-A5D8-A7FC7A79D4B5}"/>
              </a:ext>
            </a:extLst>
          </p:cNvPr>
          <p:cNvSpPr txBox="1">
            <a:spLocks/>
          </p:cNvSpPr>
          <p:nvPr/>
        </p:nvSpPr>
        <p:spPr>
          <a:xfrm>
            <a:off x="7006882" y="1233240"/>
            <a:ext cx="4038419" cy="507947"/>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400" b="1" dirty="0">
                <a:solidFill>
                  <a:schemeClr val="tx1"/>
                </a:solidFill>
              </a:rPr>
              <a:t>Les objectifs de la CLE Authie </a:t>
            </a:r>
          </a:p>
        </p:txBody>
      </p:sp>
      <p:sp>
        <p:nvSpPr>
          <p:cNvPr id="18" name="ZoneTexte 17">
            <a:extLst>
              <a:ext uri="{FF2B5EF4-FFF2-40B4-BE49-F238E27FC236}">
                <a16:creationId xmlns:a16="http://schemas.microsoft.com/office/drawing/2014/main" id="{F220FC43-CB0C-4137-A012-0A3AD2B24A68}"/>
              </a:ext>
            </a:extLst>
          </p:cNvPr>
          <p:cNvSpPr txBox="1"/>
          <p:nvPr/>
        </p:nvSpPr>
        <p:spPr>
          <a:xfrm>
            <a:off x="6447126" y="1941990"/>
            <a:ext cx="5546606" cy="1938992"/>
          </a:xfrm>
          <a:prstGeom prst="rect">
            <a:avLst/>
          </a:prstGeom>
          <a:noFill/>
        </p:spPr>
        <p:txBody>
          <a:bodyPr wrap="square">
            <a:spAutoFit/>
          </a:bodyPr>
          <a:lstStyle/>
          <a:p>
            <a:pPr marL="285750" indent="-285750">
              <a:buFont typeface="Wingdings" panose="05000000000000000000" pitchFamily="2" charset="2"/>
              <a:buChar char="§"/>
            </a:pPr>
            <a:r>
              <a:rPr lang="fr-FR" sz="2400" dirty="0"/>
              <a:t>Poursuivre l’élaboration du SAGE</a:t>
            </a:r>
          </a:p>
          <a:p>
            <a:pPr marL="285750" indent="-285750">
              <a:buFont typeface="Wingdings" panose="05000000000000000000" pitchFamily="2" charset="2"/>
              <a:buChar char="§"/>
            </a:pPr>
            <a:r>
              <a:rPr lang="fr-FR" sz="2400" dirty="0"/>
              <a:t>Approuver le SAGE (objectif 2023)</a:t>
            </a:r>
          </a:p>
          <a:p>
            <a:pPr marL="285750" indent="-285750">
              <a:buFont typeface="Wingdings" panose="05000000000000000000" pitchFamily="2" charset="2"/>
              <a:buChar char="§"/>
            </a:pPr>
            <a:r>
              <a:rPr lang="fr-FR" sz="2400" dirty="0"/>
              <a:t>Mettre en œuvre le SAGE</a:t>
            </a:r>
          </a:p>
          <a:p>
            <a:pPr marL="285750" indent="-285750">
              <a:buFont typeface="Wingdings" panose="05000000000000000000" pitchFamily="2" charset="2"/>
              <a:buChar char="§"/>
            </a:pPr>
            <a:endParaRPr lang="fr-FR" sz="2400" dirty="0"/>
          </a:p>
          <a:p>
            <a:pPr marL="285750" indent="-285750">
              <a:buFont typeface="Wingdings" panose="05000000000000000000" pitchFamily="2" charset="2"/>
              <a:buChar char="§"/>
            </a:pPr>
            <a:r>
              <a:rPr lang="fr-FR" sz="2400" dirty="0"/>
              <a:t>Communiquer sur le SAGE</a:t>
            </a:r>
          </a:p>
        </p:txBody>
      </p:sp>
      <p:sp>
        <p:nvSpPr>
          <p:cNvPr id="19" name="Rectangle 18">
            <a:extLst>
              <a:ext uri="{FF2B5EF4-FFF2-40B4-BE49-F238E27FC236}">
                <a16:creationId xmlns:a16="http://schemas.microsoft.com/office/drawing/2014/main" id="{63BA27AF-AE89-4928-844E-CE39FBFF380C}"/>
              </a:ext>
            </a:extLst>
          </p:cNvPr>
          <p:cNvSpPr/>
          <p:nvPr/>
        </p:nvSpPr>
        <p:spPr>
          <a:xfrm>
            <a:off x="738977" y="2503728"/>
            <a:ext cx="1804416" cy="4541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ln w="0"/>
                <a:solidFill>
                  <a:schemeClr val="tx1"/>
                </a:solidFill>
                <a:effectLst>
                  <a:outerShdw blurRad="38100" dist="19050" dir="2700000" algn="tl" rotWithShape="0">
                    <a:schemeClr val="dk1">
                      <a:alpha val="40000"/>
                    </a:schemeClr>
                  </a:outerShdw>
                </a:effectLst>
              </a:rPr>
              <a:t>Etats des lieux/diagnostic</a:t>
            </a:r>
            <a:endParaRPr lang="fr-FR" sz="1600" dirty="0"/>
          </a:p>
        </p:txBody>
      </p:sp>
      <p:sp>
        <p:nvSpPr>
          <p:cNvPr id="20" name="Rectangle 19">
            <a:extLst>
              <a:ext uri="{FF2B5EF4-FFF2-40B4-BE49-F238E27FC236}">
                <a16:creationId xmlns:a16="http://schemas.microsoft.com/office/drawing/2014/main" id="{81B0E4AE-1EB1-4331-989B-A92D0454B67C}"/>
              </a:ext>
            </a:extLst>
          </p:cNvPr>
          <p:cNvSpPr/>
          <p:nvPr/>
        </p:nvSpPr>
        <p:spPr>
          <a:xfrm>
            <a:off x="737565" y="3158719"/>
            <a:ext cx="1804416" cy="256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ln w="0"/>
                <a:solidFill>
                  <a:schemeClr val="tx1"/>
                </a:solidFill>
                <a:effectLst>
                  <a:outerShdw blurRad="38100" dist="19050" dir="2700000" algn="tl" rotWithShape="0">
                    <a:schemeClr val="dk1">
                      <a:alpha val="40000"/>
                    </a:schemeClr>
                  </a:outerShdw>
                </a:effectLst>
              </a:rPr>
              <a:t>Enjeux et objectifs</a:t>
            </a:r>
            <a:endParaRPr lang="fr-FR" sz="1600" dirty="0"/>
          </a:p>
        </p:txBody>
      </p:sp>
      <p:sp>
        <p:nvSpPr>
          <p:cNvPr id="21" name="Rectangle 20">
            <a:extLst>
              <a:ext uri="{FF2B5EF4-FFF2-40B4-BE49-F238E27FC236}">
                <a16:creationId xmlns:a16="http://schemas.microsoft.com/office/drawing/2014/main" id="{4AA6A8F5-68A1-4377-9216-449D4B775FE5}"/>
              </a:ext>
            </a:extLst>
          </p:cNvPr>
          <p:cNvSpPr/>
          <p:nvPr/>
        </p:nvSpPr>
        <p:spPr>
          <a:xfrm>
            <a:off x="574349" y="3707625"/>
            <a:ext cx="2130847" cy="4406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ln w="0"/>
                <a:solidFill>
                  <a:schemeClr val="tx1"/>
                </a:solidFill>
                <a:effectLst>
                  <a:outerShdw blurRad="38100" dist="19050" dir="2700000" algn="tl" rotWithShape="0">
                    <a:schemeClr val="dk1">
                      <a:alpha val="40000"/>
                    </a:schemeClr>
                  </a:outerShdw>
                </a:effectLst>
              </a:rPr>
              <a:t>Orientations et dispositions</a:t>
            </a:r>
            <a:endParaRPr lang="fr-FR" sz="1600" dirty="0"/>
          </a:p>
        </p:txBody>
      </p:sp>
      <p:sp>
        <p:nvSpPr>
          <p:cNvPr id="22" name="Rectangle 21">
            <a:extLst>
              <a:ext uri="{FF2B5EF4-FFF2-40B4-BE49-F238E27FC236}">
                <a16:creationId xmlns:a16="http://schemas.microsoft.com/office/drawing/2014/main" id="{61B09A96-F03B-41B0-B536-BF454B227FE5}"/>
              </a:ext>
            </a:extLst>
          </p:cNvPr>
          <p:cNvSpPr/>
          <p:nvPr/>
        </p:nvSpPr>
        <p:spPr>
          <a:xfrm>
            <a:off x="737565" y="4283377"/>
            <a:ext cx="1804416" cy="25603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ln w="0"/>
                <a:solidFill>
                  <a:schemeClr val="tx1"/>
                </a:solidFill>
                <a:effectLst>
                  <a:outerShdw blurRad="38100" dist="19050" dir="2700000" algn="tl" rotWithShape="0">
                    <a:schemeClr val="dk1">
                      <a:alpha val="40000"/>
                    </a:schemeClr>
                  </a:outerShdw>
                </a:effectLst>
              </a:rPr>
              <a:t>Moyens</a:t>
            </a:r>
            <a:endParaRPr lang="fr-FR" sz="1600" dirty="0"/>
          </a:p>
        </p:txBody>
      </p:sp>
      <p:sp>
        <p:nvSpPr>
          <p:cNvPr id="17" name="ZoneTexte 16">
            <a:extLst>
              <a:ext uri="{FF2B5EF4-FFF2-40B4-BE49-F238E27FC236}">
                <a16:creationId xmlns:a16="http://schemas.microsoft.com/office/drawing/2014/main" id="{7F584B4E-09FA-4820-862A-A11C7A863619}"/>
              </a:ext>
            </a:extLst>
          </p:cNvPr>
          <p:cNvSpPr txBox="1"/>
          <p:nvPr/>
        </p:nvSpPr>
        <p:spPr>
          <a:xfrm>
            <a:off x="127232" y="5722162"/>
            <a:ext cx="12112101" cy="369332"/>
          </a:xfrm>
          <a:prstGeom prst="rect">
            <a:avLst/>
          </a:prstGeom>
          <a:noFill/>
        </p:spPr>
        <p:txBody>
          <a:bodyPr wrap="square" rtlCol="0">
            <a:spAutoFit/>
          </a:bodyPr>
          <a:lstStyle/>
          <a:p>
            <a:r>
              <a:rPr lang="fr-FR" dirty="0"/>
              <a:t>PAGD = Plan d’Aménagement et de Gestion Durable</a:t>
            </a:r>
          </a:p>
        </p:txBody>
      </p:sp>
      <p:sp>
        <p:nvSpPr>
          <p:cNvPr id="7" name="ZoneTexte 6">
            <a:extLst>
              <a:ext uri="{FF2B5EF4-FFF2-40B4-BE49-F238E27FC236}">
                <a16:creationId xmlns:a16="http://schemas.microsoft.com/office/drawing/2014/main" id="{195DEC0A-B461-4845-95E7-3FA2C6859CE0}"/>
              </a:ext>
            </a:extLst>
          </p:cNvPr>
          <p:cNvSpPr txBox="1"/>
          <p:nvPr/>
        </p:nvSpPr>
        <p:spPr>
          <a:xfrm>
            <a:off x="5923884" y="4077744"/>
            <a:ext cx="6350493" cy="2031325"/>
          </a:xfrm>
          <a:prstGeom prst="rect">
            <a:avLst/>
          </a:prstGeom>
          <a:noFill/>
        </p:spPr>
        <p:txBody>
          <a:bodyPr wrap="square" rtlCol="0">
            <a:spAutoFit/>
          </a:bodyPr>
          <a:lstStyle/>
          <a:p>
            <a:r>
              <a:rPr lang="fr-FR" b="1" dirty="0"/>
              <a:t>Les 4 groupes de travail:</a:t>
            </a:r>
          </a:p>
          <a:p>
            <a:pPr marL="285750" indent="-285750">
              <a:buFont typeface="Arial" panose="020B0604020202020204" pitchFamily="34" charset="0"/>
              <a:buChar char="•"/>
            </a:pPr>
            <a:r>
              <a:rPr lang="fr-FR" dirty="0"/>
              <a:t>Commission Thématique Gestion des milieux aquatiques</a:t>
            </a:r>
          </a:p>
          <a:p>
            <a:pPr marL="285750" indent="-285750">
              <a:buFont typeface="Arial" panose="020B0604020202020204" pitchFamily="34" charset="0"/>
              <a:buChar char="•"/>
            </a:pPr>
            <a:r>
              <a:rPr lang="fr-FR" b="1" dirty="0">
                <a:solidFill>
                  <a:srgbClr val="FF0000"/>
                </a:solidFill>
              </a:rPr>
              <a:t>Commission Thématique Erosion, ruissellement et inondations</a:t>
            </a:r>
          </a:p>
          <a:p>
            <a:pPr marL="285750" indent="-285750">
              <a:buFont typeface="Arial" panose="020B0604020202020204" pitchFamily="34" charset="0"/>
              <a:buChar char="•"/>
            </a:pPr>
            <a:r>
              <a:rPr lang="fr-FR" dirty="0"/>
              <a:t>Commission Thématique Gestion de la ressource en eau</a:t>
            </a:r>
          </a:p>
          <a:p>
            <a:pPr marL="285750" indent="-285750">
              <a:buFont typeface="Arial" panose="020B0604020202020204" pitchFamily="34" charset="0"/>
              <a:buChar char="•"/>
            </a:pPr>
            <a:r>
              <a:rPr lang="fr-FR" dirty="0"/>
              <a:t>Commission Thématique Communication, développement du territoire</a:t>
            </a:r>
          </a:p>
        </p:txBody>
      </p:sp>
      <p:sp>
        <p:nvSpPr>
          <p:cNvPr id="23" name="Titre 1">
            <a:extLst>
              <a:ext uri="{FF2B5EF4-FFF2-40B4-BE49-F238E27FC236}">
                <a16:creationId xmlns:a16="http://schemas.microsoft.com/office/drawing/2014/main" id="{A609810C-4708-42DB-8DDB-803D62CC71FC}"/>
              </a:ext>
            </a:extLst>
          </p:cNvPr>
          <p:cNvSpPr txBox="1">
            <a:spLocks/>
          </p:cNvSpPr>
          <p:nvPr/>
        </p:nvSpPr>
        <p:spPr>
          <a:xfrm>
            <a:off x="3771880" y="221820"/>
            <a:ext cx="4822804" cy="401416"/>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3200" b="1" dirty="0">
                <a:solidFill>
                  <a:srgbClr val="0070C0"/>
                </a:solidFill>
              </a:rPr>
              <a:t>Rappel sur le SAGE Authie</a:t>
            </a:r>
          </a:p>
        </p:txBody>
      </p:sp>
    </p:spTree>
    <p:extLst>
      <p:ext uri="{BB962C8B-B14F-4D97-AF65-F5344CB8AC3E}">
        <p14:creationId xmlns:p14="http://schemas.microsoft.com/office/powerpoint/2010/main" val="56125598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64928F25-F60A-4412-8E83-CBBD14C22664}"/>
              </a:ext>
            </a:extLst>
          </p:cNvPr>
          <p:cNvSpPr>
            <a:spLocks noGrp="1"/>
          </p:cNvSpPr>
          <p:nvPr>
            <p:ph type="dt" sz="half" idx="10"/>
          </p:nvPr>
        </p:nvSpPr>
        <p:spPr/>
        <p:txBody>
          <a:bodyPr/>
          <a:lstStyle/>
          <a:p>
            <a:r>
              <a:rPr lang="fr-FR"/>
              <a:t>04/11/2021</a:t>
            </a:r>
            <a:endParaRPr lang="fr-FR" dirty="0"/>
          </a:p>
        </p:txBody>
      </p:sp>
      <p:sp>
        <p:nvSpPr>
          <p:cNvPr id="6" name="Espace réservé du numéro de diapositive 5">
            <a:extLst>
              <a:ext uri="{FF2B5EF4-FFF2-40B4-BE49-F238E27FC236}">
                <a16:creationId xmlns:a16="http://schemas.microsoft.com/office/drawing/2014/main" id="{76DADAD0-C6CC-490E-B724-E59600093C94}"/>
              </a:ext>
            </a:extLst>
          </p:cNvPr>
          <p:cNvSpPr>
            <a:spLocks noGrp="1"/>
          </p:cNvSpPr>
          <p:nvPr>
            <p:ph type="sldNum" sz="quarter" idx="12"/>
          </p:nvPr>
        </p:nvSpPr>
        <p:spPr/>
        <p:txBody>
          <a:bodyPr/>
          <a:lstStyle/>
          <a:p>
            <a:fld id="{B9313472-45EF-469F-9C12-18D63CA62E90}" type="slidenum">
              <a:rPr lang="fr-FR" smtClean="0"/>
              <a:t>6</a:t>
            </a:fld>
            <a:endParaRPr lang="fr-FR" dirty="0"/>
          </a:p>
        </p:txBody>
      </p:sp>
      <p:sp>
        <p:nvSpPr>
          <p:cNvPr id="19" name="ZoneTexte 18">
            <a:extLst>
              <a:ext uri="{FF2B5EF4-FFF2-40B4-BE49-F238E27FC236}">
                <a16:creationId xmlns:a16="http://schemas.microsoft.com/office/drawing/2014/main" id="{9CFD59A1-7C1A-4E3A-850C-F0282C5E8178}"/>
              </a:ext>
            </a:extLst>
          </p:cNvPr>
          <p:cNvSpPr txBox="1"/>
          <p:nvPr/>
        </p:nvSpPr>
        <p:spPr>
          <a:xfrm>
            <a:off x="6205729" y="1614702"/>
            <a:ext cx="5571742" cy="4747006"/>
          </a:xfrm>
          <a:prstGeom prst="rect">
            <a:avLst/>
          </a:prstGeom>
          <a:noFill/>
        </p:spPr>
        <p:txBody>
          <a:bodyPr wrap="square" rtlCol="0">
            <a:spAutoFit/>
          </a:bodyPr>
          <a:lstStyle/>
          <a:p>
            <a:endParaRPr lang="fr-FR" dirty="0"/>
          </a:p>
        </p:txBody>
      </p:sp>
      <p:sp>
        <p:nvSpPr>
          <p:cNvPr id="10" name="Espace réservé du contenu 2">
            <a:extLst>
              <a:ext uri="{FF2B5EF4-FFF2-40B4-BE49-F238E27FC236}">
                <a16:creationId xmlns:a16="http://schemas.microsoft.com/office/drawing/2014/main" id="{91D856B0-240B-4E31-A6D8-834B4D16E7B6}"/>
              </a:ext>
            </a:extLst>
          </p:cNvPr>
          <p:cNvSpPr>
            <a:spLocks noGrp="1"/>
          </p:cNvSpPr>
          <p:nvPr>
            <p:ph idx="1"/>
          </p:nvPr>
        </p:nvSpPr>
        <p:spPr>
          <a:xfrm>
            <a:off x="2070915" y="980907"/>
            <a:ext cx="9603715" cy="5124008"/>
          </a:xfrm>
          <a:solidFill>
            <a:schemeClr val="bg1"/>
          </a:solidFill>
        </p:spPr>
        <p:txBody>
          <a:bodyPr>
            <a:normAutofit fontScale="92500"/>
          </a:bodyPr>
          <a:lstStyle/>
          <a:p>
            <a:pPr marL="0" indent="0">
              <a:buNone/>
            </a:pPr>
            <a:endParaRPr lang="fr-FR" sz="2400" dirty="0"/>
          </a:p>
          <a:p>
            <a:r>
              <a:rPr lang="fr-FR" sz="2400" b="1" dirty="0"/>
              <a:t>1</a:t>
            </a:r>
            <a:r>
              <a:rPr lang="fr-FR" sz="2400" b="1" baseline="30000" dirty="0"/>
              <a:t>ère</a:t>
            </a:r>
            <a:r>
              <a:rPr lang="fr-FR" sz="2400" b="1" dirty="0"/>
              <a:t> étape </a:t>
            </a:r>
            <a:r>
              <a:rPr lang="fr-FR" sz="2400" dirty="0"/>
              <a:t>= =valider l’état des lieux/diagnostic </a:t>
            </a:r>
            <a:endParaRPr lang="fr-FR" sz="2400" dirty="0">
              <a:solidFill>
                <a:srgbClr val="0070C0"/>
              </a:solidFill>
            </a:endParaRPr>
          </a:p>
          <a:p>
            <a:r>
              <a:rPr lang="fr-FR" sz="2400" b="1" dirty="0"/>
              <a:t>2</a:t>
            </a:r>
            <a:r>
              <a:rPr lang="fr-FR" sz="2400" b="1" baseline="30000" dirty="0"/>
              <a:t>ème</a:t>
            </a:r>
            <a:r>
              <a:rPr lang="fr-FR" sz="2400" b="1" dirty="0"/>
              <a:t> étape </a:t>
            </a:r>
            <a:r>
              <a:rPr lang="fr-FR" sz="2400" dirty="0"/>
              <a:t>= définir le ou les enjeux</a:t>
            </a:r>
            <a:endParaRPr lang="fr-FR" sz="2400" dirty="0">
              <a:solidFill>
                <a:srgbClr val="0070C0"/>
              </a:solidFill>
            </a:endParaRPr>
          </a:p>
          <a:p>
            <a:r>
              <a:rPr lang="fr-FR" sz="2400" b="1" dirty="0"/>
              <a:t>3</a:t>
            </a:r>
            <a:r>
              <a:rPr lang="fr-FR" sz="2400" b="1" baseline="30000" dirty="0"/>
              <a:t>ème</a:t>
            </a:r>
            <a:r>
              <a:rPr lang="fr-FR" sz="2400" b="1" dirty="0"/>
              <a:t> étape </a:t>
            </a:r>
            <a:r>
              <a:rPr lang="fr-FR" sz="2400" dirty="0"/>
              <a:t>= définir les objectifs </a:t>
            </a:r>
          </a:p>
          <a:p>
            <a:r>
              <a:rPr lang="fr-FR" sz="2400" dirty="0">
                <a:solidFill>
                  <a:srgbClr val="FF0000"/>
                </a:solidFill>
                <a:sym typeface="Wingdings" panose="05000000000000000000" pitchFamily="2" charset="2"/>
              </a:rPr>
              <a:t>Présentation de l’état des lieux complet, enjeux et objectifs du SAGE Authie en commission permanente le 15 décembre pour validation en CLE le 3 février 2022</a:t>
            </a:r>
          </a:p>
          <a:p>
            <a:pPr marL="0" indent="0">
              <a:buNone/>
            </a:pPr>
            <a:endParaRPr lang="fr-FR" sz="2400" dirty="0">
              <a:solidFill>
                <a:srgbClr val="FF0000"/>
              </a:solidFill>
            </a:endParaRPr>
          </a:p>
          <a:p>
            <a:r>
              <a:rPr lang="fr-FR" sz="2400" b="1" dirty="0"/>
              <a:t>4</a:t>
            </a:r>
            <a:r>
              <a:rPr lang="fr-FR" sz="2400" b="1" baseline="30000" dirty="0"/>
              <a:t>ème</a:t>
            </a:r>
            <a:r>
              <a:rPr lang="fr-FR" sz="2400" b="1" dirty="0"/>
              <a:t> étape </a:t>
            </a:r>
            <a:r>
              <a:rPr lang="fr-FR" sz="2400" dirty="0"/>
              <a:t>= définir les mesures (orientations et dispositions) du PAGD</a:t>
            </a:r>
          </a:p>
          <a:p>
            <a:r>
              <a:rPr lang="fr-FR" sz="2400" b="1" dirty="0"/>
              <a:t>5</a:t>
            </a:r>
            <a:r>
              <a:rPr lang="fr-FR" sz="2400" b="1" baseline="30000" dirty="0"/>
              <a:t>ème</a:t>
            </a:r>
            <a:r>
              <a:rPr lang="fr-FR" sz="2400" b="1" dirty="0"/>
              <a:t> étape </a:t>
            </a:r>
            <a:r>
              <a:rPr lang="fr-FR" sz="2400" dirty="0"/>
              <a:t>= définir les règles du règlement</a:t>
            </a:r>
          </a:p>
          <a:p>
            <a:r>
              <a:rPr lang="fr-FR" sz="2400" b="1" dirty="0"/>
              <a:t>6</a:t>
            </a:r>
            <a:r>
              <a:rPr lang="fr-FR" sz="2400" b="1" baseline="30000" dirty="0"/>
              <a:t>ème</a:t>
            </a:r>
            <a:r>
              <a:rPr lang="fr-FR" sz="2400" b="1" dirty="0"/>
              <a:t> étape </a:t>
            </a:r>
            <a:r>
              <a:rPr lang="fr-FR" sz="2400" dirty="0"/>
              <a:t>= définir les indicateurs</a:t>
            </a:r>
          </a:p>
          <a:p>
            <a:r>
              <a:rPr lang="fr-FR" sz="2400" dirty="0"/>
              <a:t> </a:t>
            </a:r>
            <a:r>
              <a:rPr lang="fr-FR" sz="2400" dirty="0">
                <a:solidFill>
                  <a:srgbClr val="FF0000"/>
                </a:solidFill>
              </a:rPr>
              <a:t>Le SAGE Authie devra être compatible avec le SDAGE 2022-2027</a:t>
            </a:r>
          </a:p>
          <a:p>
            <a:endParaRPr lang="fr-FR" sz="2400" dirty="0"/>
          </a:p>
          <a:p>
            <a:endParaRPr lang="fr-FR" sz="2400" dirty="0"/>
          </a:p>
          <a:p>
            <a:pPr>
              <a:buFont typeface="Wingdings" panose="05000000000000000000" pitchFamily="2" charset="2"/>
              <a:buChar char="Ø"/>
            </a:pPr>
            <a:endParaRPr lang="fr-FR" sz="2400" dirty="0"/>
          </a:p>
          <a:p>
            <a:pPr>
              <a:buFont typeface="Wingdings" panose="05000000000000000000" pitchFamily="2" charset="2"/>
              <a:buChar char="Ø"/>
            </a:pPr>
            <a:endParaRPr lang="fr-FR" sz="2400" dirty="0"/>
          </a:p>
          <a:p>
            <a:pPr>
              <a:buFont typeface="Wingdings" panose="05000000000000000000" pitchFamily="2" charset="2"/>
              <a:buChar char="Ø"/>
            </a:pPr>
            <a:endParaRPr lang="fr-FR" sz="3200" dirty="0">
              <a:solidFill>
                <a:schemeClr val="tx1"/>
              </a:solidFill>
            </a:endParaRPr>
          </a:p>
          <a:p>
            <a:pPr marL="0" indent="0">
              <a:buNone/>
            </a:pPr>
            <a:endParaRPr lang="fr-FR" sz="3200" dirty="0"/>
          </a:p>
          <a:p>
            <a:pPr marL="0" indent="0">
              <a:buNone/>
            </a:pPr>
            <a:endParaRPr lang="fr-FR" sz="3200" dirty="0">
              <a:solidFill>
                <a:schemeClr val="tx1"/>
              </a:solidFill>
            </a:endParaRPr>
          </a:p>
          <a:p>
            <a:pPr marL="0" indent="0">
              <a:buNone/>
            </a:pPr>
            <a:endParaRPr lang="fr-FR" sz="3200" dirty="0">
              <a:solidFill>
                <a:schemeClr val="tx1"/>
              </a:solidFill>
            </a:endParaRPr>
          </a:p>
          <a:p>
            <a:pPr marL="514350" indent="-514350">
              <a:buAutoNum type="arabicPeriod" startAt="3"/>
            </a:pPr>
            <a:endParaRPr lang="fr-FR" sz="3200" dirty="0">
              <a:solidFill>
                <a:schemeClr val="tx1"/>
              </a:solidFill>
            </a:endParaRPr>
          </a:p>
          <a:p>
            <a:pPr marL="514350" indent="-514350">
              <a:buAutoNum type="arabicPeriod" startAt="3"/>
            </a:pPr>
            <a:endParaRPr lang="fr-FR" sz="3200" dirty="0">
              <a:solidFill>
                <a:schemeClr val="tx1"/>
              </a:solidFill>
            </a:endParaRPr>
          </a:p>
          <a:p>
            <a:pPr marL="514350" indent="-514350">
              <a:buAutoNum type="arabicPeriod" startAt="3"/>
            </a:pPr>
            <a:endParaRPr lang="fr-FR" sz="3200" dirty="0">
              <a:solidFill>
                <a:schemeClr val="tx1"/>
              </a:solidFill>
            </a:endParaRPr>
          </a:p>
          <a:p>
            <a:pPr marL="0" indent="0">
              <a:buNone/>
            </a:pPr>
            <a:endParaRPr lang="fr-FR" dirty="0"/>
          </a:p>
        </p:txBody>
      </p:sp>
      <p:sp>
        <p:nvSpPr>
          <p:cNvPr id="11" name="Accolade ouvrante 10">
            <a:extLst>
              <a:ext uri="{FF2B5EF4-FFF2-40B4-BE49-F238E27FC236}">
                <a16:creationId xmlns:a16="http://schemas.microsoft.com/office/drawing/2014/main" id="{305179E6-BDDA-4F14-8580-ECD6EBF1DF01}"/>
              </a:ext>
            </a:extLst>
          </p:cNvPr>
          <p:cNvSpPr/>
          <p:nvPr/>
        </p:nvSpPr>
        <p:spPr>
          <a:xfrm>
            <a:off x="1781728" y="1470064"/>
            <a:ext cx="303009" cy="1218485"/>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2" name="Accolade ouvrante 11">
            <a:extLst>
              <a:ext uri="{FF2B5EF4-FFF2-40B4-BE49-F238E27FC236}">
                <a16:creationId xmlns:a16="http://schemas.microsoft.com/office/drawing/2014/main" id="{5FAE9D06-9900-45E9-A1D2-D45D60824C81}"/>
              </a:ext>
            </a:extLst>
          </p:cNvPr>
          <p:cNvSpPr/>
          <p:nvPr/>
        </p:nvSpPr>
        <p:spPr>
          <a:xfrm>
            <a:off x="1787495" y="4212793"/>
            <a:ext cx="303009" cy="1218486"/>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dirty="0"/>
          </a:p>
        </p:txBody>
      </p:sp>
      <p:sp>
        <p:nvSpPr>
          <p:cNvPr id="13" name="ZoneTexte 12">
            <a:extLst>
              <a:ext uri="{FF2B5EF4-FFF2-40B4-BE49-F238E27FC236}">
                <a16:creationId xmlns:a16="http://schemas.microsoft.com/office/drawing/2014/main" id="{704ACCAD-0418-4D37-A95E-FE0A099A23F1}"/>
              </a:ext>
            </a:extLst>
          </p:cNvPr>
          <p:cNvSpPr txBox="1"/>
          <p:nvPr/>
        </p:nvSpPr>
        <p:spPr>
          <a:xfrm>
            <a:off x="903107" y="1779182"/>
            <a:ext cx="1004946" cy="523220"/>
          </a:xfrm>
          <a:prstGeom prst="rect">
            <a:avLst/>
          </a:prstGeom>
          <a:noFill/>
        </p:spPr>
        <p:txBody>
          <a:bodyPr wrap="square" rtlCol="0">
            <a:spAutoFit/>
          </a:bodyPr>
          <a:lstStyle/>
          <a:p>
            <a:r>
              <a:rPr lang="fr-FR" sz="2800" b="1" dirty="0">
                <a:solidFill>
                  <a:srgbClr val="0070C0"/>
                </a:solidFill>
              </a:rPr>
              <a:t>2021</a:t>
            </a:r>
          </a:p>
        </p:txBody>
      </p:sp>
      <p:sp>
        <p:nvSpPr>
          <p:cNvPr id="15" name="ZoneTexte 14">
            <a:extLst>
              <a:ext uri="{FF2B5EF4-FFF2-40B4-BE49-F238E27FC236}">
                <a16:creationId xmlns:a16="http://schemas.microsoft.com/office/drawing/2014/main" id="{2AB09AE9-B226-4140-B3B2-3D42DE45B787}"/>
              </a:ext>
            </a:extLst>
          </p:cNvPr>
          <p:cNvSpPr txBox="1"/>
          <p:nvPr/>
        </p:nvSpPr>
        <p:spPr>
          <a:xfrm>
            <a:off x="934384" y="4521550"/>
            <a:ext cx="998848" cy="523220"/>
          </a:xfrm>
          <a:prstGeom prst="rect">
            <a:avLst/>
          </a:prstGeom>
          <a:noFill/>
        </p:spPr>
        <p:txBody>
          <a:bodyPr wrap="square" rtlCol="0">
            <a:spAutoFit/>
          </a:bodyPr>
          <a:lstStyle/>
          <a:p>
            <a:r>
              <a:rPr lang="fr-FR" sz="2800" b="1" dirty="0">
                <a:solidFill>
                  <a:srgbClr val="0070C0"/>
                </a:solidFill>
              </a:rPr>
              <a:t>2022</a:t>
            </a:r>
          </a:p>
        </p:txBody>
      </p:sp>
      <p:sp>
        <p:nvSpPr>
          <p:cNvPr id="16" name="Titre 1">
            <a:extLst>
              <a:ext uri="{FF2B5EF4-FFF2-40B4-BE49-F238E27FC236}">
                <a16:creationId xmlns:a16="http://schemas.microsoft.com/office/drawing/2014/main" id="{E0C6A20B-24E7-4292-8AE8-1AC454E372E3}"/>
              </a:ext>
            </a:extLst>
          </p:cNvPr>
          <p:cNvSpPr txBox="1">
            <a:spLocks/>
          </p:cNvSpPr>
          <p:nvPr/>
        </p:nvSpPr>
        <p:spPr>
          <a:xfrm>
            <a:off x="3168797" y="169948"/>
            <a:ext cx="6885224" cy="507947"/>
          </a:xfrm>
          <a:prstGeom prst="rect">
            <a:avLst/>
          </a:prstGeom>
        </p:spPr>
        <p:txBody>
          <a:bodyPr vert="horz" lIns="91440" tIns="45720" rIns="91440" bIns="45720" rtlCol="0" anchor="b">
            <a:noAutofit/>
          </a:bodyPr>
          <a:lst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a:lstStyle>
          <a:p>
            <a:r>
              <a:rPr lang="fr-FR" sz="2800" b="1" dirty="0">
                <a:solidFill>
                  <a:srgbClr val="0070C0"/>
                </a:solidFill>
              </a:rPr>
              <a:t>Les objectifs de la commission thématique</a:t>
            </a:r>
          </a:p>
        </p:txBody>
      </p:sp>
      <p:sp>
        <p:nvSpPr>
          <p:cNvPr id="2" name="Espace réservé du pied de page 1">
            <a:extLst>
              <a:ext uri="{FF2B5EF4-FFF2-40B4-BE49-F238E27FC236}">
                <a16:creationId xmlns:a16="http://schemas.microsoft.com/office/drawing/2014/main" id="{EAAC7EE1-D95C-4B82-972D-95C498F4B148}"/>
              </a:ext>
            </a:extLst>
          </p:cNvPr>
          <p:cNvSpPr>
            <a:spLocks noGrp="1"/>
          </p:cNvSpPr>
          <p:nvPr>
            <p:ph type="ftr" sz="quarter" idx="11"/>
          </p:nvPr>
        </p:nvSpPr>
        <p:spPr/>
        <p:txBody>
          <a:bodyPr/>
          <a:lstStyle/>
          <a:p>
            <a:r>
              <a:rPr lang="fr-FR"/>
              <a:t>Sage de l’aUTHIE</a:t>
            </a:r>
          </a:p>
        </p:txBody>
      </p:sp>
    </p:spTree>
    <p:extLst>
      <p:ext uri="{BB962C8B-B14F-4D97-AF65-F5344CB8AC3E}">
        <p14:creationId xmlns:p14="http://schemas.microsoft.com/office/powerpoint/2010/main" val="1119585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70771C9-EA6B-438F-8BB0-DDF754877F99}"/>
              </a:ext>
            </a:extLst>
          </p:cNvPr>
          <p:cNvSpPr>
            <a:spLocks noGrp="1"/>
          </p:cNvSpPr>
          <p:nvPr>
            <p:ph type="title"/>
          </p:nvPr>
        </p:nvSpPr>
        <p:spPr>
          <a:xfrm>
            <a:off x="1154083" y="33090"/>
            <a:ext cx="10058400" cy="507947"/>
          </a:xfrm>
        </p:spPr>
        <p:txBody>
          <a:bodyPr>
            <a:normAutofit fontScale="90000"/>
          </a:bodyPr>
          <a:lstStyle/>
          <a:p>
            <a:pPr algn="ctr"/>
            <a:r>
              <a:rPr lang="fr-FR" sz="3200" b="1" dirty="0">
                <a:solidFill>
                  <a:srgbClr val="0070C0"/>
                </a:solidFill>
              </a:rPr>
              <a:t>Résumé de l’état des lieux/diagnostic</a:t>
            </a:r>
          </a:p>
        </p:txBody>
      </p:sp>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7</a:t>
            </a:fld>
            <a:endParaRPr lang="fr-FR"/>
          </a:p>
        </p:txBody>
      </p:sp>
      <p:pic>
        <p:nvPicPr>
          <p:cNvPr id="11" name="Image 10">
            <a:extLst>
              <a:ext uri="{FF2B5EF4-FFF2-40B4-BE49-F238E27FC236}">
                <a16:creationId xmlns:a16="http://schemas.microsoft.com/office/drawing/2014/main" id="{4580BC91-ABE0-4896-83DC-873809B818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8738" y="480748"/>
            <a:ext cx="8466682" cy="5979037"/>
          </a:xfrm>
          <a:prstGeom prst="rect">
            <a:avLst/>
          </a:prstGeom>
        </p:spPr>
      </p:pic>
      <p:sp>
        <p:nvSpPr>
          <p:cNvPr id="13" name="ZoneTexte 12">
            <a:extLst>
              <a:ext uri="{FF2B5EF4-FFF2-40B4-BE49-F238E27FC236}">
                <a16:creationId xmlns:a16="http://schemas.microsoft.com/office/drawing/2014/main" id="{50EC5C2E-99F2-42B4-92AE-27023DD66921}"/>
              </a:ext>
            </a:extLst>
          </p:cNvPr>
          <p:cNvSpPr txBox="1"/>
          <p:nvPr/>
        </p:nvSpPr>
        <p:spPr>
          <a:xfrm>
            <a:off x="8090516" y="1116887"/>
            <a:ext cx="3991993" cy="4521238"/>
          </a:xfrm>
          <a:prstGeom prst="rect">
            <a:avLst/>
          </a:prstGeom>
          <a:solidFill>
            <a:schemeClr val="bg1"/>
          </a:solidFill>
        </p:spPr>
        <p:txBody>
          <a:bodyPr wrap="square">
            <a:spAutoFit/>
          </a:bodyPr>
          <a:lstStyle/>
          <a:p>
            <a:pPr marL="91440" marR="0" lvl="0" indent="-91440" algn="l" defTabSz="914400" rtl="0" eaLnBrk="1" fontAlgn="auto" latinLnBrk="0" hangingPunct="1">
              <a:lnSpc>
                <a:spcPct val="90000"/>
              </a:lnSpc>
              <a:spcBef>
                <a:spcPts val="1200"/>
              </a:spcBef>
              <a:spcAft>
                <a:spcPts val="200"/>
              </a:spcAft>
              <a:buClr>
                <a:srgbClr val="0F6FC6"/>
              </a:buClr>
              <a:buSzPct val="100000"/>
              <a:buFont typeface="Wingdings" panose="05000000000000000000" pitchFamily="2" charset="2"/>
              <a:buChar char="Ø"/>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Le </a:t>
            </a:r>
            <a:r>
              <a:rPr lang="fr-FR" sz="2400" b="1" dirty="0">
                <a:solidFill>
                  <a:prstClr val="black">
                    <a:lumMod val="75000"/>
                    <a:lumOff val="25000"/>
                  </a:prstClr>
                </a:solidFill>
                <a:latin typeface="Calibri" panose="020F0502020204030204"/>
              </a:rPr>
              <a:t>risque d’inondation sur le territoire</a:t>
            </a:r>
            <a:endParaRPr kumimoji="0" lang="fr-F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indent="-285750" defTabSz="914400">
              <a:lnSpc>
                <a:spcPct val="90000"/>
              </a:lnSpc>
              <a:spcBef>
                <a:spcPts val="1200"/>
              </a:spcBef>
              <a:spcAft>
                <a:spcPts val="200"/>
              </a:spcAft>
              <a:buClr>
                <a:srgbClr val="0F6FC6"/>
              </a:buClr>
              <a:buSzPct val="100000"/>
              <a:buFont typeface="Arial" panose="020B0604020202020204" pitchFamily="34" charset="0"/>
              <a:buChar char="•"/>
              <a:defRPr/>
            </a:pPr>
            <a:r>
              <a:rPr lang="fr-FR" sz="2000" dirty="0"/>
              <a:t>Totalité du territoire touchée par le risque d’inondation</a:t>
            </a:r>
          </a:p>
          <a:p>
            <a:pPr marL="285750" indent="-285750" defTabSz="914400">
              <a:lnSpc>
                <a:spcPct val="90000"/>
              </a:lnSpc>
              <a:spcBef>
                <a:spcPts val="1200"/>
              </a:spcBef>
              <a:spcAft>
                <a:spcPts val="200"/>
              </a:spcAft>
              <a:buClr>
                <a:srgbClr val="0F6FC6"/>
              </a:buClr>
              <a:buSzPct val="100000"/>
              <a:buFont typeface="Arial" panose="020B0604020202020204" pitchFamily="34" charset="0"/>
              <a:buChar char="•"/>
              <a:defRPr/>
            </a:pPr>
            <a:r>
              <a:rPr lang="fr-FR" sz="2000" dirty="0"/>
              <a:t>Majoritairement inondations par ruissellement et coulées de boues</a:t>
            </a:r>
          </a:p>
          <a:p>
            <a:pPr marL="285750" indent="-285750" defTabSz="914400">
              <a:lnSpc>
                <a:spcPct val="90000"/>
              </a:lnSpc>
              <a:spcBef>
                <a:spcPts val="1200"/>
              </a:spcBef>
              <a:spcAft>
                <a:spcPts val="200"/>
              </a:spcAft>
              <a:buClr>
                <a:srgbClr val="0F6FC6"/>
              </a:buClr>
              <a:buSzPct val="100000"/>
              <a:buFont typeface="Arial" panose="020B0604020202020204" pitchFamily="34" charset="0"/>
              <a:buChar char="•"/>
              <a:defRPr/>
            </a:pPr>
            <a:r>
              <a:rPr lang="fr-FR" sz="2000" dirty="0"/>
              <a:t>Mise en place de Plans de Prévention sur le territoire à partir de 1995</a:t>
            </a:r>
          </a:p>
          <a:p>
            <a:pPr defTabSz="914400">
              <a:lnSpc>
                <a:spcPct val="90000"/>
              </a:lnSpc>
              <a:spcBef>
                <a:spcPts val="1200"/>
              </a:spcBef>
              <a:spcAft>
                <a:spcPts val="200"/>
              </a:spcAft>
              <a:buClr>
                <a:srgbClr val="0F6FC6"/>
              </a:buClr>
              <a:buSzPct val="100000"/>
              <a:defRPr/>
            </a:pPr>
            <a:endParaRPr lang="fr-FR" sz="1800" dirty="0"/>
          </a:p>
          <a:p>
            <a:pPr marR="0" lvl="0" algn="l" defTabSz="914400" rtl="0" eaLnBrk="1" fontAlgn="auto" latinLnBrk="0" hangingPunct="1">
              <a:lnSpc>
                <a:spcPct val="90000"/>
              </a:lnSpc>
              <a:spcBef>
                <a:spcPts val="1200"/>
              </a:spcBef>
              <a:spcAft>
                <a:spcPts val="200"/>
              </a:spcAft>
              <a:buClr>
                <a:srgbClr val="0F6FC6"/>
              </a:buClr>
              <a:buSzPct val="100000"/>
              <a:tabLst/>
              <a:defRPr/>
            </a:pPr>
            <a:endParaRPr kumimoji="0" lang="fr-FR"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R="0" lvl="0" algn="l" defTabSz="914400" rtl="0" eaLnBrk="1" fontAlgn="auto" latinLnBrk="0" hangingPunct="1">
              <a:lnSpc>
                <a:spcPct val="90000"/>
              </a:lnSpc>
              <a:spcBef>
                <a:spcPts val="1200"/>
              </a:spcBef>
              <a:spcAft>
                <a:spcPts val="200"/>
              </a:spcAft>
              <a:buClr>
                <a:srgbClr val="0F6FC6"/>
              </a:buClr>
              <a:buSzPct val="100000"/>
              <a:tabLst/>
              <a:defRPr/>
            </a:pPr>
            <a:r>
              <a:rPr kumimoji="0" lang="fr-FR" sz="1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2001095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a:extLst>
              <a:ext uri="{FF2B5EF4-FFF2-40B4-BE49-F238E27FC236}">
                <a16:creationId xmlns:a16="http://schemas.microsoft.com/office/drawing/2014/main" id="{A0241A0A-2A6B-4F25-A629-A1F8862DA0D8}"/>
              </a:ext>
            </a:extLst>
          </p:cNvPr>
          <p:cNvSpPr>
            <a:spLocks noGrp="1"/>
          </p:cNvSpPr>
          <p:nvPr>
            <p:ph idx="1"/>
          </p:nvPr>
        </p:nvSpPr>
        <p:spPr>
          <a:xfrm>
            <a:off x="8317354" y="898836"/>
            <a:ext cx="3874646" cy="5339732"/>
          </a:xfrm>
        </p:spPr>
        <p:txBody>
          <a:bodyPr>
            <a:normAutofit/>
          </a:bodyPr>
          <a:lstStyle/>
          <a:p>
            <a:pPr lvl="0">
              <a:buClr>
                <a:srgbClr val="0F6FC6"/>
              </a:buClr>
              <a:buFont typeface="Wingdings" panose="05000000000000000000" pitchFamily="2" charset="2"/>
              <a:buChar char="Ø"/>
            </a:pPr>
            <a:r>
              <a:rPr lang="fr-FR" sz="2600" b="1" dirty="0"/>
              <a:t>La Prévention des risques sur le territoire</a:t>
            </a:r>
          </a:p>
          <a:p>
            <a:pPr marL="342900" lvl="0" indent="-342900">
              <a:spcAft>
                <a:spcPts val="1200"/>
              </a:spcAft>
              <a:buFont typeface="Symbol" panose="05050102010706020507" pitchFamily="18" charset="2"/>
              <a:buChar char=""/>
              <a:tabLst>
                <a:tab pos="457200" algn="l"/>
              </a:tabLst>
            </a:pPr>
            <a:r>
              <a:rPr lang="fr-FR" sz="2400" dirty="0">
                <a:latin typeface="Calibri" panose="020F0502020204030204" pitchFamily="34" charset="0"/>
                <a:cs typeface="Times New Roman" panose="02020603050405020304" pitchFamily="18" charset="0"/>
              </a:rPr>
              <a:t>18 PPR prescrits + </a:t>
            </a:r>
            <a:r>
              <a:rPr lang="fr-FR" sz="2400" dirty="0">
                <a:latin typeface="Calibri" panose="020F0502020204030204" pitchFamily="34" charset="0"/>
                <a:cs typeface="Times New Roman" panose="02020603050405020304" pitchFamily="18" charset="0"/>
                <a:sym typeface="Wingdings" panose="05000000000000000000" pitchFamily="2" charset="2"/>
              </a:rPr>
              <a:t>2 PPR Littoraux approuvés</a:t>
            </a:r>
          </a:p>
          <a:p>
            <a:pPr marL="342900" lvl="0" indent="-342900">
              <a:spcAft>
                <a:spcPts val="1200"/>
              </a:spcAft>
              <a:buFont typeface="Symbol" panose="05050102010706020507" pitchFamily="18" charset="2"/>
              <a:buChar char=""/>
              <a:tabLst>
                <a:tab pos="457200" algn="l"/>
              </a:tabLst>
            </a:pPr>
            <a:r>
              <a:rPr lang="fr-FR" sz="2400" dirty="0">
                <a:latin typeface="Calibri" panose="020F0502020204030204" pitchFamily="34" charset="0"/>
                <a:cs typeface="Times New Roman" panose="02020603050405020304" pitchFamily="18" charset="0"/>
                <a:sym typeface="Wingdings" panose="05000000000000000000" pitchFamily="2" charset="2"/>
              </a:rPr>
              <a:t>8 Plans Communaux de Sauvegarde (PCS)</a:t>
            </a:r>
            <a:endParaRPr lang="fr-FR" sz="2400" dirty="0">
              <a:latin typeface="Calibri" panose="020F0502020204030204" pitchFamily="34" charset="0"/>
              <a:cs typeface="Times New Roman" panose="02020603050405020304" pitchFamily="18" charset="0"/>
            </a:endParaRPr>
          </a:p>
          <a:p>
            <a:pPr marL="342900" marR="0" lvl="0" indent="-342900" defTabSz="914400" rtl="0" eaLnBrk="1" fontAlgn="auto" latinLnBrk="0" hangingPunct="1">
              <a:lnSpc>
                <a:spcPct val="90000"/>
              </a:lnSpc>
              <a:spcBef>
                <a:spcPts val="1200"/>
              </a:spcBef>
              <a:spcAft>
                <a:spcPts val="1200"/>
              </a:spcAft>
              <a:buClr>
                <a:srgbClr val="1CADE4"/>
              </a:buClr>
              <a:buSzPct val="100000"/>
              <a:buFont typeface="Symbol" panose="05050102010706020507" pitchFamily="18" charset="2"/>
              <a:buChar char=""/>
              <a:tabLst>
                <a:tab pos="457200" algn="l"/>
              </a:tabLst>
              <a:defRPr/>
            </a:pPr>
            <a:r>
              <a:rPr kumimoji="0" lang="fr-FR" sz="2400" b="0" i="0" u="none" strike="noStrike" kern="1200" cap="none" spc="0" normalizeH="0" baseline="0" noProof="0" dirty="0">
                <a:ln>
                  <a:noFill/>
                </a:ln>
                <a:solidFill>
                  <a:prstClr val="black">
                    <a:lumMod val="75000"/>
                    <a:lumOff val="25000"/>
                  </a:prstClr>
                </a:solidFill>
                <a:effectLst/>
                <a:uLnTx/>
                <a:uFillTx/>
                <a:latin typeface="Calibri" panose="020F0502020204030204" pitchFamily="34" charset="0"/>
                <a:ea typeface="+mn-ea"/>
                <a:cs typeface="Times New Roman" panose="02020603050405020304" pitchFamily="18" charset="0"/>
              </a:rPr>
              <a:t>Etude d’opportunité pour l’élaboration d’un PPRI Vallée de l’Authie en cours depuis 2019</a:t>
            </a:r>
            <a:endParaRPr lang="fr-FR" sz="2200" b="1" dirty="0">
              <a:solidFill>
                <a:prstClr val="black">
                  <a:lumMod val="75000"/>
                  <a:lumOff val="25000"/>
                </a:prstClr>
              </a:solidFill>
              <a:latin typeface="Calibri" panose="020F0502020204030204"/>
            </a:endParaRPr>
          </a:p>
          <a:p>
            <a:pPr marL="91440" marR="0" lvl="0" indent="-91440" algn="l" defTabSz="914400" rtl="0" eaLnBrk="1" fontAlgn="auto" latinLnBrk="0" hangingPunct="1">
              <a:lnSpc>
                <a:spcPct val="90000"/>
              </a:lnSpc>
              <a:spcBef>
                <a:spcPts val="1200"/>
              </a:spcBef>
              <a:spcAft>
                <a:spcPts val="200"/>
              </a:spcAft>
              <a:buClr>
                <a:srgbClr val="0F6FC6"/>
              </a:buClr>
              <a:buSzPct val="100000"/>
              <a:buFont typeface="Wingdings" panose="05000000000000000000" pitchFamily="2" charset="2"/>
              <a:buChar char="Ø"/>
              <a:tabLst/>
              <a:defRPr/>
            </a:pPr>
            <a:endParaRPr kumimoji="0" lang="fr-FR"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lvl="0" indent="0" algn="just">
              <a:spcAft>
                <a:spcPts val="1200"/>
              </a:spcAft>
              <a:buNone/>
              <a:tabLst>
                <a:tab pos="457200" algn="l"/>
              </a:tabLst>
            </a:pPr>
            <a:endParaRPr lang="fr-FR" sz="2000" dirty="0"/>
          </a:p>
          <a:p>
            <a:pPr marL="0" lvl="0" indent="0" algn="just">
              <a:spcAft>
                <a:spcPts val="1200"/>
              </a:spcAft>
              <a:buNone/>
              <a:tabLst>
                <a:tab pos="457200" algn="l"/>
              </a:tabLst>
            </a:pPr>
            <a:endParaRPr lang="fr-FR" sz="2000" dirty="0"/>
          </a:p>
          <a:p>
            <a:pPr>
              <a:buClr>
                <a:srgbClr val="0F6FC6"/>
              </a:buClr>
              <a:buFont typeface="Wingdings" panose="05000000000000000000" pitchFamily="2" charset="2"/>
              <a:buChar char="Ø"/>
            </a:pPr>
            <a:endParaRPr lang="fr-FR" sz="2400" b="1" dirty="0"/>
          </a:p>
          <a:p>
            <a:pPr>
              <a:buClr>
                <a:srgbClr val="0F6FC6"/>
              </a:buClr>
              <a:buFont typeface="Wingdings" panose="05000000000000000000" pitchFamily="2" charset="2"/>
              <a:buChar char="Ø"/>
            </a:pPr>
            <a:endParaRPr lang="fr-FR" sz="2400" b="1" dirty="0"/>
          </a:p>
          <a:p>
            <a:pPr marL="0" lvl="0" indent="0">
              <a:buClr>
                <a:srgbClr val="0F6FC6"/>
              </a:buClr>
              <a:buNone/>
            </a:pPr>
            <a:endParaRPr lang="fr-FR" sz="2400" b="1" dirty="0"/>
          </a:p>
        </p:txBody>
      </p:sp>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8</a:t>
            </a:fld>
            <a:endParaRPr lang="fr-FR"/>
          </a:p>
        </p:txBody>
      </p:sp>
      <p:pic>
        <p:nvPicPr>
          <p:cNvPr id="9" name="Image 8">
            <a:extLst>
              <a:ext uri="{FF2B5EF4-FFF2-40B4-BE49-F238E27FC236}">
                <a16:creationId xmlns:a16="http://schemas.microsoft.com/office/drawing/2014/main" id="{85629EFC-96D0-4DAE-9611-7681765549A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61377" y="474817"/>
            <a:ext cx="7955977" cy="5618385"/>
          </a:xfrm>
          <a:prstGeom prst="rect">
            <a:avLst/>
          </a:prstGeom>
        </p:spPr>
      </p:pic>
      <p:sp>
        <p:nvSpPr>
          <p:cNvPr id="10" name="Titre 1">
            <a:extLst>
              <a:ext uri="{FF2B5EF4-FFF2-40B4-BE49-F238E27FC236}">
                <a16:creationId xmlns:a16="http://schemas.microsoft.com/office/drawing/2014/main" id="{9078C8AB-1A7A-413A-94FF-93EC25E3E4FF}"/>
              </a:ext>
            </a:extLst>
          </p:cNvPr>
          <p:cNvSpPr>
            <a:spLocks noGrp="1"/>
          </p:cNvSpPr>
          <p:nvPr>
            <p:ph type="title"/>
          </p:nvPr>
        </p:nvSpPr>
        <p:spPr>
          <a:xfrm>
            <a:off x="1154083" y="33090"/>
            <a:ext cx="10058400" cy="507947"/>
          </a:xfrm>
        </p:spPr>
        <p:txBody>
          <a:bodyPr>
            <a:normAutofit fontScale="90000"/>
          </a:bodyPr>
          <a:lstStyle/>
          <a:p>
            <a:pPr algn="ctr"/>
            <a:r>
              <a:rPr lang="fr-FR" sz="3200" b="1" dirty="0">
                <a:solidFill>
                  <a:srgbClr val="0070C0"/>
                </a:solidFill>
              </a:rPr>
              <a:t>Résumé de l’état des lieux/diagnostic</a:t>
            </a:r>
          </a:p>
        </p:txBody>
      </p:sp>
    </p:spTree>
    <p:extLst>
      <p:ext uri="{BB962C8B-B14F-4D97-AF65-F5344CB8AC3E}">
        <p14:creationId xmlns:p14="http://schemas.microsoft.com/office/powerpoint/2010/main" val="3280494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e la date 3">
            <a:extLst>
              <a:ext uri="{FF2B5EF4-FFF2-40B4-BE49-F238E27FC236}">
                <a16:creationId xmlns:a16="http://schemas.microsoft.com/office/drawing/2014/main" id="{5AF99BA2-99C5-4DBC-A508-4273A47325BF}"/>
              </a:ext>
            </a:extLst>
          </p:cNvPr>
          <p:cNvSpPr>
            <a:spLocks noGrp="1"/>
          </p:cNvSpPr>
          <p:nvPr>
            <p:ph type="dt" sz="half" idx="10"/>
          </p:nvPr>
        </p:nvSpPr>
        <p:spPr/>
        <p:txBody>
          <a:bodyPr/>
          <a:lstStyle/>
          <a:p>
            <a:r>
              <a:rPr lang="fr-FR"/>
              <a:t>04/11/2021</a:t>
            </a:r>
            <a:endParaRPr lang="fr-FR" dirty="0"/>
          </a:p>
        </p:txBody>
      </p:sp>
      <p:sp>
        <p:nvSpPr>
          <p:cNvPr id="5" name="Espace réservé du pied de page 4">
            <a:extLst>
              <a:ext uri="{FF2B5EF4-FFF2-40B4-BE49-F238E27FC236}">
                <a16:creationId xmlns:a16="http://schemas.microsoft.com/office/drawing/2014/main" id="{408C2A0B-7AB2-44F6-AB95-2D7FC4CE26A1}"/>
              </a:ext>
            </a:extLst>
          </p:cNvPr>
          <p:cNvSpPr>
            <a:spLocks noGrp="1"/>
          </p:cNvSpPr>
          <p:nvPr>
            <p:ph type="ftr" sz="quarter" idx="11"/>
          </p:nvPr>
        </p:nvSpPr>
        <p:spPr/>
        <p:txBody>
          <a:bodyPr/>
          <a:lstStyle/>
          <a:p>
            <a:r>
              <a:rPr lang="fr-FR"/>
              <a:t>Sage de l’aUTHIE</a:t>
            </a:r>
          </a:p>
        </p:txBody>
      </p:sp>
      <p:sp>
        <p:nvSpPr>
          <p:cNvPr id="6" name="Espace réservé du numéro de diapositive 5">
            <a:extLst>
              <a:ext uri="{FF2B5EF4-FFF2-40B4-BE49-F238E27FC236}">
                <a16:creationId xmlns:a16="http://schemas.microsoft.com/office/drawing/2014/main" id="{57A8C3DC-8626-4434-BEC5-1C1EF0276277}"/>
              </a:ext>
            </a:extLst>
          </p:cNvPr>
          <p:cNvSpPr>
            <a:spLocks noGrp="1"/>
          </p:cNvSpPr>
          <p:nvPr>
            <p:ph type="sldNum" sz="quarter" idx="12"/>
          </p:nvPr>
        </p:nvSpPr>
        <p:spPr/>
        <p:txBody>
          <a:bodyPr/>
          <a:lstStyle/>
          <a:p>
            <a:fld id="{B9313472-45EF-469F-9C12-18D63CA62E90}" type="slidenum">
              <a:rPr lang="fr-FR" smtClean="0"/>
              <a:t>9</a:t>
            </a:fld>
            <a:endParaRPr lang="fr-FR"/>
          </a:p>
        </p:txBody>
      </p:sp>
      <p:sp>
        <p:nvSpPr>
          <p:cNvPr id="15" name="ZoneTexte 14">
            <a:extLst>
              <a:ext uri="{FF2B5EF4-FFF2-40B4-BE49-F238E27FC236}">
                <a16:creationId xmlns:a16="http://schemas.microsoft.com/office/drawing/2014/main" id="{B8AACCD4-A7E0-4931-A6F7-679857BEBAAD}"/>
              </a:ext>
            </a:extLst>
          </p:cNvPr>
          <p:cNvSpPr txBox="1"/>
          <p:nvPr/>
        </p:nvSpPr>
        <p:spPr>
          <a:xfrm>
            <a:off x="581452" y="616632"/>
            <a:ext cx="9767917" cy="424732"/>
          </a:xfrm>
          <a:prstGeom prst="rect">
            <a:avLst/>
          </a:prstGeom>
          <a:noFill/>
        </p:spPr>
        <p:txBody>
          <a:bodyPr wrap="square">
            <a:spAutoFit/>
          </a:bodyPr>
          <a:lstStyle/>
          <a:p>
            <a:pPr marR="0" lvl="0" algn="l" defTabSz="914400" rtl="0" eaLnBrk="1" fontAlgn="auto" latinLnBrk="0" hangingPunct="1">
              <a:lnSpc>
                <a:spcPct val="90000"/>
              </a:lnSpc>
              <a:spcBef>
                <a:spcPts val="1200"/>
              </a:spcBef>
              <a:spcAft>
                <a:spcPts val="200"/>
              </a:spcAft>
              <a:buClr>
                <a:srgbClr val="0F6FC6"/>
              </a:buClr>
              <a:buSzPct val="100000"/>
              <a:tabLst/>
              <a:defRPr/>
            </a:pPr>
            <a:r>
              <a:rPr kumimoji="0" lang="fr-FR" sz="2400" b="1" i="0" u="sng"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L’étude d’opportunité pour l’élaboration d’un PPRI Vallée de l’Authie </a:t>
            </a:r>
          </a:p>
        </p:txBody>
      </p:sp>
      <p:sp>
        <p:nvSpPr>
          <p:cNvPr id="11" name="ZoneTexte 10">
            <a:extLst>
              <a:ext uri="{FF2B5EF4-FFF2-40B4-BE49-F238E27FC236}">
                <a16:creationId xmlns:a16="http://schemas.microsoft.com/office/drawing/2014/main" id="{7D874785-02F6-4A50-94DF-F3C264D46F36}"/>
              </a:ext>
            </a:extLst>
          </p:cNvPr>
          <p:cNvSpPr txBox="1"/>
          <p:nvPr/>
        </p:nvSpPr>
        <p:spPr>
          <a:xfrm>
            <a:off x="581451" y="1175874"/>
            <a:ext cx="11575199" cy="4008277"/>
          </a:xfrm>
          <a:prstGeom prst="rect">
            <a:avLst/>
          </a:prstGeom>
          <a:solidFill>
            <a:schemeClr val="bg1"/>
          </a:solidFill>
        </p:spPr>
        <p:txBody>
          <a:bodyPr wrap="square">
            <a:spAutoFit/>
          </a:bodyPr>
          <a:lstStyle/>
          <a:p>
            <a:pPr marL="91440" marR="0" lvl="0" indent="-91440" algn="l" defTabSz="914400" rtl="0" eaLnBrk="1" fontAlgn="auto" latinLnBrk="0" hangingPunct="1">
              <a:lnSpc>
                <a:spcPct val="90000"/>
              </a:lnSpc>
              <a:spcBef>
                <a:spcPts val="1200"/>
              </a:spcBef>
              <a:spcAft>
                <a:spcPts val="200"/>
              </a:spcAft>
              <a:buClr>
                <a:srgbClr val="0F6FC6"/>
              </a:buClr>
              <a:buSzPct val="100000"/>
              <a:buFont typeface="Wingdings" panose="05000000000000000000" pitchFamily="2" charset="2"/>
              <a:buChar char="Ø"/>
              <a:tabLst/>
              <a:defRPr/>
            </a:pPr>
            <a:r>
              <a:rPr kumimoji="0" lang="fr-F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Présentation faite à la 1</a:t>
            </a:r>
            <a:r>
              <a:rPr kumimoji="0" lang="fr-FR" sz="2400" b="1" i="0" u="none" strike="noStrike" kern="1200" cap="none" spc="0" normalizeH="0" baseline="30000" noProof="0" dirty="0">
                <a:ln>
                  <a:noFill/>
                </a:ln>
                <a:solidFill>
                  <a:prstClr val="black">
                    <a:lumMod val="75000"/>
                    <a:lumOff val="25000"/>
                  </a:prstClr>
                </a:solidFill>
                <a:effectLst/>
                <a:uLnTx/>
                <a:uFillTx/>
                <a:latin typeface="Calibri" panose="020F0502020204030204"/>
                <a:ea typeface="+mn-ea"/>
                <a:cs typeface="+mn-cs"/>
              </a:rPr>
              <a:t>ère</a:t>
            </a:r>
            <a:r>
              <a:rPr kumimoji="0" lang="fr-F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réunion par la DDTM de la Somme</a:t>
            </a:r>
          </a:p>
          <a:p>
            <a:pPr marR="0" lvl="0" algn="l" defTabSz="914400" rtl="0" eaLnBrk="1" fontAlgn="auto" latinLnBrk="0" hangingPunct="1">
              <a:lnSpc>
                <a:spcPct val="90000"/>
              </a:lnSpc>
              <a:spcBef>
                <a:spcPts val="1200"/>
              </a:spcBef>
              <a:spcAft>
                <a:spcPts val="200"/>
              </a:spcAft>
              <a:buClr>
                <a:srgbClr val="0F6FC6"/>
              </a:buClr>
              <a:buSzPct val="100000"/>
              <a:tabLst/>
              <a:defRPr/>
            </a:pPr>
            <a:endParaRPr kumimoji="0" lang="fr-F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91440" marR="0" lvl="0" indent="-91440" algn="l" defTabSz="914400" rtl="0" eaLnBrk="1" fontAlgn="auto" latinLnBrk="0" hangingPunct="1">
              <a:lnSpc>
                <a:spcPct val="90000"/>
              </a:lnSpc>
              <a:spcBef>
                <a:spcPts val="1200"/>
              </a:spcBef>
              <a:spcAft>
                <a:spcPts val="200"/>
              </a:spcAft>
              <a:buClr>
                <a:srgbClr val="0F6FC6"/>
              </a:buClr>
              <a:buSzPct val="100000"/>
              <a:buFont typeface="Wingdings" panose="05000000000000000000" pitchFamily="2" charset="2"/>
              <a:buChar char="Ø"/>
              <a:tabLst/>
              <a:defRPr/>
            </a:pPr>
            <a:r>
              <a:rPr lang="fr-FR" sz="2400" b="1" dirty="0">
                <a:solidFill>
                  <a:prstClr val="black">
                    <a:lumMod val="75000"/>
                    <a:lumOff val="25000"/>
                  </a:prstClr>
                </a:solidFill>
                <a:latin typeface="Calibri" panose="020F0502020204030204"/>
              </a:rPr>
              <a:t> Réflexion globale à l’échelle du bassin versant qui a pour objectifs:</a:t>
            </a:r>
            <a:endParaRPr kumimoji="0" lang="fr-F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200"/>
              </a:spcBef>
              <a:spcAft>
                <a:spcPts val="200"/>
              </a:spcAft>
              <a:buClr>
                <a:srgbClr val="0F6FC6"/>
              </a:buClr>
              <a:buSzPct val="100000"/>
              <a:buFont typeface="Arial" panose="020B0604020202020204" pitchFamily="34" charset="0"/>
              <a:buChar char="•"/>
              <a:tabLst/>
              <a:defRPr/>
            </a:pPr>
            <a:r>
              <a:rPr lang="fr-FR" sz="2400" dirty="0"/>
              <a:t>État des lieux de l’exposition du territoire au risque inondation</a:t>
            </a:r>
          </a:p>
          <a:p>
            <a:pPr marL="342900" marR="0" lvl="0" indent="-342900" algn="l" defTabSz="914400" rtl="0" eaLnBrk="1" fontAlgn="auto" latinLnBrk="0" hangingPunct="1">
              <a:lnSpc>
                <a:spcPct val="90000"/>
              </a:lnSpc>
              <a:spcBef>
                <a:spcPts val="1200"/>
              </a:spcBef>
              <a:spcAft>
                <a:spcPts val="200"/>
              </a:spcAft>
              <a:buClr>
                <a:srgbClr val="0F6FC6"/>
              </a:buClr>
              <a:buSzPct val="100000"/>
              <a:buFont typeface="Arial" panose="020B0604020202020204" pitchFamily="34" charset="0"/>
              <a:buChar char="•"/>
              <a:tabLst/>
              <a:defRPr/>
            </a:pPr>
            <a:r>
              <a:rPr lang="fr-FR" sz="2400" dirty="0"/>
              <a:t>Définir le fonctionnement hydraulique du bassin versant</a:t>
            </a:r>
          </a:p>
          <a:p>
            <a:pPr marL="342900" marR="0" lvl="0" indent="-342900" algn="l" defTabSz="914400" rtl="0" eaLnBrk="1" fontAlgn="auto" latinLnBrk="0" hangingPunct="1">
              <a:lnSpc>
                <a:spcPct val="90000"/>
              </a:lnSpc>
              <a:spcBef>
                <a:spcPts val="1200"/>
              </a:spcBef>
              <a:spcAft>
                <a:spcPts val="200"/>
              </a:spcAft>
              <a:buClr>
                <a:srgbClr val="0F6FC6"/>
              </a:buClr>
              <a:buSzPct val="100000"/>
              <a:buFont typeface="Arial" panose="020B0604020202020204" pitchFamily="34" charset="0"/>
              <a:buChar char="•"/>
              <a:tabLst/>
              <a:defRPr/>
            </a:pPr>
            <a:r>
              <a:rPr lang="fr-FR" sz="2400" dirty="0"/>
              <a:t>Caractériser l’aléa débordement (Prolog Ingénierie)</a:t>
            </a:r>
          </a:p>
          <a:p>
            <a:pPr marL="342900" marR="0" lvl="0" indent="-342900" algn="l" defTabSz="914400" rtl="0" eaLnBrk="1" fontAlgn="auto" latinLnBrk="0" hangingPunct="1">
              <a:lnSpc>
                <a:spcPct val="90000"/>
              </a:lnSpc>
              <a:spcBef>
                <a:spcPts val="1200"/>
              </a:spcBef>
              <a:spcAft>
                <a:spcPts val="200"/>
              </a:spcAft>
              <a:buClr>
                <a:srgbClr val="0F6FC6"/>
              </a:buClr>
              <a:buSzPct val="100000"/>
              <a:buFont typeface="Arial" panose="020B0604020202020204" pitchFamily="34" charset="0"/>
              <a:buChar char="•"/>
              <a:tabLst/>
              <a:defRPr/>
            </a:pPr>
            <a:r>
              <a:rPr lang="fr-FR" sz="2400" dirty="0"/>
              <a:t>Caractériser l’aléa ruissellement (Prolog Ingénierie)</a:t>
            </a:r>
          </a:p>
          <a:p>
            <a:pPr marL="342900" marR="0" lvl="0" indent="-342900" algn="l" defTabSz="914400" rtl="0" eaLnBrk="1" fontAlgn="auto" latinLnBrk="0" hangingPunct="1">
              <a:lnSpc>
                <a:spcPct val="90000"/>
              </a:lnSpc>
              <a:spcBef>
                <a:spcPts val="1200"/>
              </a:spcBef>
              <a:spcAft>
                <a:spcPts val="200"/>
              </a:spcAft>
              <a:buClr>
                <a:srgbClr val="0F6FC6"/>
              </a:buClr>
              <a:buSzPct val="100000"/>
              <a:buFont typeface="Arial" panose="020B0604020202020204" pitchFamily="34" charset="0"/>
              <a:buChar char="•"/>
              <a:tabLst/>
              <a:defRPr/>
            </a:pPr>
            <a:r>
              <a:rPr lang="fr-FR" sz="2400" dirty="0"/>
              <a:t>Caractériser l’aléa remontée nappe (BRGM)</a:t>
            </a:r>
            <a:endParaRPr kumimoji="0" lang="fr-FR"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
        <p:nvSpPr>
          <p:cNvPr id="12" name="Titre 1">
            <a:extLst>
              <a:ext uri="{FF2B5EF4-FFF2-40B4-BE49-F238E27FC236}">
                <a16:creationId xmlns:a16="http://schemas.microsoft.com/office/drawing/2014/main" id="{2A4934FF-B959-48CF-A750-3C5616C3541B}"/>
              </a:ext>
            </a:extLst>
          </p:cNvPr>
          <p:cNvSpPr>
            <a:spLocks noGrp="1"/>
          </p:cNvSpPr>
          <p:nvPr>
            <p:ph type="title"/>
          </p:nvPr>
        </p:nvSpPr>
        <p:spPr>
          <a:xfrm>
            <a:off x="1154083" y="33090"/>
            <a:ext cx="10058400" cy="507947"/>
          </a:xfrm>
        </p:spPr>
        <p:txBody>
          <a:bodyPr>
            <a:normAutofit fontScale="90000"/>
          </a:bodyPr>
          <a:lstStyle/>
          <a:p>
            <a:pPr algn="ctr"/>
            <a:r>
              <a:rPr lang="fr-FR" sz="3200" b="1" dirty="0">
                <a:solidFill>
                  <a:srgbClr val="0070C0"/>
                </a:solidFill>
              </a:rPr>
              <a:t>Résumé de l’état des lieux/diagnostic</a:t>
            </a:r>
          </a:p>
        </p:txBody>
      </p:sp>
    </p:spTree>
    <p:extLst>
      <p:ext uri="{BB962C8B-B14F-4D97-AF65-F5344CB8AC3E}">
        <p14:creationId xmlns:p14="http://schemas.microsoft.com/office/powerpoint/2010/main" val="450905051"/>
      </p:ext>
    </p:extLst>
  </p:cSld>
  <p:clrMapOvr>
    <a:masterClrMapping/>
  </p:clrMapOvr>
</p:sld>
</file>

<file path=ppt/theme/theme1.xml><?xml version="1.0" encoding="utf-8"?>
<a:theme xmlns:a="http://schemas.openxmlformats.org/drawingml/2006/main" name="Rétrospective">
  <a:themeElements>
    <a:clrScheme name="Rétrospective">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étrospectiv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étrospective">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14247</TotalTime>
  <Words>5514</Words>
  <Application>Microsoft Office PowerPoint</Application>
  <PresentationFormat>Grand écran</PresentationFormat>
  <Paragraphs>814</Paragraphs>
  <Slides>43</Slides>
  <Notes>23</Notes>
  <HiddenSlides>0</HiddenSlides>
  <MMClips>0</MMClips>
  <ScaleCrop>false</ScaleCrop>
  <HeadingPairs>
    <vt:vector size="6" baseType="variant">
      <vt:variant>
        <vt:lpstr>Polices utilisées</vt:lpstr>
      </vt:variant>
      <vt:variant>
        <vt:i4>6</vt:i4>
      </vt:variant>
      <vt:variant>
        <vt:lpstr>Thème</vt:lpstr>
      </vt:variant>
      <vt:variant>
        <vt:i4>1</vt:i4>
      </vt:variant>
      <vt:variant>
        <vt:lpstr>Titres des diapositives</vt:lpstr>
      </vt:variant>
      <vt:variant>
        <vt:i4>43</vt:i4>
      </vt:variant>
    </vt:vector>
  </HeadingPairs>
  <TitlesOfParts>
    <vt:vector size="50" baseType="lpstr">
      <vt:lpstr>Arial</vt:lpstr>
      <vt:lpstr>Calibri</vt:lpstr>
      <vt:lpstr>Calibri Light</vt:lpstr>
      <vt:lpstr>Symbol</vt:lpstr>
      <vt:lpstr>Times New Roman</vt:lpstr>
      <vt:lpstr>Wingdings</vt:lpstr>
      <vt:lpstr>Rétrospective</vt:lpstr>
      <vt:lpstr>Commission Thématique  Erosion, ruissellement et inondations</vt:lpstr>
      <vt:lpstr>Ordre du jour</vt:lpstr>
      <vt:lpstr>Retour sur la 1ère réunion du 8 juillet</vt:lpstr>
      <vt:lpstr>Présentation PowerPoint</vt:lpstr>
      <vt:lpstr>Présentation PowerPoint</vt:lpstr>
      <vt:lpstr>Présentation PowerPoint</vt:lpstr>
      <vt:lpstr>Résumé de l’état des lieux/diagnostic</vt:lpstr>
      <vt:lpstr>Résumé de l’état des lieux/diagnostic</vt:lpstr>
      <vt:lpstr>Résumé de l’état des lieux/diagnostic</vt:lpstr>
      <vt:lpstr>Résumé de l’état des lieux/diagnostic</vt:lpstr>
      <vt:lpstr>Résumé de l’état des lieux/diagnostic</vt:lpstr>
      <vt:lpstr>Résumé de l’état des lieux/diagnostic</vt:lpstr>
      <vt:lpstr>Résumé de l’état des lieux/diagnostic</vt:lpstr>
      <vt:lpstr>Présentation PowerPoint</vt:lpstr>
      <vt:lpstr>Résumé de l’état des lieux/diagnostic</vt:lpstr>
      <vt:lpstr>Résumé de l’état des lieux/diagnostic</vt:lpstr>
      <vt:lpstr>La lutte contre l’érosion et le ruissellement sur le territoire</vt:lpstr>
      <vt:lpstr>La lutte contre l’érosion et le ruissellement sur le territoire</vt:lpstr>
      <vt:lpstr>La lutte contre l’érosion et le ruissellement sur la Vallée de l’Authie</vt:lpstr>
      <vt:lpstr>Les aménagements déjà mis en place sur le territoire</vt:lpstr>
      <vt:lpstr>La lutte contre l’érosion et le ruissellement sur le territoire Vallée de l’Authie</vt:lpstr>
      <vt:lpstr>Présentation PowerPoint</vt:lpstr>
      <vt:lpstr>Carte  accompagnement du Symcéa auprès des EPCI en 2021</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Propositions</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 Frichot</dc:creator>
  <cp:lastModifiedBy>Poste9</cp:lastModifiedBy>
  <cp:revision>337</cp:revision>
  <cp:lastPrinted>2021-07-07T13:06:10Z</cp:lastPrinted>
  <dcterms:created xsi:type="dcterms:W3CDTF">2020-06-09T06:35:30Z</dcterms:created>
  <dcterms:modified xsi:type="dcterms:W3CDTF">2021-12-08T10:45:06Z</dcterms:modified>
</cp:coreProperties>
</file>