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57" r:id="rId3"/>
    <p:sldId id="307" r:id="rId4"/>
    <p:sldId id="309" r:id="rId5"/>
    <p:sldId id="366" r:id="rId6"/>
    <p:sldId id="267" r:id="rId7"/>
    <p:sldId id="268" r:id="rId8"/>
    <p:sldId id="365" r:id="rId9"/>
    <p:sldId id="359" r:id="rId10"/>
    <p:sldId id="310" r:id="rId11"/>
    <p:sldId id="263" r:id="rId12"/>
    <p:sldId id="367" r:id="rId13"/>
    <p:sldId id="271" r:id="rId14"/>
    <p:sldId id="3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397-7FD4-4304-9AF7-F47D92F9C447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DF845-E120-4358-91C2-81544C1B8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28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DF845-E120-4358-91C2-81544C1B861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29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DF845-E120-4358-91C2-81544C1B861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440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9F21-074B-4078-829A-FA11655BAB71}" type="datetime1">
              <a:rPr lang="fr-FR" smtClean="0"/>
              <a:t>19/10/2021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73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9BC1-56B2-486D-8377-C064A4C0B486}" type="datetime1">
              <a:rPr lang="fr-FR" smtClean="0"/>
              <a:t>19/10/2021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36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FAE0-0363-4508-AB2B-FCBD6C79466C}" type="datetime1">
              <a:rPr lang="fr-FR" smtClean="0"/>
              <a:t>19/10/2021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99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DA79-E1CF-4FC9-AC3F-D311233FBE59}" type="datetime1">
              <a:rPr lang="fr-FR" smtClean="0"/>
              <a:t>19/10/2021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32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143B-6CF9-49CA-8A14-D50EB0C0BEBB}" type="datetime1">
              <a:rPr lang="fr-FR" smtClean="0"/>
              <a:t>19/10/2021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22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C68F-9D6F-4DCF-B683-93B870D1B59E}" type="datetime1">
              <a:rPr lang="fr-FR" smtClean="0"/>
              <a:t>19/10/2021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32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69DF-469F-4DC5-90A0-82B353F81D08}" type="datetime1">
              <a:rPr lang="fr-FR" smtClean="0"/>
              <a:t>19/10/2021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9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27DD-A586-479A-9D7C-21B262E8CA0B}" type="datetime1">
              <a:rPr lang="fr-FR" smtClean="0"/>
              <a:t>19/10/2021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23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770D-C547-444F-BD20-026A2A7A4A34}" type="datetime1">
              <a:rPr lang="fr-FR" smtClean="0"/>
              <a:t>19/10/2021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/>
              <a:t>Sage de l’aUTHIE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13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D7ADBE8-AFC4-49C9-A51F-526196786885}" type="datetime1">
              <a:rPr lang="fr-FR" smtClean="0"/>
              <a:t>19/10/2021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Sage de l’aUTHIE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313472-45EF-469F-9C12-18D63CA62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89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F2B4-087F-463D-83D2-B032D6E455C1}" type="datetime1">
              <a:rPr lang="fr-FR" smtClean="0"/>
              <a:t>19/10/2021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69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441B1A5-6D2A-42B6-849D-113419B02ECC}" type="datetime1">
              <a:rPr lang="fr-FR" smtClean="0"/>
              <a:t>19/10/2021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Sage de l’aUTHIE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313472-45EF-469F-9C12-18D63CA62E9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86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D3459DE-6D27-4E06-8ED2-E6C4B6C0E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25" y="33090"/>
            <a:ext cx="1367413" cy="157663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EC9E527-F20C-4941-8043-4EABA088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943" y="1937331"/>
            <a:ext cx="11745156" cy="2501503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solidFill>
                  <a:srgbClr val="0070C0"/>
                </a:solidFill>
              </a:rPr>
              <a:t>Commission Thématique </a:t>
            </a:r>
            <a:br>
              <a:rPr lang="fr-FR" sz="4800" dirty="0">
                <a:solidFill>
                  <a:srgbClr val="0070C0"/>
                </a:solidFill>
              </a:rPr>
            </a:br>
            <a:r>
              <a:rPr lang="fr-FR" sz="4800" dirty="0">
                <a:solidFill>
                  <a:srgbClr val="0070C0"/>
                </a:solidFill>
              </a:rPr>
              <a:t>Communication et développement du territoire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0E0609B-3A48-4090-A703-C07F9A7DE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200" dirty="0"/>
              <a:t>21/06/2021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BFAFA2-7DFB-4214-83D5-E9A8D9BA7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200" dirty="0"/>
              <a:t>Sage de </a:t>
            </a:r>
            <a:r>
              <a:rPr lang="fr-FR" sz="1200" dirty="0" err="1"/>
              <a:t>l’aUTHIE</a:t>
            </a:r>
            <a:endParaRPr lang="fr-FR" sz="120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0E4416-3E39-485E-88D0-54F9D9AD8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z="1200" smtClean="0"/>
              <a:t>1</a:t>
            </a:fld>
            <a:endParaRPr lang="fr-FR" sz="1200" dirty="0"/>
          </a:p>
        </p:txBody>
      </p:sp>
      <p:pic>
        <p:nvPicPr>
          <p:cNvPr id="8" name="Image 7" descr="logo_symcea_seul">
            <a:extLst>
              <a:ext uri="{FF2B5EF4-FFF2-40B4-BE49-F238E27FC236}">
                <a16:creationId xmlns:a16="http://schemas.microsoft.com/office/drawing/2014/main" id="{5D589EA0-1E4E-40ED-B792-2949679AAFD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514350" y="374050"/>
            <a:ext cx="2971800" cy="65532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55C74FF-9E73-4A55-9DA0-A0EF19FCDBBF}"/>
              </a:ext>
            </a:extLst>
          </p:cNvPr>
          <p:cNvSpPr txBox="1"/>
          <p:nvPr/>
        </p:nvSpPr>
        <p:spPr>
          <a:xfrm>
            <a:off x="1722268" y="4518734"/>
            <a:ext cx="8797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Président: Monsieur Jean-Michel MAGNIER</a:t>
            </a:r>
          </a:p>
          <a:p>
            <a:pPr algn="ctr"/>
            <a:endParaRPr lang="fr-FR" sz="2800" dirty="0"/>
          </a:p>
          <a:p>
            <a:pPr algn="ctr"/>
            <a:r>
              <a:rPr lang="fr-FR" sz="2800" i="1" dirty="0"/>
              <a:t>Réunion du 21 Juin 2021</a:t>
            </a:r>
          </a:p>
        </p:txBody>
      </p:sp>
    </p:spTree>
    <p:extLst>
      <p:ext uri="{BB962C8B-B14F-4D97-AF65-F5344CB8AC3E}">
        <p14:creationId xmlns:p14="http://schemas.microsoft.com/office/powerpoint/2010/main" val="763049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771C9-EA6B-438F-8BB0-DDF75487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83" y="33090"/>
            <a:ext cx="10058400" cy="50794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>
                <a:solidFill>
                  <a:srgbClr val="0070C0"/>
                </a:solidFill>
              </a:rPr>
              <a:t>Communication du SAGE Authie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241A0A-2A6B-4F25-A629-A1F8862DA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883833"/>
            <a:ext cx="11620500" cy="4316941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fr-FR" sz="2400" b="1" dirty="0"/>
              <a:t> </a:t>
            </a:r>
            <a:r>
              <a:rPr lang="fr-FR" sz="2600" b="1" dirty="0"/>
              <a:t>Définition de la stratégie: enjeu, objectifs, orientations et dispositions? </a:t>
            </a:r>
          </a:p>
          <a:p>
            <a:pPr marL="0" lvl="0" indent="0">
              <a:buClr>
                <a:srgbClr val="0F6FC6"/>
              </a:buClr>
              <a:buNone/>
            </a:pPr>
            <a:endParaRPr lang="fr-FR" sz="2600" b="1" dirty="0"/>
          </a:p>
          <a:p>
            <a:pPr lvl="0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fr-FR" sz="2600" b="1" dirty="0"/>
              <a:t>Définir l’enjeu </a:t>
            </a:r>
          </a:p>
          <a:p>
            <a:pPr marL="0" lvl="0" indent="0">
              <a:buClr>
                <a:srgbClr val="0F6FC6"/>
              </a:buClr>
              <a:buNone/>
            </a:pPr>
            <a:r>
              <a:rPr lang="fr-FR" sz="2600" b="1" dirty="0"/>
              <a:t>Proposition: </a:t>
            </a:r>
            <a:r>
              <a:rPr lang="fr-FR" sz="2600" dirty="0"/>
              <a:t>la dynamique du SAGE Authie sur le territoire </a:t>
            </a:r>
          </a:p>
          <a:p>
            <a:pPr>
              <a:buClr>
                <a:srgbClr val="0F6FC6"/>
              </a:buClr>
            </a:pPr>
            <a:endParaRPr lang="fr-FR" sz="2600" b="1" dirty="0"/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6FC6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Définir </a:t>
            </a:r>
            <a:r>
              <a:rPr lang="fr-FR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les </a:t>
            </a: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objectifs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6FC6"/>
              </a:buClr>
              <a:buSzPct val="100000"/>
              <a:buNone/>
              <a:tabLst/>
              <a:defRPr/>
            </a:pPr>
            <a:r>
              <a:rPr lang="fr-FR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Propositions:</a:t>
            </a:r>
            <a:endParaRPr lang="fr-FR" sz="2600" b="1" dirty="0"/>
          </a:p>
          <a:p>
            <a:pPr>
              <a:buClr>
                <a:srgbClr val="0F6FC6"/>
              </a:buClr>
              <a:buFont typeface="Arial" panose="020B0604020202020204" pitchFamily="34" charset="0"/>
              <a:buChar char="•"/>
            </a:pPr>
            <a:r>
              <a:rPr lang="fr-FR" sz="2600" dirty="0"/>
              <a:t> Développer la connaissance du SAGE Authie sur le territoire = </a:t>
            </a:r>
            <a:r>
              <a:rPr lang="fr-FR" sz="2600" dirty="0">
                <a:solidFill>
                  <a:srgbClr val="FF0000"/>
                </a:solidFill>
              </a:rPr>
              <a:t>objectif 1</a:t>
            </a:r>
          </a:p>
          <a:p>
            <a:pPr>
              <a:buClr>
                <a:srgbClr val="0F6FC6"/>
              </a:buClr>
              <a:buFont typeface="Arial" panose="020B0604020202020204" pitchFamily="34" charset="0"/>
              <a:buChar char="•"/>
            </a:pPr>
            <a:r>
              <a:rPr lang="fr-FR" sz="2600" b="1" dirty="0"/>
              <a:t> </a:t>
            </a:r>
            <a:r>
              <a:rPr lang="fr-FR" sz="2600" dirty="0"/>
              <a:t>Dynamiser le travail de la Commission Locale de l’Eau de l’Authie= </a:t>
            </a:r>
            <a:r>
              <a:rPr lang="fr-FR" sz="2600" dirty="0">
                <a:solidFill>
                  <a:srgbClr val="FF0000"/>
                </a:solidFill>
              </a:rPr>
              <a:t>objectif 2</a:t>
            </a:r>
          </a:p>
          <a:p>
            <a:pPr>
              <a:buClr>
                <a:srgbClr val="0F6FC6"/>
              </a:buClr>
              <a:buFont typeface="Arial" panose="020B0604020202020204" pitchFamily="34" charset="0"/>
              <a:buChar char="•"/>
            </a:pPr>
            <a:r>
              <a:rPr lang="fr-FR" sz="2600" dirty="0"/>
              <a:t> Promouvoir le SAGE Authie dans le développement du territoire = </a:t>
            </a:r>
            <a:r>
              <a:rPr lang="fr-FR" sz="2600" dirty="0">
                <a:solidFill>
                  <a:srgbClr val="FF0000"/>
                </a:solidFill>
              </a:rPr>
              <a:t>objectif 3</a:t>
            </a:r>
            <a:endParaRPr lang="fr-FR" sz="2600" b="1" dirty="0">
              <a:solidFill>
                <a:srgbClr val="FF0000"/>
              </a:solidFill>
            </a:endParaRPr>
          </a:p>
          <a:p>
            <a:pPr marL="0" indent="0">
              <a:buClr>
                <a:srgbClr val="0F6FC6"/>
              </a:buClr>
              <a:buNone/>
            </a:pPr>
            <a:endParaRPr lang="fr-FR" sz="2000" dirty="0"/>
          </a:p>
          <a:p>
            <a:pPr marL="0" indent="0">
              <a:buClr>
                <a:srgbClr val="0F6FC6"/>
              </a:buClr>
              <a:buNone/>
            </a:pPr>
            <a:endParaRPr lang="fr-FR" sz="2000" dirty="0"/>
          </a:p>
          <a:p>
            <a:pPr>
              <a:buClr>
                <a:srgbClr val="0F6FC6"/>
              </a:buClr>
              <a:buFont typeface="Wingdings" panose="05000000000000000000" pitchFamily="2" charset="2"/>
              <a:buChar char="Ø"/>
            </a:pPr>
            <a:endParaRPr lang="fr-FR" sz="2400" b="1" dirty="0"/>
          </a:p>
          <a:p>
            <a:pPr>
              <a:buClr>
                <a:srgbClr val="0F6FC6"/>
              </a:buClr>
              <a:buFont typeface="Wingdings" panose="05000000000000000000" pitchFamily="2" charset="2"/>
              <a:buChar char="Ø"/>
            </a:pPr>
            <a:endParaRPr lang="fr-FR" sz="2400" b="1" dirty="0"/>
          </a:p>
          <a:p>
            <a:pPr marL="0" lvl="0" indent="0">
              <a:buClr>
                <a:srgbClr val="0F6FC6"/>
              </a:buClr>
              <a:buNone/>
            </a:pPr>
            <a:endParaRPr lang="fr-FR" sz="2400" b="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F99BA2-99C5-4DBC-A508-4273A473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21/06/2021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8C2A0B-7AB2-44F6-AB95-2D7FC4CE2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A8C3DC-8626-4434-BEC5-1C1EF027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10</a:t>
            </a:fld>
            <a:endParaRPr lang="fr-FR"/>
          </a:p>
        </p:txBody>
      </p:sp>
      <p:pic>
        <p:nvPicPr>
          <p:cNvPr id="7" name="Picture 265">
            <a:extLst>
              <a:ext uri="{FF2B5EF4-FFF2-40B4-BE49-F238E27FC236}">
                <a16:creationId xmlns:a16="http://schemas.microsoft.com/office/drawing/2014/main" id="{0C9293CB-3125-4483-96B4-894230E17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58" y="588732"/>
            <a:ext cx="7594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B9253A35-3BFA-42C4-A9B9-C9C9291CF352}"/>
              </a:ext>
            </a:extLst>
          </p:cNvPr>
          <p:cNvSpPr txBox="1">
            <a:spLocks/>
          </p:cNvSpPr>
          <p:nvPr/>
        </p:nvSpPr>
        <p:spPr>
          <a:xfrm>
            <a:off x="498070" y="958461"/>
            <a:ext cx="10058400" cy="5079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rgbClr val="0070C0"/>
                </a:solidFill>
              </a:rPr>
              <a:t>Discussion autour des enjeux et des objectifs</a:t>
            </a:r>
          </a:p>
        </p:txBody>
      </p:sp>
    </p:spTree>
    <p:extLst>
      <p:ext uri="{BB962C8B-B14F-4D97-AF65-F5344CB8AC3E}">
        <p14:creationId xmlns:p14="http://schemas.microsoft.com/office/powerpoint/2010/main" val="3280494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771C9-EA6B-438F-8BB0-DDF75487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885" y="-207926"/>
            <a:ext cx="9861597" cy="554155"/>
          </a:xfrm>
        </p:spPr>
        <p:txBody>
          <a:bodyPr>
            <a:norm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Discussion et idées d’action de communication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502D0BB8-399D-4368-93CD-105FB557C8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166240"/>
              </p:ext>
            </p:extLst>
          </p:nvPr>
        </p:nvGraphicFramePr>
        <p:xfrm>
          <a:off x="205093" y="346229"/>
          <a:ext cx="11549848" cy="6936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946">
                  <a:extLst>
                    <a:ext uri="{9D8B030D-6E8A-4147-A177-3AD203B41FA5}">
                      <a16:colId xmlns:a16="http://schemas.microsoft.com/office/drawing/2014/main" val="2067729849"/>
                    </a:ext>
                  </a:extLst>
                </a:gridCol>
                <a:gridCol w="3115978">
                  <a:extLst>
                    <a:ext uri="{9D8B030D-6E8A-4147-A177-3AD203B41FA5}">
                      <a16:colId xmlns:a16="http://schemas.microsoft.com/office/drawing/2014/main" val="2407620206"/>
                    </a:ext>
                  </a:extLst>
                </a:gridCol>
                <a:gridCol w="2887462">
                  <a:extLst>
                    <a:ext uri="{9D8B030D-6E8A-4147-A177-3AD203B41FA5}">
                      <a16:colId xmlns:a16="http://schemas.microsoft.com/office/drawing/2014/main" val="1069564211"/>
                    </a:ext>
                  </a:extLst>
                </a:gridCol>
                <a:gridCol w="2887462">
                  <a:extLst>
                    <a:ext uri="{9D8B030D-6E8A-4147-A177-3AD203B41FA5}">
                      <a16:colId xmlns:a16="http://schemas.microsoft.com/office/drawing/2014/main" val="273897576"/>
                    </a:ext>
                  </a:extLst>
                </a:gridCol>
              </a:tblGrid>
              <a:tr h="55820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Propositions d’objectifs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Propositions d’orientations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Propositions du public visé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Proposition Actions ou dispositions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125575"/>
                  </a:ext>
                </a:extLst>
              </a:tr>
              <a:tr h="676526">
                <a:tc rowSpan="4">
                  <a:txBody>
                    <a:bodyPr/>
                    <a:lstStyle/>
                    <a:p>
                      <a:r>
                        <a:rPr lang="fr-FR" sz="1600" dirty="0"/>
                        <a:t>Développer la connaissance du SAGE Authie sur le territoire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1600" dirty="0"/>
                        <a:t>Sensibiliser la population sur les enjeux et les problématiques liés à l’eau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Grand public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Vidéo pédagogique, sorties terrains</a:t>
                      </a:r>
                    </a:p>
                    <a:p>
                      <a:pPr algn="ctr"/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Concours </a:t>
                      </a:r>
                      <a:r>
                        <a:rPr lang="fr-FR" sz="1600" dirty="0" err="1">
                          <a:solidFill>
                            <a:srgbClr val="FF0000"/>
                          </a:solidFill>
                        </a:rPr>
                        <a:t>vidé’eau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04171"/>
                  </a:ext>
                </a:extLst>
              </a:tr>
              <a:tr h="676526"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Acteurs du territoire (élus, associations…)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Sorties terrains</a:t>
                      </a:r>
                    </a:p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754600"/>
                  </a:ext>
                </a:extLst>
              </a:tr>
              <a:tr h="676526"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1600" dirty="0"/>
                        <a:t>Communiquer sur le rôle du SAGE et sur son état d’avancement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Grand public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Brochures, journaux</a:t>
                      </a:r>
                    </a:p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182374"/>
                  </a:ext>
                </a:extLst>
              </a:tr>
              <a:tr h="676526"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Collectivités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Actualité du SAGE dans les conseils communautaires, réseaux sociaux collectivités</a:t>
                      </a:r>
                    </a:p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722761"/>
                  </a:ext>
                </a:extLst>
              </a:tr>
              <a:tr h="676526">
                <a:tc>
                  <a:txBody>
                    <a:bodyPr/>
                    <a:lstStyle/>
                    <a:p>
                      <a:r>
                        <a:rPr lang="fr-FR" sz="1600" dirty="0"/>
                        <a:t>Dynamiser le travail de la 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Communiquer sur le rôle de la CLE et de son travail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Collectivités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Actualité de la CLE dans les conseils communautaires, réseaux sociaux collectivités, journaux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886376"/>
                  </a:ext>
                </a:extLst>
              </a:tr>
              <a:tr h="676526">
                <a:tc>
                  <a:txBody>
                    <a:bodyPr/>
                    <a:lstStyle/>
                    <a:p>
                      <a:r>
                        <a:rPr lang="fr-FR" sz="1600" dirty="0"/>
                        <a:t>Promouvoir le SAGE dans le développement du territoire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Créer un lien entre le SAGE et les services urbanismes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Services urbanisation des collectivités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Relais des membres de la CLE auprès des collectivité</a:t>
                      </a:r>
                    </a:p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592984"/>
                  </a:ext>
                </a:extLst>
              </a:tr>
              <a:tr h="676526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Créer un lien entre le SAGE et les activités touristiques et de loisirs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Offices de tourisme, club sportif, autres associations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Sortie nature autour de l’Authie</a:t>
                      </a:r>
                    </a:p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882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3058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86E3F7-DCD6-4694-84F2-592FE2AE1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DA79-E1CF-4FC9-AC3F-D311233FBE59}" type="datetime1">
              <a:rPr lang="fr-FR" smtClean="0"/>
              <a:t>19/10/2021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CFC997-979F-4C8A-A795-03C7B5DFA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19223-B6AA-45E0-AB07-7C65EDD35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12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BAC876A-662B-4C52-82C2-B3E91BD16F7A}"/>
              </a:ext>
            </a:extLst>
          </p:cNvPr>
          <p:cNvSpPr txBox="1"/>
          <p:nvPr/>
        </p:nvSpPr>
        <p:spPr>
          <a:xfrm>
            <a:off x="683284" y="1186902"/>
            <a:ext cx="1082543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/>
              <a:t>Contexte = appel à projet de l’Agence de l’Eau</a:t>
            </a:r>
          </a:p>
          <a:p>
            <a:endParaRPr lang="fr-FR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/>
              <a:t>Projet Symcéa = partenariat CLE Canche/Authie sur un concours </a:t>
            </a:r>
            <a:r>
              <a:rPr lang="fr-FR" sz="2000" b="1" dirty="0" err="1"/>
              <a:t>vidé’eau</a:t>
            </a:r>
            <a:endParaRPr lang="fr-FR" sz="2000" b="1" dirty="0"/>
          </a:p>
          <a:p>
            <a:pPr lvl="1"/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/>
              <a:t>Problématiques rencontrées</a:t>
            </a:r>
          </a:p>
          <a:p>
            <a:pPr lvl="1"/>
            <a:r>
              <a:rPr lang="fr-FR" sz="2000" dirty="0"/>
              <a:t>Délai trop court</a:t>
            </a:r>
          </a:p>
          <a:p>
            <a:pPr lvl="1"/>
            <a:r>
              <a:rPr lang="fr-FR" sz="2000" dirty="0"/>
              <a:t>Lots trop importants</a:t>
            </a:r>
          </a:p>
          <a:p>
            <a:pPr lvl="1"/>
            <a:r>
              <a:rPr lang="fr-FR" sz="2000" dirty="0"/>
              <a:t>Prestataire indisponible pour la remise des prix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/>
              <a:t>Solutions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Lancement du concours sur une plus petite période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Valeur des lots revues à la baisse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Remise des prix au Symcéa en septembre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/>
              <a:t>Composition d’un Jury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Sélection des 3 meilleurs vidéos par un jury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Réunion du jury mi-août 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Mise en ligne des 3 meilleurs vidéos sur le Facebook du Symcéa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fr-FR" sz="2400" dirty="0"/>
          </a:p>
          <a:p>
            <a:pPr lvl="1"/>
            <a:endParaRPr lang="fr-FR" sz="200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B274C63-3155-4159-8834-2420A9096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83" y="33090"/>
            <a:ext cx="10058400" cy="50794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>
                <a:solidFill>
                  <a:srgbClr val="0070C0"/>
                </a:solidFill>
              </a:rPr>
              <a:t>Consultation du Public SDAGE 2022-2027</a:t>
            </a:r>
          </a:p>
        </p:txBody>
      </p:sp>
      <p:pic>
        <p:nvPicPr>
          <p:cNvPr id="10" name="Picture 265">
            <a:extLst>
              <a:ext uri="{FF2B5EF4-FFF2-40B4-BE49-F238E27FC236}">
                <a16:creationId xmlns:a16="http://schemas.microsoft.com/office/drawing/2014/main" id="{BAF6D895-D08A-4507-A6A1-D9B517AD3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495696"/>
            <a:ext cx="7594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533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771C9-EA6B-438F-8BB0-DDF75487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83" y="33090"/>
            <a:ext cx="10058400" cy="50794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>
                <a:solidFill>
                  <a:srgbClr val="0070C0"/>
                </a:solidFill>
              </a:rPr>
              <a:t>Site internet du SAGE Authie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241A0A-2A6B-4F25-A629-A1F8862DA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883833"/>
            <a:ext cx="11620500" cy="4316941"/>
          </a:xfrm>
        </p:spPr>
        <p:txBody>
          <a:bodyPr>
            <a:normAutofit/>
          </a:bodyPr>
          <a:lstStyle/>
          <a:p>
            <a:pPr marL="0" indent="0">
              <a:buClr>
                <a:srgbClr val="0F6FC6"/>
              </a:buClr>
              <a:buNone/>
            </a:pPr>
            <a:endParaRPr lang="fr-FR" sz="2000" dirty="0"/>
          </a:p>
          <a:p>
            <a:pPr marL="0" indent="0">
              <a:buClr>
                <a:srgbClr val="0F6FC6"/>
              </a:buClr>
              <a:buNone/>
            </a:pPr>
            <a:r>
              <a:rPr lang="fr-FR" dirty="0"/>
              <a:t>  </a:t>
            </a:r>
            <a:endParaRPr lang="fr-FR" sz="2000" dirty="0"/>
          </a:p>
          <a:p>
            <a:pPr>
              <a:buClr>
                <a:srgbClr val="0F6FC6"/>
              </a:buClr>
              <a:buFont typeface="Wingdings" panose="05000000000000000000" pitchFamily="2" charset="2"/>
              <a:buChar char="Ø"/>
            </a:pPr>
            <a:endParaRPr lang="fr-FR" sz="2400" b="1" dirty="0"/>
          </a:p>
          <a:p>
            <a:pPr>
              <a:buClr>
                <a:srgbClr val="0F6FC6"/>
              </a:buClr>
              <a:buFont typeface="Wingdings" panose="05000000000000000000" pitchFamily="2" charset="2"/>
              <a:buChar char="Ø"/>
            </a:pPr>
            <a:endParaRPr lang="fr-FR" sz="2400" b="1" dirty="0"/>
          </a:p>
          <a:p>
            <a:pPr marL="0" lvl="0" indent="0">
              <a:buClr>
                <a:srgbClr val="0F6FC6"/>
              </a:buClr>
              <a:buNone/>
            </a:pPr>
            <a:endParaRPr lang="fr-FR" sz="2400" b="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F99BA2-99C5-4DBC-A508-4273A473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21/06/2021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8C2A0B-7AB2-44F6-AB95-2D7FC4CE2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A8C3DC-8626-4434-BEC5-1C1EF027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13</a:t>
            </a:fld>
            <a:endParaRPr lang="fr-FR"/>
          </a:p>
        </p:txBody>
      </p:sp>
      <p:pic>
        <p:nvPicPr>
          <p:cNvPr id="7" name="Picture 265">
            <a:extLst>
              <a:ext uri="{FF2B5EF4-FFF2-40B4-BE49-F238E27FC236}">
                <a16:creationId xmlns:a16="http://schemas.microsoft.com/office/drawing/2014/main" id="{0C9293CB-3125-4483-96B4-894230E17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58" y="588732"/>
            <a:ext cx="7594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03236A9-4354-4976-A6D8-3896D1977032}"/>
              </a:ext>
            </a:extLst>
          </p:cNvPr>
          <p:cNvSpPr txBox="1">
            <a:spLocks/>
          </p:cNvSpPr>
          <p:nvPr/>
        </p:nvSpPr>
        <p:spPr>
          <a:xfrm>
            <a:off x="485775" y="1725515"/>
            <a:ext cx="11620500" cy="431694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fr-FR" sz="2400" b="1" dirty="0"/>
              <a:t> Présentation du Site</a:t>
            </a:r>
          </a:p>
          <a:p>
            <a:pPr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fr-FR" sz="2400" b="1" dirty="0"/>
              <a:t> Discussion autour de son utilisation</a:t>
            </a:r>
          </a:p>
          <a:p>
            <a:pPr>
              <a:buClr>
                <a:srgbClr val="0F6FC6"/>
              </a:buClr>
              <a:buFont typeface="Arial" panose="020B0604020202020204" pitchFamily="34" charset="0"/>
              <a:buChar char="•"/>
            </a:pPr>
            <a:r>
              <a:rPr lang="fr-FR" sz="2800" dirty="0"/>
              <a:t> Forme?</a:t>
            </a:r>
          </a:p>
          <a:p>
            <a:pPr>
              <a:buClr>
                <a:srgbClr val="0F6FC6"/>
              </a:buClr>
              <a:buFont typeface="Arial" panose="020B0604020202020204" pitchFamily="34" charset="0"/>
              <a:buChar char="•"/>
            </a:pPr>
            <a:r>
              <a:rPr lang="fr-FR" sz="2800" dirty="0"/>
              <a:t> Contenu?</a:t>
            </a:r>
          </a:p>
          <a:p>
            <a:pPr>
              <a:buClr>
                <a:srgbClr val="0F6FC6"/>
              </a:buClr>
              <a:buFont typeface="Arial" panose="020B0604020202020204" pitchFamily="34" charset="0"/>
              <a:buChar char="•"/>
            </a:pPr>
            <a:r>
              <a:rPr lang="fr-FR" sz="2800" dirty="0"/>
              <a:t> Niveau d’information?</a:t>
            </a:r>
          </a:p>
          <a:p>
            <a:pPr>
              <a:buClr>
                <a:srgbClr val="0F6FC6"/>
              </a:buClr>
              <a:buFont typeface="Arial" panose="020B0604020202020204" pitchFamily="34" charset="0"/>
              <a:buChar char="•"/>
            </a:pPr>
            <a:r>
              <a:rPr lang="fr-FR" sz="2800" dirty="0"/>
              <a:t> Cibles?</a:t>
            </a:r>
          </a:p>
          <a:p>
            <a:pPr>
              <a:buClr>
                <a:srgbClr val="0F6FC6"/>
              </a:buClr>
              <a:buFont typeface="Arial" panose="020B0604020202020204" pitchFamily="34" charset="0"/>
              <a:buChar char="•"/>
            </a:pPr>
            <a:r>
              <a:rPr lang="fr-FR" sz="2800" dirty="0"/>
              <a:t> Relais?</a:t>
            </a:r>
          </a:p>
          <a:p>
            <a:pPr marL="0" indent="0">
              <a:buClr>
                <a:srgbClr val="0F6FC6"/>
              </a:buClr>
              <a:buFont typeface="Calibri" panose="020F0502020204030204" pitchFamily="34" charset="0"/>
              <a:buNone/>
            </a:pPr>
            <a:r>
              <a:rPr lang="fr-FR" dirty="0"/>
              <a:t>  </a:t>
            </a:r>
          </a:p>
          <a:p>
            <a:pPr marL="0" indent="0">
              <a:buClr>
                <a:srgbClr val="0F6FC6"/>
              </a:buClr>
              <a:buNone/>
            </a:pPr>
            <a:endParaRPr lang="fr-FR" sz="2400" b="1" dirty="0"/>
          </a:p>
          <a:p>
            <a:pPr marL="0" indent="0">
              <a:buClr>
                <a:srgbClr val="0F6FC6"/>
              </a:buClr>
              <a:buFont typeface="Calibri" panose="020F0502020204030204" pitchFamily="34" charset="0"/>
              <a:buNone/>
            </a:pP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916530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771C9-EA6B-438F-8BB0-DDF75487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83" y="33090"/>
            <a:ext cx="10058400" cy="50794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>
                <a:solidFill>
                  <a:srgbClr val="0070C0"/>
                </a:solidFill>
              </a:rPr>
              <a:t>Prochaine échéance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241A0A-2A6B-4F25-A629-A1F8862DA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883833"/>
            <a:ext cx="11620500" cy="4316941"/>
          </a:xfrm>
        </p:spPr>
        <p:txBody>
          <a:bodyPr>
            <a:normAutofit/>
          </a:bodyPr>
          <a:lstStyle/>
          <a:p>
            <a:pPr marL="0" indent="0">
              <a:buClr>
                <a:srgbClr val="0F6FC6"/>
              </a:buClr>
              <a:buNone/>
            </a:pPr>
            <a:endParaRPr lang="fr-FR" sz="2000" dirty="0"/>
          </a:p>
          <a:p>
            <a:pPr marL="0" indent="0">
              <a:buClr>
                <a:srgbClr val="0F6FC6"/>
              </a:buClr>
              <a:buNone/>
            </a:pPr>
            <a:r>
              <a:rPr lang="fr-FR" dirty="0"/>
              <a:t>  </a:t>
            </a:r>
            <a:endParaRPr lang="fr-FR" sz="2000" dirty="0"/>
          </a:p>
          <a:p>
            <a:pPr>
              <a:buClr>
                <a:srgbClr val="0F6FC6"/>
              </a:buClr>
              <a:buFont typeface="Wingdings" panose="05000000000000000000" pitchFamily="2" charset="2"/>
              <a:buChar char="Ø"/>
            </a:pPr>
            <a:endParaRPr lang="fr-FR" sz="2400" b="1" dirty="0"/>
          </a:p>
          <a:p>
            <a:pPr>
              <a:buClr>
                <a:srgbClr val="0F6FC6"/>
              </a:buClr>
              <a:buFont typeface="Wingdings" panose="05000000000000000000" pitchFamily="2" charset="2"/>
              <a:buChar char="Ø"/>
            </a:pPr>
            <a:endParaRPr lang="fr-FR" sz="2400" b="1" dirty="0"/>
          </a:p>
          <a:p>
            <a:pPr marL="0" lvl="0" indent="0">
              <a:buClr>
                <a:srgbClr val="0F6FC6"/>
              </a:buClr>
              <a:buNone/>
            </a:pPr>
            <a:endParaRPr lang="fr-FR" sz="2400" b="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F99BA2-99C5-4DBC-A508-4273A473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21/06/2021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8C2A0B-7AB2-44F6-AB95-2D7FC4CE2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A8C3DC-8626-4434-BEC5-1C1EF027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14</a:t>
            </a:fld>
            <a:endParaRPr lang="fr-FR"/>
          </a:p>
        </p:txBody>
      </p:sp>
      <p:pic>
        <p:nvPicPr>
          <p:cNvPr id="7" name="Picture 265">
            <a:extLst>
              <a:ext uri="{FF2B5EF4-FFF2-40B4-BE49-F238E27FC236}">
                <a16:creationId xmlns:a16="http://schemas.microsoft.com/office/drawing/2014/main" id="{0C9293CB-3125-4483-96B4-894230E17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58" y="588732"/>
            <a:ext cx="7594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03236A9-4354-4976-A6D8-3896D1977032}"/>
              </a:ext>
            </a:extLst>
          </p:cNvPr>
          <p:cNvSpPr txBox="1">
            <a:spLocks/>
          </p:cNvSpPr>
          <p:nvPr/>
        </p:nvSpPr>
        <p:spPr>
          <a:xfrm>
            <a:off x="485775" y="1725515"/>
            <a:ext cx="11620500" cy="431694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fr-FR" sz="2400" b="1" dirty="0"/>
              <a:t>Objectifs de la prochaine échéance</a:t>
            </a:r>
          </a:p>
          <a:p>
            <a:pPr>
              <a:buClr>
                <a:srgbClr val="0F6FC6"/>
              </a:buClr>
              <a:buFont typeface="Arial" panose="020B0604020202020204" pitchFamily="34" charset="0"/>
              <a:buChar char="•"/>
            </a:pPr>
            <a:r>
              <a:rPr lang="fr-FR" sz="2400" dirty="0"/>
              <a:t> Analyse des retours des membres de la CLE suite au compte rendu</a:t>
            </a:r>
          </a:p>
          <a:p>
            <a:pPr>
              <a:buClr>
                <a:srgbClr val="0F6FC6"/>
              </a:buClr>
              <a:buFont typeface="Arial" panose="020B0604020202020204" pitchFamily="34" charset="0"/>
              <a:buChar char="•"/>
            </a:pPr>
            <a:r>
              <a:rPr lang="fr-FR" sz="2400" dirty="0"/>
              <a:t> Validation dans la commission de l’enjeu et des objectifs </a:t>
            </a:r>
          </a:p>
          <a:p>
            <a:pPr>
              <a:buClr>
                <a:srgbClr val="0F6FC6"/>
              </a:buClr>
              <a:buFont typeface="Arial" panose="020B0604020202020204" pitchFamily="34" charset="0"/>
              <a:buChar char="•"/>
            </a:pPr>
            <a:r>
              <a:rPr lang="fr-FR" sz="2400" dirty="0"/>
              <a:t> Retour sur la mise en place de certaines actions (concours </a:t>
            </a:r>
            <a:r>
              <a:rPr lang="fr-FR" sz="2400" dirty="0" err="1"/>
              <a:t>vidé’eau</a:t>
            </a:r>
            <a:r>
              <a:rPr lang="fr-FR" sz="2400" dirty="0"/>
              <a:t>)</a:t>
            </a:r>
          </a:p>
          <a:p>
            <a:pPr>
              <a:buClr>
                <a:srgbClr val="0F6FC6"/>
              </a:buClr>
              <a:buFont typeface="Arial" panose="020B0604020202020204" pitchFamily="34" charset="0"/>
              <a:buChar char="•"/>
            </a:pPr>
            <a:r>
              <a:rPr lang="fr-FR" sz="2400" dirty="0"/>
              <a:t> Discussion sur le travail attendu en 2022 </a:t>
            </a:r>
            <a:r>
              <a:rPr lang="fr-FR" sz="2400" dirty="0">
                <a:sym typeface="Wingdings" panose="05000000000000000000" pitchFamily="2" charset="2"/>
              </a:rPr>
              <a:t> traduction des actions en orientations et en dispositions</a:t>
            </a:r>
            <a:endParaRPr lang="fr-FR" sz="2400" dirty="0"/>
          </a:p>
          <a:p>
            <a:pPr marL="0" indent="0">
              <a:buClr>
                <a:srgbClr val="0F6FC6"/>
              </a:buClr>
              <a:buNone/>
            </a:pPr>
            <a:endParaRPr lang="fr-FR" dirty="0"/>
          </a:p>
          <a:p>
            <a:pPr marL="0" indent="0">
              <a:buClr>
                <a:srgbClr val="0F6FC6"/>
              </a:buClr>
              <a:buFont typeface="Calibri" panose="020F0502020204030204" pitchFamily="34" charset="0"/>
              <a:buNone/>
            </a:pPr>
            <a:r>
              <a:rPr lang="fr-FR" dirty="0"/>
              <a:t>  </a:t>
            </a:r>
          </a:p>
          <a:p>
            <a:pPr marL="0" indent="0">
              <a:buClr>
                <a:srgbClr val="0F6FC6"/>
              </a:buClr>
              <a:buNone/>
            </a:pPr>
            <a:endParaRPr lang="fr-FR" sz="2400" b="1" dirty="0"/>
          </a:p>
          <a:p>
            <a:pPr marL="0" indent="0">
              <a:buClr>
                <a:srgbClr val="0F6FC6"/>
              </a:buClr>
              <a:buFont typeface="Calibri" panose="020F0502020204030204" pitchFamily="34" charset="0"/>
              <a:buNone/>
            </a:pP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08252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771C9-EA6B-438F-8BB0-DDF75487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83" y="33090"/>
            <a:ext cx="10058400" cy="590066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0070C0"/>
                </a:solidFill>
              </a:rPr>
              <a:t>Ordre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241A0A-2A6B-4F25-A629-A1F8862DA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926872"/>
            <a:ext cx="10058400" cy="537091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800" dirty="0">
                <a:solidFill>
                  <a:srgbClr val="0070C0"/>
                </a:solidFill>
              </a:rPr>
              <a:t>Introduction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 Rappel sur le SAGE Authie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 Etat des lieux de la politique du SAGE sur le territoire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 Travail attendu de la Commission Thématique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 Enjeux, objectifs et orientations du SDAGE 2022-2027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fr-FR" sz="2800" dirty="0">
                <a:solidFill>
                  <a:srgbClr val="0070C0"/>
                </a:solidFill>
              </a:rPr>
              <a:t>Communication du SAGE Authie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 Discussion autour des enjeux et des objectifs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 Discussion et idées d’actions de communication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fr-FR" sz="2800" dirty="0">
                <a:solidFill>
                  <a:srgbClr val="0070C0"/>
                </a:solidFill>
              </a:rPr>
              <a:t>Site internet du SAGE Authie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 Présentation du site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 Discussion autour de son utilisation</a:t>
            </a:r>
          </a:p>
          <a:p>
            <a:pPr marL="0" indent="0">
              <a:buNone/>
            </a:pPr>
            <a:endParaRPr lang="fr-FR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F99BA2-99C5-4DBC-A508-4273A473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21/06/2021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8C2A0B-7AB2-44F6-AB95-2D7FC4CE2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A8C3DC-8626-4434-BEC5-1C1EF027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65">
            <a:extLst>
              <a:ext uri="{FF2B5EF4-FFF2-40B4-BE49-F238E27FC236}">
                <a16:creationId xmlns:a16="http://schemas.microsoft.com/office/drawing/2014/main" id="{0C9293CB-3125-4483-96B4-894230E17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983" y="556551"/>
            <a:ext cx="7594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54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C8E94B-13CD-4525-BD1E-EFF4E484F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21/06/2021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58307F-EB13-472E-9DEF-F80B36B98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Sage de l’Authie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137B78-3844-4191-AD81-8A2241B50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3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6D56F08-AFBF-4ED2-92C1-CFDBA8887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548" y="951145"/>
            <a:ext cx="7759082" cy="547340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76CF9B0-8403-4E00-856F-4D11FD78D631}"/>
              </a:ext>
            </a:extLst>
          </p:cNvPr>
          <p:cNvSpPr txBox="1"/>
          <p:nvPr/>
        </p:nvSpPr>
        <p:spPr>
          <a:xfrm>
            <a:off x="118366" y="2305615"/>
            <a:ext cx="3104225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/>
              <a:t>Surface de 1253 km</a:t>
            </a:r>
            <a:r>
              <a:rPr lang="fr-FR" sz="2000" baseline="30000" dirty="0"/>
              <a:t>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/>
              <a:t>2 départements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/>
              <a:t>8 EPCI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/>
              <a:t>155 Communes (82 </a:t>
            </a:r>
            <a:r>
              <a:rPr lang="fr-FR" sz="2000" dirty="0" err="1"/>
              <a:t>PdC</a:t>
            </a:r>
            <a:r>
              <a:rPr lang="fr-FR" sz="2000" dirty="0"/>
              <a:t> et 73 Somme)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/>
              <a:t>Environ 80000 habitants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/>
              <a:t>Authie (source coigneux et se jette dans la manche)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CBAAF81-7E07-48A8-B579-8239C788738E}"/>
              </a:ext>
            </a:extLst>
          </p:cNvPr>
          <p:cNvSpPr txBox="1"/>
          <p:nvPr/>
        </p:nvSpPr>
        <p:spPr>
          <a:xfrm>
            <a:off x="118366" y="5046611"/>
            <a:ext cx="3104225" cy="12208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2000" baseline="30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/>
              <a:t>Structure porteuse: </a:t>
            </a:r>
            <a:r>
              <a:rPr lang="fr-FR" sz="2000" b="1" dirty="0"/>
              <a:t>Symcéa</a:t>
            </a:r>
          </a:p>
          <a:p>
            <a:endParaRPr lang="fr-FR" sz="200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790FEC12-96CF-466B-AAED-9861DA155371}"/>
              </a:ext>
            </a:extLst>
          </p:cNvPr>
          <p:cNvSpPr txBox="1">
            <a:spLocks/>
          </p:cNvSpPr>
          <p:nvPr/>
        </p:nvSpPr>
        <p:spPr>
          <a:xfrm>
            <a:off x="118366" y="1267919"/>
            <a:ext cx="2920463" cy="4014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070C0"/>
                </a:solidFill>
              </a:rPr>
              <a:t>Rappel sur le SAGE Authie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DB95F32-2F02-4AD8-8318-C8C5283FC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83" y="33090"/>
            <a:ext cx="10058400" cy="50794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>
                <a:solidFill>
                  <a:srgbClr val="0070C0"/>
                </a:solidFill>
              </a:rPr>
              <a:t>Introduction</a:t>
            </a:r>
          </a:p>
        </p:txBody>
      </p:sp>
      <p:pic>
        <p:nvPicPr>
          <p:cNvPr id="12" name="Picture 265">
            <a:extLst>
              <a:ext uri="{FF2B5EF4-FFF2-40B4-BE49-F238E27FC236}">
                <a16:creationId xmlns:a16="http://schemas.microsoft.com/office/drawing/2014/main" id="{9ECDB8D8-12A8-4DB6-84B2-CF7EF592C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983" y="457219"/>
            <a:ext cx="7594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602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771C9-EA6B-438F-8BB0-DDF75487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83" y="33090"/>
            <a:ext cx="10058400" cy="50794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>
                <a:solidFill>
                  <a:srgbClr val="0070C0"/>
                </a:solidFill>
              </a:rPr>
              <a:t>Introduction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F99BA2-99C5-4DBC-A508-4273A473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08/07/2021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8C2A0B-7AB2-44F6-AB95-2D7FC4CE2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A8C3DC-8626-4434-BEC5-1C1EF027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4</a:t>
            </a:fld>
            <a:endParaRPr lang="fr-FR"/>
          </a:p>
        </p:txBody>
      </p:sp>
      <p:pic>
        <p:nvPicPr>
          <p:cNvPr id="7" name="Picture 265">
            <a:extLst>
              <a:ext uri="{FF2B5EF4-FFF2-40B4-BE49-F238E27FC236}">
                <a16:creationId xmlns:a16="http://schemas.microsoft.com/office/drawing/2014/main" id="{0C9293CB-3125-4483-96B4-894230E17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58" y="588732"/>
            <a:ext cx="7594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B9253A35-3BFA-42C4-A9B9-C9C9291CF352}"/>
              </a:ext>
            </a:extLst>
          </p:cNvPr>
          <p:cNvSpPr txBox="1">
            <a:spLocks/>
          </p:cNvSpPr>
          <p:nvPr/>
        </p:nvSpPr>
        <p:spPr>
          <a:xfrm>
            <a:off x="498070" y="1233240"/>
            <a:ext cx="4872920" cy="5079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070C0"/>
                </a:solidFill>
              </a:rPr>
              <a:t>Les différentes documents du SAGE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0CFA279-F117-4A6A-A83C-CDDF2B12053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070" y="1941990"/>
            <a:ext cx="5349535" cy="375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46680191-8426-412A-A5D8-A7FC7A79D4B5}"/>
              </a:ext>
            </a:extLst>
          </p:cNvPr>
          <p:cNvSpPr txBox="1">
            <a:spLocks/>
          </p:cNvSpPr>
          <p:nvPr/>
        </p:nvSpPr>
        <p:spPr>
          <a:xfrm>
            <a:off x="7006882" y="1233240"/>
            <a:ext cx="4038419" cy="5079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070C0"/>
                </a:solidFill>
              </a:rPr>
              <a:t>Les objectifs de la CLE Authie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220FC43-CB0C-4137-A012-0A3AD2B24A68}"/>
              </a:ext>
            </a:extLst>
          </p:cNvPr>
          <p:cNvSpPr txBox="1"/>
          <p:nvPr/>
        </p:nvSpPr>
        <p:spPr>
          <a:xfrm>
            <a:off x="6447126" y="1941990"/>
            <a:ext cx="55466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/>
              <a:t>Poursuivre l’élaboration du SAGE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/>
              <a:t>Approuver le SAGE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/>
              <a:t>Mettre en œuvre le SAGE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FF0000"/>
                </a:solidFill>
              </a:rPr>
              <a:t>Communiquer sur le SAGE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BA27AF-AE89-4928-844E-CE39FBFF380C}"/>
              </a:ext>
            </a:extLst>
          </p:cNvPr>
          <p:cNvSpPr/>
          <p:nvPr/>
        </p:nvSpPr>
        <p:spPr>
          <a:xfrm>
            <a:off x="738977" y="2503728"/>
            <a:ext cx="1804416" cy="4541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Etats des lieux/diagnostic</a:t>
            </a:r>
            <a:endParaRPr lang="fr-FR" sz="1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B0E4AE-1EB1-4331-989B-A92D0454B67C}"/>
              </a:ext>
            </a:extLst>
          </p:cNvPr>
          <p:cNvSpPr/>
          <p:nvPr/>
        </p:nvSpPr>
        <p:spPr>
          <a:xfrm>
            <a:off x="737565" y="3158719"/>
            <a:ext cx="1804416" cy="256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Enjeux et objectifs</a:t>
            </a:r>
            <a:endParaRPr lang="fr-FR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A6A8F5-68A1-4377-9216-449D4B775FE5}"/>
              </a:ext>
            </a:extLst>
          </p:cNvPr>
          <p:cNvSpPr/>
          <p:nvPr/>
        </p:nvSpPr>
        <p:spPr>
          <a:xfrm>
            <a:off x="574349" y="3707625"/>
            <a:ext cx="2130847" cy="4406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Orientations et dispositions</a:t>
            </a:r>
            <a:endParaRPr lang="fr-FR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B09A96-F03B-41B0-B536-BF454B227FE5}"/>
              </a:ext>
            </a:extLst>
          </p:cNvPr>
          <p:cNvSpPr/>
          <p:nvPr/>
        </p:nvSpPr>
        <p:spPr>
          <a:xfrm>
            <a:off x="737565" y="4283377"/>
            <a:ext cx="1804416" cy="256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Moyens</a:t>
            </a:r>
            <a:endParaRPr lang="fr-FR" sz="16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F584B4E-09FA-4820-862A-A11C7A863619}"/>
              </a:ext>
            </a:extLst>
          </p:cNvPr>
          <p:cNvSpPr txBox="1"/>
          <p:nvPr/>
        </p:nvSpPr>
        <p:spPr>
          <a:xfrm>
            <a:off x="127232" y="5722162"/>
            <a:ext cx="1211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PAGD = Plan d’Aménagement et de Gestion Durable</a:t>
            </a:r>
          </a:p>
        </p:txBody>
      </p:sp>
    </p:spTree>
    <p:extLst>
      <p:ext uri="{BB962C8B-B14F-4D97-AF65-F5344CB8AC3E}">
        <p14:creationId xmlns:p14="http://schemas.microsoft.com/office/powerpoint/2010/main" val="2551188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771C9-EA6B-438F-8BB0-DDF75487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83" y="33090"/>
            <a:ext cx="10058400" cy="50794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>
                <a:solidFill>
                  <a:srgbClr val="0070C0"/>
                </a:solidFill>
              </a:rPr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241A0A-2A6B-4F25-A629-A1F8862DA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033" y="1522660"/>
            <a:ext cx="11620500" cy="4316941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Clr>
                <a:srgbClr val="0F6FC6"/>
              </a:buClr>
              <a:buNone/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Gouvernance du SAGE et de la CLE</a:t>
            </a:r>
          </a:p>
          <a:p>
            <a:pPr lvl="0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Outil de gestion de l’eau à l’échelle d’un territoire qui est peu connu et reconnu (population, élus, association)</a:t>
            </a:r>
          </a:p>
          <a:p>
            <a:pPr lvl="0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Manque de légitimité </a:t>
            </a:r>
          </a:p>
          <a:p>
            <a:pPr lvl="0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Manque de communication sur le travail de la CLE et de son importance</a:t>
            </a:r>
          </a:p>
          <a:p>
            <a:pPr marL="0" indent="0">
              <a:buClr>
                <a:srgbClr val="0F6FC6"/>
              </a:buClr>
              <a:buNone/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Document du SAGE</a:t>
            </a:r>
          </a:p>
          <a:p>
            <a:pPr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Seul le règlement est consulté</a:t>
            </a:r>
          </a:p>
          <a:p>
            <a:pPr lvl="0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PAGD trop lourd avec des mesures « illisibles »</a:t>
            </a:r>
          </a:p>
          <a:p>
            <a:pPr marL="0" indent="0">
              <a:buClr>
                <a:srgbClr val="0F6FC6"/>
              </a:buClr>
              <a:buNone/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Relation des SAGE avec les autres outils de développement du territoire</a:t>
            </a:r>
          </a:p>
          <a:p>
            <a:pPr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Manque d’association de la CLE et de prise en compte du SAGE dans les projets territoriaux</a:t>
            </a:r>
          </a:p>
          <a:p>
            <a:pPr marL="0" indent="0">
              <a:buClr>
                <a:srgbClr val="0F6FC6"/>
              </a:buClr>
              <a:buNone/>
            </a:pPr>
            <a:r>
              <a:rPr lang="fr-FR" b="1" dirty="0">
                <a:solidFill>
                  <a:srgbClr val="FF0000"/>
                </a:solidFill>
              </a:rPr>
              <a:t>Les documents d’urbanismes (SCOT, PLU ou Carte Communal) doivent être compatibles au SAGE</a:t>
            </a:r>
          </a:p>
          <a:p>
            <a:pPr>
              <a:buClr>
                <a:srgbClr val="0F6FC6"/>
              </a:buClr>
              <a:buFont typeface="Wingdings" panose="05000000000000000000" pitchFamily="2" charset="2"/>
              <a:buChar char="Ø"/>
            </a:pPr>
            <a:endParaRPr lang="fr-F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0F6FC6"/>
              </a:buClr>
              <a:buNone/>
            </a:pPr>
            <a:endParaRPr lang="fr-F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F99BA2-99C5-4DBC-A508-4273A473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21/06/2021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8C2A0B-7AB2-44F6-AB95-2D7FC4CE2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Sage de </a:t>
            </a:r>
            <a:r>
              <a:rPr lang="fr-FR" dirty="0" err="1"/>
              <a:t>l’aUTHIE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A8C3DC-8626-4434-BEC5-1C1EF027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5</a:t>
            </a:fld>
            <a:endParaRPr lang="fr-FR"/>
          </a:p>
        </p:txBody>
      </p:sp>
      <p:pic>
        <p:nvPicPr>
          <p:cNvPr id="7" name="Picture 265">
            <a:extLst>
              <a:ext uri="{FF2B5EF4-FFF2-40B4-BE49-F238E27FC236}">
                <a16:creationId xmlns:a16="http://schemas.microsoft.com/office/drawing/2014/main" id="{0C9293CB-3125-4483-96B4-894230E17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544238"/>
            <a:ext cx="7594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B9253A35-3BFA-42C4-A9B9-C9C9291CF352}"/>
              </a:ext>
            </a:extLst>
          </p:cNvPr>
          <p:cNvSpPr txBox="1">
            <a:spLocks/>
          </p:cNvSpPr>
          <p:nvPr/>
        </p:nvSpPr>
        <p:spPr>
          <a:xfrm>
            <a:off x="309724" y="777875"/>
            <a:ext cx="10058400" cy="5079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070C0"/>
                </a:solidFill>
              </a:rPr>
              <a:t>Etat des lieux de la politique des SAGE en général</a:t>
            </a:r>
          </a:p>
        </p:txBody>
      </p:sp>
    </p:spTree>
    <p:extLst>
      <p:ext uri="{BB962C8B-B14F-4D97-AF65-F5344CB8AC3E}">
        <p14:creationId xmlns:p14="http://schemas.microsoft.com/office/powerpoint/2010/main" val="1932672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771C9-EA6B-438F-8BB0-DDF75487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83" y="33090"/>
            <a:ext cx="10058400" cy="50794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>
                <a:solidFill>
                  <a:srgbClr val="0070C0"/>
                </a:solidFill>
              </a:rPr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241A0A-2A6B-4F25-A629-A1F8862DA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883833"/>
            <a:ext cx="11620500" cy="4316941"/>
          </a:xfrm>
        </p:spPr>
        <p:txBody>
          <a:bodyPr>
            <a:normAutofit/>
          </a:bodyPr>
          <a:lstStyle/>
          <a:p>
            <a:pPr marL="0" lvl="0" indent="0">
              <a:buClr>
                <a:srgbClr val="0F6FC6"/>
              </a:buClr>
              <a:buNone/>
            </a:pPr>
            <a:endParaRPr lang="fr-FR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1999 = périmètre du SAGE a été fixé par arrêté inter préfectoraux</a:t>
            </a:r>
          </a:p>
          <a:p>
            <a:pPr lvl="0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2002 = 1</a:t>
            </a:r>
            <a:r>
              <a:rPr lang="fr-FR" sz="2400" baseline="30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ère</a:t>
            </a:r>
            <a:r>
              <a:rPr 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arrêté de CLE </a:t>
            </a:r>
            <a:r>
              <a:rPr lang="fr-FR" sz="2400" dirty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 début du travail d’élaboration</a:t>
            </a:r>
            <a:endParaRPr lang="fr-FR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Travail qui a décru au fil des années pour être « en attente depuis 2018 » </a:t>
            </a:r>
            <a:r>
              <a:rPr lang="fr-FR" sz="2400" dirty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 « lassitude » qui s’est installée</a:t>
            </a:r>
          </a:p>
          <a:p>
            <a:pPr lvl="0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 20 ans de travail sans aboutir à un document approuvé</a:t>
            </a:r>
            <a:endParaRPr lang="fr-FR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0F6FC6"/>
              </a:buClr>
              <a:buNone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</a:t>
            </a:r>
          </a:p>
          <a:p>
            <a:pPr marL="0" indent="0">
              <a:buNone/>
            </a:pPr>
            <a:r>
              <a:rPr lang="fr-FR" sz="2400" b="1" dirty="0"/>
              <a:t>        </a:t>
            </a:r>
            <a:r>
              <a:rPr lang="fr-FR" sz="2400" b="1" dirty="0">
                <a:solidFill>
                  <a:srgbClr val="FF0000"/>
                </a:solidFill>
              </a:rPr>
              <a:t>Réel besoin de faire connaître le SAGE, de convaincre sa nécessité et de promouvoir son rôle dans le développement du territoire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F99BA2-99C5-4DBC-A508-4273A473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21/06/2021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8C2A0B-7AB2-44F6-AB95-2D7FC4CE2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Sage de </a:t>
            </a:r>
            <a:r>
              <a:rPr lang="fr-FR" dirty="0" err="1"/>
              <a:t>l’aUTHIE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A8C3DC-8626-4434-BEC5-1C1EF027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6</a:t>
            </a:fld>
            <a:endParaRPr lang="fr-FR"/>
          </a:p>
        </p:txBody>
      </p:sp>
      <p:pic>
        <p:nvPicPr>
          <p:cNvPr id="7" name="Picture 265">
            <a:extLst>
              <a:ext uri="{FF2B5EF4-FFF2-40B4-BE49-F238E27FC236}">
                <a16:creationId xmlns:a16="http://schemas.microsoft.com/office/drawing/2014/main" id="{0C9293CB-3125-4483-96B4-894230E17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544238"/>
            <a:ext cx="7594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D6E40233-E314-4CFE-8352-9B56D0D69D3C}"/>
              </a:ext>
            </a:extLst>
          </p:cNvPr>
          <p:cNvSpPr txBox="1">
            <a:spLocks/>
          </p:cNvSpPr>
          <p:nvPr/>
        </p:nvSpPr>
        <p:spPr>
          <a:xfrm>
            <a:off x="333375" y="1144085"/>
            <a:ext cx="10058400" cy="5079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070C0"/>
                </a:solidFill>
              </a:rPr>
              <a:t>Le SAGE Authie sur le territoire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4F7C0D30-5CB3-468D-A8A6-128DF3B26C87}"/>
              </a:ext>
            </a:extLst>
          </p:cNvPr>
          <p:cNvSpPr/>
          <p:nvPr/>
        </p:nvSpPr>
        <p:spPr>
          <a:xfrm>
            <a:off x="238125" y="5201264"/>
            <a:ext cx="552450" cy="268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556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771C9-EA6B-438F-8BB0-DDF75487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83" y="33090"/>
            <a:ext cx="10058400" cy="50794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>
                <a:solidFill>
                  <a:srgbClr val="0070C0"/>
                </a:solidFill>
              </a:rPr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241A0A-2A6B-4F25-A629-A1F8862DA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883833"/>
            <a:ext cx="11620500" cy="4316941"/>
          </a:xfrm>
        </p:spPr>
        <p:txBody>
          <a:bodyPr>
            <a:normAutofit/>
          </a:bodyPr>
          <a:lstStyle/>
          <a:p>
            <a:pPr lvl="0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fr-FR" sz="2400" b="1" dirty="0"/>
              <a:t> Définir le/les enjeux et les objectifs liés à la communication du SAGE Authie</a:t>
            </a:r>
          </a:p>
          <a:p>
            <a:pPr marL="0" indent="0">
              <a:buClr>
                <a:srgbClr val="0F6FC6"/>
              </a:buClr>
              <a:buNone/>
            </a:pPr>
            <a:r>
              <a:rPr lang="fr-FR" sz="2400" dirty="0">
                <a:solidFill>
                  <a:srgbClr val="FF0000"/>
                </a:solidFill>
              </a:rPr>
              <a:t>Validation en commission permanente le 15 décembre et en CLE le 3 février 2022</a:t>
            </a:r>
            <a:endParaRPr lang="fr-FR" sz="2400" b="1" dirty="0">
              <a:solidFill>
                <a:srgbClr val="FF0000"/>
              </a:solidFill>
            </a:endParaRPr>
          </a:p>
          <a:p>
            <a:pPr lvl="0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fr-FR" sz="2400" b="1" dirty="0"/>
              <a:t> Définir des actions pour répondre à ses objectifs </a:t>
            </a:r>
          </a:p>
          <a:p>
            <a:pPr marL="0" lvl="0" indent="0">
              <a:buClr>
                <a:srgbClr val="0F6FC6"/>
              </a:buClr>
              <a:buNone/>
            </a:pPr>
            <a:endParaRPr lang="fr-FR" sz="2400" b="1" dirty="0"/>
          </a:p>
          <a:p>
            <a:pPr lvl="0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 T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raduire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ces actions en </a:t>
            </a: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mesures (orientations et dispositions)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dans le PAGD </a:t>
            </a:r>
          </a:p>
          <a:p>
            <a:pPr marL="0" lvl="0" indent="0">
              <a:buClr>
                <a:srgbClr val="0F6FC6"/>
              </a:buClr>
              <a:buNone/>
            </a:pPr>
            <a:r>
              <a:rPr lang="fr-FR" sz="2400" dirty="0">
                <a:solidFill>
                  <a:srgbClr val="FF0000"/>
                </a:solidFill>
              </a:rPr>
              <a:t>Le SAGE Authie devra être compatible avec le SDAGE 2022-2027</a:t>
            </a:r>
          </a:p>
          <a:p>
            <a:pPr marL="0" indent="0">
              <a:buClr>
                <a:srgbClr val="0F6FC6"/>
              </a:buClr>
              <a:buNone/>
            </a:pPr>
            <a:endParaRPr lang="fr-FR" sz="2000" dirty="0"/>
          </a:p>
          <a:p>
            <a:pPr marL="0" indent="0">
              <a:buClr>
                <a:srgbClr val="0F6FC6"/>
              </a:buClr>
              <a:buNone/>
            </a:pPr>
            <a:r>
              <a:rPr lang="fr-FR" dirty="0"/>
              <a:t>  </a:t>
            </a:r>
            <a:endParaRPr lang="fr-FR" sz="2000" dirty="0"/>
          </a:p>
          <a:p>
            <a:pPr>
              <a:buClr>
                <a:srgbClr val="0F6FC6"/>
              </a:buClr>
              <a:buFont typeface="Wingdings" panose="05000000000000000000" pitchFamily="2" charset="2"/>
              <a:buChar char="Ø"/>
            </a:pPr>
            <a:endParaRPr lang="fr-FR" sz="2400" b="1" dirty="0"/>
          </a:p>
          <a:p>
            <a:pPr>
              <a:buClr>
                <a:srgbClr val="0F6FC6"/>
              </a:buClr>
              <a:buFont typeface="Wingdings" panose="05000000000000000000" pitchFamily="2" charset="2"/>
              <a:buChar char="Ø"/>
            </a:pPr>
            <a:endParaRPr lang="fr-FR" sz="2400" b="1" dirty="0"/>
          </a:p>
          <a:p>
            <a:pPr marL="0" lvl="0" indent="0">
              <a:buClr>
                <a:srgbClr val="0F6FC6"/>
              </a:buClr>
              <a:buNone/>
            </a:pPr>
            <a:endParaRPr lang="fr-FR" sz="2400" b="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F99BA2-99C5-4DBC-A508-4273A473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21/06/2021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8C2A0B-7AB2-44F6-AB95-2D7FC4CE2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A8C3DC-8626-4434-BEC5-1C1EF027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7</a:t>
            </a:fld>
            <a:endParaRPr lang="fr-FR"/>
          </a:p>
        </p:txBody>
      </p:sp>
      <p:pic>
        <p:nvPicPr>
          <p:cNvPr id="7" name="Picture 265">
            <a:extLst>
              <a:ext uri="{FF2B5EF4-FFF2-40B4-BE49-F238E27FC236}">
                <a16:creationId xmlns:a16="http://schemas.microsoft.com/office/drawing/2014/main" id="{0C9293CB-3125-4483-96B4-894230E17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58" y="588732"/>
            <a:ext cx="7594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B9253A35-3BFA-42C4-A9B9-C9C9291CF352}"/>
              </a:ext>
            </a:extLst>
          </p:cNvPr>
          <p:cNvSpPr txBox="1">
            <a:spLocks/>
          </p:cNvSpPr>
          <p:nvPr/>
        </p:nvSpPr>
        <p:spPr>
          <a:xfrm>
            <a:off x="498070" y="1233240"/>
            <a:ext cx="10058400" cy="5079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070C0"/>
                </a:solidFill>
              </a:rPr>
              <a:t>Le travail attendu de la commission thématique</a:t>
            </a:r>
          </a:p>
        </p:txBody>
      </p:sp>
    </p:spTree>
    <p:extLst>
      <p:ext uri="{BB962C8B-B14F-4D97-AF65-F5344CB8AC3E}">
        <p14:creationId xmlns:p14="http://schemas.microsoft.com/office/powerpoint/2010/main" val="1262234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28E7F1-FF25-4D2E-8D5F-A8A68329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DA79-E1CF-4FC9-AC3F-D311233FBE59}" type="datetime1">
              <a:rPr lang="fr-FR" smtClean="0"/>
              <a:t>19/10/2021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DC638B-2BD4-4072-B98B-BC90C9B1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CE3286-9B0B-43B7-897D-6A1DE907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8</a:t>
            </a:fld>
            <a:endParaRPr lang="fr-FR"/>
          </a:p>
        </p:txBody>
      </p:sp>
      <p:graphicFrame>
        <p:nvGraphicFramePr>
          <p:cNvPr id="7" name="Tableau 8">
            <a:extLst>
              <a:ext uri="{FF2B5EF4-FFF2-40B4-BE49-F238E27FC236}">
                <a16:creationId xmlns:a16="http://schemas.microsoft.com/office/drawing/2014/main" id="{59637788-0764-4C46-A878-9489486A7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731296"/>
              </p:ext>
            </p:extLst>
          </p:nvPr>
        </p:nvGraphicFramePr>
        <p:xfrm>
          <a:off x="346940" y="668341"/>
          <a:ext cx="11498119" cy="6442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4713">
                  <a:extLst>
                    <a:ext uri="{9D8B030D-6E8A-4147-A177-3AD203B41FA5}">
                      <a16:colId xmlns:a16="http://schemas.microsoft.com/office/drawing/2014/main" val="3561830647"/>
                    </a:ext>
                  </a:extLst>
                </a:gridCol>
                <a:gridCol w="2637455">
                  <a:extLst>
                    <a:ext uri="{9D8B030D-6E8A-4147-A177-3AD203B41FA5}">
                      <a16:colId xmlns:a16="http://schemas.microsoft.com/office/drawing/2014/main" val="1272467235"/>
                    </a:ext>
                  </a:extLst>
                </a:gridCol>
                <a:gridCol w="4357396">
                  <a:extLst>
                    <a:ext uri="{9D8B030D-6E8A-4147-A177-3AD203B41FA5}">
                      <a16:colId xmlns:a16="http://schemas.microsoft.com/office/drawing/2014/main" val="2642470836"/>
                    </a:ext>
                  </a:extLst>
                </a:gridCol>
                <a:gridCol w="2668555">
                  <a:extLst>
                    <a:ext uri="{9D8B030D-6E8A-4147-A177-3AD203B41FA5}">
                      <a16:colId xmlns:a16="http://schemas.microsoft.com/office/drawing/2014/main" val="3198753118"/>
                    </a:ext>
                  </a:extLst>
                </a:gridCol>
              </a:tblGrid>
              <a:tr h="98629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Enjeu</a:t>
                      </a:r>
                    </a:p>
                    <a:p>
                      <a:pPr algn="ctr"/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Objectifs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Orientations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Dispositions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759799"/>
                  </a:ext>
                </a:extLst>
              </a:tr>
              <a:tr h="1388114">
                <a:tc rowSpan="2">
                  <a:txBody>
                    <a:bodyPr/>
                    <a:lstStyle/>
                    <a:p>
                      <a:pPr algn="l"/>
                      <a:endParaRPr lang="fr-FR" sz="2000" dirty="0"/>
                    </a:p>
                    <a:p>
                      <a:pPr algn="l"/>
                      <a:endParaRPr lang="fr-FR" sz="2000" dirty="0"/>
                    </a:p>
                    <a:p>
                      <a:pPr algn="l"/>
                      <a:r>
                        <a:rPr lang="fr-FR" sz="2000" u="sng" dirty="0">
                          <a:solidFill>
                            <a:schemeClr val="tx1"/>
                          </a:solidFill>
                        </a:rPr>
                        <a:t>L’enjeu E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: Mettre en œuvre des politiques publiques cohérente avec le domaine de l'eau</a:t>
                      </a:r>
                    </a:p>
                    <a:p>
                      <a:pPr algn="l"/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u="sng" dirty="0"/>
                        <a:t>Objectif 5.1 </a:t>
                      </a:r>
                      <a:r>
                        <a:rPr lang="fr-FR" sz="2000" dirty="0"/>
                        <a:t>Renforcer le rôle des SAGE</a:t>
                      </a:r>
                    </a:p>
                    <a:p>
                      <a:pPr algn="l"/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u="sng" dirty="0"/>
                        <a:t>Orientation E-1 </a:t>
                      </a:r>
                      <a:r>
                        <a:rPr lang="fr-FR" sz="2000" dirty="0"/>
                        <a:t>: Renforcer le rôle des Commissions Locales de l’Eau (CLE) des SAGE</a:t>
                      </a:r>
                    </a:p>
                    <a:p>
                      <a:pPr algn="l"/>
                      <a:endParaRPr lang="fr-FR" sz="2000" dirty="0"/>
                    </a:p>
                    <a:p>
                      <a:pPr algn="l"/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u="sng" dirty="0"/>
                        <a:t>Disposition E-1.3: </a:t>
                      </a:r>
                      <a:r>
                        <a:rPr lang="fr-FR" sz="2000" dirty="0"/>
                        <a:t>Sensibiliser et informer sur les écosystèmes aquatiques au niveau des SAGE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551841"/>
                  </a:ext>
                </a:extLst>
              </a:tr>
              <a:tr h="667851">
                <a:tc vMerge="1">
                  <a:txBody>
                    <a:bodyPr/>
                    <a:lstStyle/>
                    <a:p>
                      <a:pPr algn="l"/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u="sng" dirty="0"/>
                        <a:t>Objectif 5.2: </a:t>
                      </a:r>
                      <a:r>
                        <a:rPr lang="fr-FR" sz="2000" dirty="0"/>
                        <a:t>Assurer la cohérence des politiques publiques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OrientationE-2 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Permettre une meilleure organisation des moyens et des acteurs en vue d’atteindre les objectifs environnementaux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578371"/>
                  </a:ext>
                </a:extLst>
              </a:tr>
              <a:tr h="668129">
                <a:tc rowSpan="2">
                  <a:txBody>
                    <a:bodyPr/>
                    <a:lstStyle/>
                    <a:p>
                      <a:pPr algn="l"/>
                      <a:endParaRPr lang="fr-FR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u="sng" dirty="0"/>
                        <a:t>Objectif 5.3</a:t>
                      </a:r>
                      <a:r>
                        <a:rPr lang="fr-FR" sz="2000" dirty="0"/>
                        <a:t>: Mieux connaître et mieux informer</a:t>
                      </a:r>
                    </a:p>
                    <a:p>
                      <a:pPr algn="l"/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u="sng" dirty="0"/>
                        <a:t>Orientation E-3 </a:t>
                      </a:r>
                      <a:r>
                        <a:rPr lang="fr-FR" sz="2000" dirty="0"/>
                        <a:t>: Former, informer et sensibiliser</a:t>
                      </a:r>
                    </a:p>
                    <a:p>
                      <a:pPr algn="l"/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052994"/>
                  </a:ext>
                </a:extLst>
              </a:tr>
              <a:tr h="886679">
                <a:tc vMerge="1">
                  <a:txBody>
                    <a:bodyPr/>
                    <a:lstStyle/>
                    <a:p>
                      <a:pPr algn="l"/>
                      <a:endParaRPr lang="fr-FR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Orientation E-4 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Adapter, développer et rationaliser la connaissance</a:t>
                      </a:r>
                    </a:p>
                    <a:p>
                      <a:pPr algn="l"/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625684"/>
                  </a:ext>
                </a:extLst>
              </a:tr>
            </a:tbl>
          </a:graphicData>
        </a:graphic>
      </p:graphicFrame>
      <p:pic>
        <p:nvPicPr>
          <p:cNvPr id="9" name="Picture 265">
            <a:extLst>
              <a:ext uri="{FF2B5EF4-FFF2-40B4-BE49-F238E27FC236}">
                <a16:creationId xmlns:a16="http://schemas.microsoft.com/office/drawing/2014/main" id="{3A06C08E-1A4C-4766-9B11-CC96CDBC4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983" y="459156"/>
            <a:ext cx="7594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D3196791-66DD-4B8A-A8CC-5316D576A538}"/>
              </a:ext>
            </a:extLst>
          </p:cNvPr>
          <p:cNvSpPr txBox="1">
            <a:spLocks/>
          </p:cNvSpPr>
          <p:nvPr/>
        </p:nvSpPr>
        <p:spPr>
          <a:xfrm>
            <a:off x="2476271" y="0"/>
            <a:ext cx="10058400" cy="5079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070C0"/>
                </a:solidFill>
              </a:rPr>
              <a:t>Les enjeux, objectifs et orientations du SDAGE 2022-2027 concernés</a:t>
            </a:r>
          </a:p>
        </p:txBody>
      </p:sp>
    </p:spTree>
    <p:extLst>
      <p:ext uri="{BB962C8B-B14F-4D97-AF65-F5344CB8AC3E}">
        <p14:creationId xmlns:p14="http://schemas.microsoft.com/office/powerpoint/2010/main" val="979026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28E7F1-FF25-4D2E-8D5F-A8A68329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DA79-E1CF-4FC9-AC3F-D311233FBE59}" type="datetime1">
              <a:rPr lang="fr-FR" smtClean="0"/>
              <a:t>19/10/2021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DC638B-2BD4-4072-B98B-BC90C9B1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CE3286-9B0B-43B7-897D-6A1DE907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9</a:t>
            </a:fld>
            <a:endParaRPr lang="fr-FR"/>
          </a:p>
        </p:txBody>
      </p:sp>
      <p:graphicFrame>
        <p:nvGraphicFramePr>
          <p:cNvPr id="7" name="Tableau 8">
            <a:extLst>
              <a:ext uri="{FF2B5EF4-FFF2-40B4-BE49-F238E27FC236}">
                <a16:creationId xmlns:a16="http://schemas.microsoft.com/office/drawing/2014/main" id="{59637788-0764-4C46-A878-9489486A7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03322"/>
              </p:ext>
            </p:extLst>
          </p:nvPr>
        </p:nvGraphicFramePr>
        <p:xfrm>
          <a:off x="0" y="694246"/>
          <a:ext cx="12008499" cy="5575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940">
                  <a:extLst>
                    <a:ext uri="{9D8B030D-6E8A-4147-A177-3AD203B41FA5}">
                      <a16:colId xmlns:a16="http://schemas.microsoft.com/office/drawing/2014/main" val="3561830647"/>
                    </a:ext>
                  </a:extLst>
                </a:gridCol>
                <a:gridCol w="1547013">
                  <a:extLst>
                    <a:ext uri="{9D8B030D-6E8A-4147-A177-3AD203B41FA5}">
                      <a16:colId xmlns:a16="http://schemas.microsoft.com/office/drawing/2014/main" val="4225996518"/>
                    </a:ext>
                  </a:extLst>
                </a:gridCol>
                <a:gridCol w="2831694">
                  <a:extLst>
                    <a:ext uri="{9D8B030D-6E8A-4147-A177-3AD203B41FA5}">
                      <a16:colId xmlns:a16="http://schemas.microsoft.com/office/drawing/2014/main" val="1272467235"/>
                    </a:ext>
                  </a:extLst>
                </a:gridCol>
                <a:gridCol w="2972426">
                  <a:extLst>
                    <a:ext uri="{9D8B030D-6E8A-4147-A177-3AD203B41FA5}">
                      <a16:colId xmlns:a16="http://schemas.microsoft.com/office/drawing/2014/main" val="2642470836"/>
                    </a:ext>
                  </a:extLst>
                </a:gridCol>
                <a:gridCol w="2972426">
                  <a:extLst>
                    <a:ext uri="{9D8B030D-6E8A-4147-A177-3AD203B41FA5}">
                      <a16:colId xmlns:a16="http://schemas.microsoft.com/office/drawing/2014/main" val="3198753118"/>
                    </a:ext>
                  </a:extLst>
                </a:gridCol>
              </a:tblGrid>
              <a:tr h="67735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Enjeu</a:t>
                      </a:r>
                    </a:p>
                    <a:p>
                      <a:pPr algn="ctr"/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Objectif général </a:t>
                      </a:r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Validé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Objectifs spécifiques</a:t>
                      </a:r>
                    </a:p>
                    <a:p>
                      <a:pPr algn="ctr"/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Validés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Orientations </a:t>
                      </a:r>
                    </a:p>
                    <a:p>
                      <a:pPr algn="ctr"/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Non définies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Dispositions </a:t>
                      </a:r>
                    </a:p>
                    <a:p>
                      <a:pPr algn="ctr"/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Définies mais non validées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759799"/>
                  </a:ext>
                </a:extLst>
              </a:tr>
              <a:tr h="1048906">
                <a:tc rowSpan="4">
                  <a:txBody>
                    <a:bodyPr/>
                    <a:lstStyle/>
                    <a:p>
                      <a:pPr algn="l"/>
                      <a:endParaRPr lang="fr-FR" sz="1600" dirty="0"/>
                    </a:p>
                    <a:p>
                      <a:pPr algn="l"/>
                      <a:endParaRPr lang="fr-FR" sz="1600" dirty="0"/>
                    </a:p>
                    <a:p>
                      <a:pPr algn="l"/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Proposition: 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la dynamique du SAGE Authie sur le territoire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fr-FR" sz="1600" dirty="0"/>
                        <a:t>Mettre en œuvre le 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/>
                        <a:t>Organiser le territoire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600" dirty="0"/>
                    </a:p>
                    <a:p>
                      <a:pPr algn="l"/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551841"/>
                  </a:ext>
                </a:extLst>
              </a:tr>
              <a:tr h="855686">
                <a:tc vMerge="1">
                  <a:txBody>
                    <a:bodyPr/>
                    <a:lstStyle/>
                    <a:p>
                      <a:pPr algn="l"/>
                      <a:endParaRPr lang="fr-FR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/>
                        <a:t>Maintenir l’animation du SAGE et mettre en place une animation territoriale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/>
                        <a:t>La Commission Locale de l’Eau demande à la structure porteuse du SAGE de mettre en place, avec des moyens humains et financiers adaptés, les programmes de communication et de sensibilisation nécessaire à l’atteinte des objectifs fixés dans le SAGE.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578371"/>
                  </a:ext>
                </a:extLst>
              </a:tr>
              <a:tr h="557486">
                <a:tc vMerge="1">
                  <a:txBody>
                    <a:bodyPr/>
                    <a:lstStyle/>
                    <a:p>
                      <a:pPr algn="l"/>
                      <a:endParaRPr lang="fr-F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/>
                        <a:t>Communiquer sur les enjeux du SAGE et sensibiliser les différents acteurs du territoire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052994"/>
                  </a:ext>
                </a:extLst>
              </a:tr>
              <a:tr h="739843">
                <a:tc vMerge="1">
                  <a:txBody>
                    <a:bodyPr/>
                    <a:lstStyle/>
                    <a:p>
                      <a:pPr algn="l"/>
                      <a:endParaRPr lang="fr-FR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/>
                        <a:t>Favoriser le suivi et la mise en œuvre du 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625684"/>
                  </a:ext>
                </a:extLst>
              </a:tr>
            </a:tbl>
          </a:graphicData>
        </a:graphic>
      </p:graphicFrame>
      <p:pic>
        <p:nvPicPr>
          <p:cNvPr id="9" name="Picture 265">
            <a:extLst>
              <a:ext uri="{FF2B5EF4-FFF2-40B4-BE49-F238E27FC236}">
                <a16:creationId xmlns:a16="http://schemas.microsoft.com/office/drawing/2014/main" id="{3A06C08E-1A4C-4766-9B11-CC96CDBC4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983" y="473626"/>
            <a:ext cx="7594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E427B769-71B6-4B1E-904F-8440EBB3924A}"/>
              </a:ext>
            </a:extLst>
          </p:cNvPr>
          <p:cNvSpPr txBox="1">
            <a:spLocks/>
          </p:cNvSpPr>
          <p:nvPr/>
        </p:nvSpPr>
        <p:spPr>
          <a:xfrm>
            <a:off x="3686185" y="8856"/>
            <a:ext cx="10058400" cy="5079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070C0"/>
                </a:solidFill>
              </a:rPr>
              <a:t>Le travail déjà réalisé dans le SAGE Authie</a:t>
            </a:r>
          </a:p>
        </p:txBody>
      </p:sp>
    </p:spTree>
    <p:extLst>
      <p:ext uri="{BB962C8B-B14F-4D97-AF65-F5344CB8AC3E}">
        <p14:creationId xmlns:p14="http://schemas.microsoft.com/office/powerpoint/2010/main" val="872024475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6222</TotalTime>
  <Words>1207</Words>
  <Application>Microsoft Office PowerPoint</Application>
  <PresentationFormat>Grand écran</PresentationFormat>
  <Paragraphs>229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Rétrospective</vt:lpstr>
      <vt:lpstr>Commission Thématique  Communication et développement du territoire</vt:lpstr>
      <vt:lpstr>Ordre du jour</vt:lpstr>
      <vt:lpstr>Introduction</vt:lpstr>
      <vt:lpstr>Introduction</vt:lpstr>
      <vt:lpstr>Introduction</vt:lpstr>
      <vt:lpstr>Introduction</vt:lpstr>
      <vt:lpstr>Introduction</vt:lpstr>
      <vt:lpstr>Présentation PowerPoint</vt:lpstr>
      <vt:lpstr>Présentation PowerPoint</vt:lpstr>
      <vt:lpstr>Communication du SAGE Authie</vt:lpstr>
      <vt:lpstr>Discussion et idées d’action de communication</vt:lpstr>
      <vt:lpstr>Consultation du Public SDAGE 2022-2027</vt:lpstr>
      <vt:lpstr>Site internet du SAGE Authie</vt:lpstr>
      <vt:lpstr>Prochaine échéance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Frichot</dc:creator>
  <cp:lastModifiedBy>Antoine Frichot</cp:lastModifiedBy>
  <cp:revision>167</cp:revision>
  <dcterms:created xsi:type="dcterms:W3CDTF">2020-06-09T06:35:30Z</dcterms:created>
  <dcterms:modified xsi:type="dcterms:W3CDTF">2021-10-19T12:37:59Z</dcterms:modified>
</cp:coreProperties>
</file>