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5.xml" ContentType="application/vnd.openxmlformats-officedocument.presentationml.notesSlide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49"/>
  </p:notesMasterIdLst>
  <p:sldIdLst>
    <p:sldId id="256" r:id="rId2"/>
    <p:sldId id="257" r:id="rId3"/>
    <p:sldId id="392" r:id="rId4"/>
    <p:sldId id="364" r:id="rId5"/>
    <p:sldId id="371" r:id="rId6"/>
    <p:sldId id="365" r:id="rId7"/>
    <p:sldId id="393" r:id="rId8"/>
    <p:sldId id="349" r:id="rId9"/>
    <p:sldId id="363" r:id="rId10"/>
    <p:sldId id="370" r:id="rId11"/>
    <p:sldId id="360" r:id="rId12"/>
    <p:sldId id="394" r:id="rId13"/>
    <p:sldId id="372" r:id="rId14"/>
    <p:sldId id="381" r:id="rId15"/>
    <p:sldId id="362" r:id="rId16"/>
    <p:sldId id="382" r:id="rId17"/>
    <p:sldId id="412" r:id="rId18"/>
    <p:sldId id="387" r:id="rId19"/>
    <p:sldId id="373" r:id="rId20"/>
    <p:sldId id="310" r:id="rId21"/>
    <p:sldId id="390" r:id="rId22"/>
    <p:sldId id="407" r:id="rId23"/>
    <p:sldId id="374" r:id="rId24"/>
    <p:sldId id="375" r:id="rId25"/>
    <p:sldId id="385" r:id="rId26"/>
    <p:sldId id="376" r:id="rId27"/>
    <p:sldId id="386" r:id="rId28"/>
    <p:sldId id="384" r:id="rId29"/>
    <p:sldId id="408" r:id="rId30"/>
    <p:sldId id="297" r:id="rId31"/>
    <p:sldId id="379" r:id="rId32"/>
    <p:sldId id="391" r:id="rId33"/>
    <p:sldId id="397" r:id="rId34"/>
    <p:sldId id="398" r:id="rId35"/>
    <p:sldId id="395" r:id="rId36"/>
    <p:sldId id="400" r:id="rId37"/>
    <p:sldId id="401" r:id="rId38"/>
    <p:sldId id="410" r:id="rId39"/>
    <p:sldId id="402" r:id="rId40"/>
    <p:sldId id="406" r:id="rId41"/>
    <p:sldId id="368" r:id="rId42"/>
    <p:sldId id="409" r:id="rId43"/>
    <p:sldId id="388" r:id="rId44"/>
    <p:sldId id="389" r:id="rId45"/>
    <p:sldId id="404" r:id="rId46"/>
    <p:sldId id="411" r:id="rId47"/>
    <p:sldId id="396" r:id="rId48"/>
  </p:sldIdLst>
  <p:sldSz cx="12192000" cy="6858000"/>
  <p:notesSz cx="6810375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FF66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14" autoAdjust="0"/>
    <p:restoredTop sz="69663" autoAdjust="0"/>
  </p:normalViewPr>
  <p:slideViewPr>
    <p:cSldViewPr snapToGrid="0">
      <p:cViewPr varScale="1">
        <p:scale>
          <a:sx n="86" d="100"/>
          <a:sy n="86" d="100"/>
        </p:scale>
        <p:origin x="64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Part</a:t>
            </a:r>
            <a:r>
              <a:rPr lang="fr-FR" baseline="0"/>
              <a:t> des prélévements par usage sur le périmètre du SAGE Authie (moyenne entre 2010 et 2019)</a:t>
            </a:r>
            <a:endParaRPr lang="fr-F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E4D-499E-BBA9-5DADC0794590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E4D-499E-BBA9-5DADC0794590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E4D-499E-BBA9-5DADC0794590}"/>
              </c:ext>
            </c:extLst>
          </c:dPt>
          <c:dLbls>
            <c:dLbl>
              <c:idx val="0"/>
              <c:layout>
                <c:manualLayout>
                  <c:x val="5.544005544005544E-3"/>
                  <c:y val="-0.23148148148148148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aseline="0"/>
                      <a:t>
</a:t>
                    </a:r>
                    <a:fld id="{37C773B5-7A26-4421-9211-0B96FE76662B}" type="PERCENTAGE">
                      <a:rPr lang="en-US" sz="1200" baseline="0"/>
                      <a:pPr>
                        <a:defRPr sz="1200"/>
                      </a:pPr>
                      <a:t>[POURCENTAGE]</a:t>
                    </a:fld>
                    <a:endParaRPr lang="en-US" sz="12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6844194891438985"/>
                      <c:h val="0.1934590988626421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E4D-499E-BBA9-5DADC079459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/>
                      <a:t>
</a:t>
                    </a:r>
                    <a:fld id="{185D317B-3F68-4A0F-A5A8-9417FF799DA5}" type="PERCENTAGE">
                      <a:rPr lang="en-US" baseline="0"/>
                      <a:pPr/>
                      <a:t>[POURCENTAGE]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E4D-499E-BBA9-5DADC079459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aseline="0"/>
                      <a:t>
</a:t>
                    </a:r>
                    <a:fld id="{393B7501-85E9-4CD7-A726-F8DBCFD21EE3}" type="PERCENTAGE">
                      <a:rPr lang="en-US" baseline="0"/>
                      <a:pPr/>
                      <a:t>[POURCENTAGE]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E4D-499E-BBA9-5DADC0794590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Feuil1!$D$5:$D$7</c:f>
              <c:strCache>
                <c:ptCount val="3"/>
                <c:pt idx="0">
                  <c:v>AEP</c:v>
                </c:pt>
                <c:pt idx="1">
                  <c:v>irragtion</c:v>
                </c:pt>
                <c:pt idx="2">
                  <c:v>Autres usages économiques</c:v>
                </c:pt>
              </c:strCache>
            </c:strRef>
          </c:cat>
          <c:val>
            <c:numRef>
              <c:f>Feuil1!$O$5:$O$7</c:f>
              <c:numCache>
                <c:formatCode>General</c:formatCode>
                <c:ptCount val="3"/>
                <c:pt idx="0">
                  <c:v>5877702.9000000004</c:v>
                </c:pt>
                <c:pt idx="1">
                  <c:v>1871699.8</c:v>
                </c:pt>
                <c:pt idx="2">
                  <c:v>77689.399999999994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E4D-499E-BBA9-5DADC079459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608634679500821"/>
          <c:y val="0.33672353455818027"/>
          <c:w val="0.32728163657297515"/>
          <c:h val="0.382524788568095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Part des prélévements par</a:t>
            </a:r>
            <a:r>
              <a:rPr lang="fr-FR" baseline="0"/>
              <a:t> usage dans la Craie de la Vallée de l'Authie (moyenne entre 2010 et 2019)</a:t>
            </a:r>
            <a:endParaRPr lang="fr-FR"/>
          </a:p>
        </c:rich>
      </c:tx>
      <c:layout>
        <c:manualLayout>
          <c:xMode val="edge"/>
          <c:yMode val="edge"/>
          <c:x val="0.1057034710794373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00B050"/>
            </a:solidFill>
          </c:spPr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2ED-4587-8EEF-36A38F48847B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2ED-4587-8EEF-36A38F48847B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2ED-4587-8EEF-36A38F48847B}"/>
              </c:ext>
            </c:extLst>
          </c:dPt>
          <c:dLbls>
            <c:dLbl>
              <c:idx val="0"/>
              <c:layout>
                <c:manualLayout>
                  <c:x val="5.8236272878535771E-2"/>
                  <c:y val="-0.1388888888888889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
</a:t>
                    </a:r>
                    <a:fld id="{E54451F2-13E8-49FA-8756-E4FE0B5C6B06}" type="PERCENTAGE">
                      <a:rPr lang="en-US" baseline="0"/>
                      <a:pPr/>
                      <a:t>[POURCENTAGE]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2ED-4587-8EEF-36A38F48847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/>
                      <a:t>
</a:t>
                    </a:r>
                    <a:fld id="{B45E19B9-61B5-4D9A-80C0-DE120487520B}" type="PERCENTAGE">
                      <a:rPr lang="en-US" baseline="0"/>
                      <a:pPr/>
                      <a:t>[POURCENTAGE]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2ED-4587-8EEF-36A38F48847B}"/>
                </c:ext>
              </c:extLst>
            </c:dLbl>
            <c:dLbl>
              <c:idx val="2"/>
              <c:layout>
                <c:manualLayout>
                  <c:x val="4.0210759844703223E-2"/>
                  <c:y val="3.935203412073490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/>
                      <a:t>
</a:t>
                    </a:r>
                    <a:fld id="{1974D8A2-6413-4223-96CB-34F2D464C3A3}" type="PERCENTAGE">
                      <a:rPr lang="en-US" baseline="0"/>
                      <a:pPr>
                        <a:defRPr sz="1200"/>
                      </a:pPr>
                      <a:t>[POURCENTAGE]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7432538070844306"/>
                      <c:h val="0.1695158938466024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2ED-4587-8EEF-36A38F4884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Feuil1!$D$13:$D$15</c:f>
              <c:strCache>
                <c:ptCount val="3"/>
                <c:pt idx="0">
                  <c:v>AEP</c:v>
                </c:pt>
                <c:pt idx="1">
                  <c:v>irragtion</c:v>
                </c:pt>
                <c:pt idx="2">
                  <c:v>Autres usages économiques</c:v>
                </c:pt>
              </c:strCache>
            </c:strRef>
          </c:cat>
          <c:val>
            <c:numRef>
              <c:f>Feuil1!$O$13:$O$15</c:f>
              <c:numCache>
                <c:formatCode>General</c:formatCode>
                <c:ptCount val="3"/>
                <c:pt idx="0">
                  <c:v>5497375.2999999998</c:v>
                </c:pt>
                <c:pt idx="1">
                  <c:v>1265050.8999999999</c:v>
                </c:pt>
                <c:pt idx="2">
                  <c:v>77689.399999999994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2ED-4587-8EEF-36A38F4884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Feuil1!$D$5</c:f>
              <c:strCache>
                <c:ptCount val="1"/>
                <c:pt idx="0">
                  <c:v>AEP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Feuil1!$E$4:$N$4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Feuil1!$E$5:$N$5</c:f>
              <c:numCache>
                <c:formatCode>General</c:formatCode>
                <c:ptCount val="10"/>
                <c:pt idx="0">
                  <c:v>6765228</c:v>
                </c:pt>
                <c:pt idx="1">
                  <c:v>6266321</c:v>
                </c:pt>
                <c:pt idx="2">
                  <c:v>5791826</c:v>
                </c:pt>
                <c:pt idx="3">
                  <c:v>5895419</c:v>
                </c:pt>
                <c:pt idx="4">
                  <c:v>5600393</c:v>
                </c:pt>
                <c:pt idx="5">
                  <c:v>5825934</c:v>
                </c:pt>
                <c:pt idx="6">
                  <c:v>5727399</c:v>
                </c:pt>
                <c:pt idx="7">
                  <c:v>5761270</c:v>
                </c:pt>
                <c:pt idx="8">
                  <c:v>5571308</c:v>
                </c:pt>
                <c:pt idx="9">
                  <c:v>5571931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963-40A3-906C-1171B26FCAFC}"/>
            </c:ext>
          </c:extLst>
        </c:ser>
        <c:ser>
          <c:idx val="1"/>
          <c:order val="1"/>
          <c:tx>
            <c:strRef>
              <c:f>Feuil1!$D$6</c:f>
              <c:strCache>
                <c:ptCount val="1"/>
                <c:pt idx="0">
                  <c:v>irragtion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Feuil1!$E$4:$N$4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Feuil1!$E$6:$N$6</c:f>
              <c:numCache>
                <c:formatCode>General</c:formatCode>
                <c:ptCount val="10"/>
                <c:pt idx="0">
                  <c:v>1953075</c:v>
                </c:pt>
                <c:pt idx="1">
                  <c:v>1993615</c:v>
                </c:pt>
                <c:pt idx="2">
                  <c:v>843545</c:v>
                </c:pt>
                <c:pt idx="3">
                  <c:v>1603194</c:v>
                </c:pt>
                <c:pt idx="4">
                  <c:v>603720</c:v>
                </c:pt>
                <c:pt idx="5">
                  <c:v>2193085</c:v>
                </c:pt>
                <c:pt idx="6">
                  <c:v>1414591</c:v>
                </c:pt>
                <c:pt idx="7">
                  <c:v>2583360</c:v>
                </c:pt>
                <c:pt idx="8">
                  <c:v>2727849</c:v>
                </c:pt>
                <c:pt idx="9">
                  <c:v>2800964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963-40A3-906C-1171B26FCAFC}"/>
            </c:ext>
          </c:extLst>
        </c:ser>
        <c:ser>
          <c:idx val="2"/>
          <c:order val="2"/>
          <c:tx>
            <c:strRef>
              <c:f>Feuil1!$D$7</c:f>
              <c:strCache>
                <c:ptCount val="1"/>
                <c:pt idx="0">
                  <c:v>Autres usages économiques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Feuil1!$E$4:$N$4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Feuil1!$E$7:$N$7</c:f>
              <c:numCache>
                <c:formatCode>General</c:formatCode>
                <c:ptCount val="10"/>
                <c:pt idx="0">
                  <c:v>49487</c:v>
                </c:pt>
                <c:pt idx="1">
                  <c:v>72429</c:v>
                </c:pt>
                <c:pt idx="2">
                  <c:v>50497</c:v>
                </c:pt>
                <c:pt idx="3">
                  <c:v>100983</c:v>
                </c:pt>
                <c:pt idx="4">
                  <c:v>87175</c:v>
                </c:pt>
                <c:pt idx="5">
                  <c:v>66697</c:v>
                </c:pt>
                <c:pt idx="6">
                  <c:v>99597</c:v>
                </c:pt>
                <c:pt idx="7">
                  <c:v>106460</c:v>
                </c:pt>
                <c:pt idx="8">
                  <c:v>91096</c:v>
                </c:pt>
                <c:pt idx="9">
                  <c:v>52473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963-40A3-906C-1171B26FCAFC}"/>
            </c:ext>
          </c:extLst>
        </c:ser>
        <c:ser>
          <c:idx val="3"/>
          <c:order val="3"/>
          <c:tx>
            <c:strRef>
              <c:f>Feuil1!$D$8</c:f>
              <c:strCache>
                <c:ptCount val="1"/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Feuil1!$E$4:$N$4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Feuil1!$E$8:$N$8</c:f>
              <c:numCache>
                <c:formatCode>General</c:formatCode>
                <c:ptCount val="10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963-40A3-906C-1171B26FCAFC}"/>
            </c:ext>
          </c:extLst>
        </c:ser>
        <c:ser>
          <c:idx val="4"/>
          <c:order val="4"/>
          <c:tx>
            <c:strRef>
              <c:f>Feuil1!$D$9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Feuil1!$E$4:$N$4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Feuil1!$E$9:$N$9</c:f>
              <c:numCache>
                <c:formatCode>General</c:formatCode>
                <c:ptCount val="10"/>
                <c:pt idx="0">
                  <c:v>8767790</c:v>
                </c:pt>
                <c:pt idx="1">
                  <c:v>8332365</c:v>
                </c:pt>
                <c:pt idx="2">
                  <c:v>6685868</c:v>
                </c:pt>
                <c:pt idx="3">
                  <c:v>7599596</c:v>
                </c:pt>
                <c:pt idx="4">
                  <c:v>6291288</c:v>
                </c:pt>
                <c:pt idx="5">
                  <c:v>8085716</c:v>
                </c:pt>
                <c:pt idx="6">
                  <c:v>7241587</c:v>
                </c:pt>
                <c:pt idx="7">
                  <c:v>8451090</c:v>
                </c:pt>
                <c:pt idx="8">
                  <c:v>8390253</c:v>
                </c:pt>
                <c:pt idx="9">
                  <c:v>8427387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963-40A3-906C-1171B26FC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54304239"/>
        <c:axId val="954302575"/>
      </c:lineChart>
      <c:catAx>
        <c:axId val="954304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54302575"/>
        <c:crosses val="autoZero"/>
        <c:auto val="1"/>
        <c:lblAlgn val="ctr"/>
        <c:lblOffset val="100"/>
        <c:noMultiLvlLbl val="0"/>
      </c:catAx>
      <c:valAx>
        <c:axId val="9543025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543042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735236220472445E-2"/>
          <c:y val="0.15586738662828378"/>
          <c:w val="0.56741904527559051"/>
          <c:h val="0.79815951865185975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C70-47DF-9E41-472306C8869C}"/>
              </c:ext>
            </c:extLst>
          </c:dPt>
          <c:dPt>
            <c:idx val="1"/>
            <c:bubble3D val="0"/>
            <c:explosion val="2"/>
            <c:spPr>
              <a:solidFill>
                <a:srgbClr val="996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C70-47DF-9E41-472306C8869C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19050"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70-47DF-9E41-472306C8869C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C70-47DF-9E41-472306C8869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 dirty="0"/>
                      <a:t>
</a:t>
                    </a:r>
                    <a:fld id="{91B02D95-8580-40D5-9046-A688E2002CC6}" type="PERCENTAGE">
                      <a:rPr lang="en-US" sz="2000" baseline="0"/>
                      <a:pPr/>
                      <a:t>[POURCENTAGE]</a:t>
                    </a:fld>
                    <a:endParaRPr lang="en-US" baseline="0" dirty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C70-47DF-9E41-472306C8869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 dirty="0"/>
                      <a:t>
</a:t>
                    </a:r>
                    <a:fld id="{378581A0-5DC4-4EC7-B533-F6B3A53F7559}" type="PERCENTAGE">
                      <a:rPr lang="en-US" baseline="0"/>
                      <a:pPr/>
                      <a:t>[POURCENTAGE]</a:t>
                    </a:fld>
                    <a:endParaRPr lang="en-US" baseline="0" dirty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C70-47DF-9E41-472306C8869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aseline="0" dirty="0"/>
                      <a:t>
</a:t>
                    </a:r>
                    <a:fld id="{CD675580-9E3D-4DED-B8C0-32A5345CD526}" type="PERCENTAGE">
                      <a:rPr lang="en-US" baseline="0"/>
                      <a:pPr/>
                      <a:t>[POURCENTAGE]</a:t>
                    </a:fld>
                    <a:endParaRPr lang="en-US" baseline="0" dirty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C70-47DF-9E41-472306C8869C}"/>
                </c:ext>
              </c:extLst>
            </c:dLbl>
            <c:dLbl>
              <c:idx val="3"/>
              <c:layout>
                <c:manualLayout>
                  <c:x val="8.9464812992125983E-3"/>
                  <c:y val="2.3437498558224745E-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
</a:t>
                    </a:r>
                    <a:fld id="{C2E78EB7-6190-4C8E-8952-87387F5494A9}" type="PERCENTAGE">
                      <a:rPr lang="en-US" baseline="0"/>
                      <a:pPr/>
                      <a:t>[POURCENTAGE]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C70-47DF-9E41-472306C8869C}"/>
                </c:ext>
              </c:extLst>
            </c:dLbl>
            <c:spPr>
              <a:solidFill>
                <a:prstClr val="white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Feuil1!$A$2:$A$5</c:f>
              <c:strCache>
                <c:ptCount val="4"/>
                <c:pt idx="0">
                  <c:v>Rejets réseaux (DO et surverse)</c:v>
                </c:pt>
                <c:pt idx="1">
                  <c:v>Rejets stations épuration</c:v>
                </c:pt>
                <c:pt idx="2">
                  <c:v>Rejets ANC</c:v>
                </c:pt>
                <c:pt idx="3">
                  <c:v>Rejets industries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16167</c:v>
                </c:pt>
                <c:pt idx="1">
                  <c:v>19802</c:v>
                </c:pt>
                <c:pt idx="2">
                  <c:v>45730</c:v>
                </c:pt>
                <c:pt idx="3">
                  <c:v>3145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70-47DF-9E41-472306C886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655548720472444"/>
          <c:y val="8.7790274980180064E-2"/>
          <c:w val="0.36344450180305721"/>
          <c:h val="0.585599373425235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rgbClr val="FF9999"/>
            </a:solidFill>
          </c:spPr>
          <c:dPt>
            <c:idx val="0"/>
            <c:bubble3D val="0"/>
            <c:spPr>
              <a:solidFill>
                <a:srgbClr val="FFFF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725-49F2-9666-46C7D00A1045}"/>
              </c:ext>
            </c:extLst>
          </c:dPt>
          <c:dPt>
            <c:idx val="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725-49F2-9666-46C7D00A1045}"/>
              </c:ext>
            </c:extLst>
          </c:dPt>
          <c:dPt>
            <c:idx val="2"/>
            <c:bubble3D val="0"/>
            <c:spPr>
              <a:solidFill>
                <a:srgbClr val="FF99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725-49F2-9666-46C7D00A1045}"/>
              </c:ext>
            </c:extLst>
          </c:dPt>
          <c:dLbls>
            <c:dLbl>
              <c:idx val="1"/>
              <c:layout>
                <c:manualLayout>
                  <c:x val="1.1243610553802413E-2"/>
                  <c:y val="3.8413916427974586E-2"/>
                </c:manualLayout>
              </c:layout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D725-49F2-9666-46C7D00A10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AC</c:v>
                </c:pt>
                <c:pt idx="1">
                  <c:v>ANC</c:v>
                </c:pt>
                <c:pt idx="2">
                  <c:v>Mixte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5</c:v>
                </c:pt>
                <c:pt idx="1">
                  <c:v>116</c:v>
                </c:pt>
                <c:pt idx="2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25-49F2-9666-46C7D00A10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fr-FR" sz="1400" dirty="0"/>
              <a:t>Contrôle des installation ANC -2015</a:t>
            </a:r>
          </a:p>
        </c:rich>
      </c:tx>
      <c:overlay val="0"/>
    </c:title>
    <c:autoTitleDeleted val="0"/>
    <c:view3D>
      <c:rotX val="30"/>
      <c:rotY val="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0.14824425419028095"/>
                  <c:y val="6.3940836049259278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13E-4CE9-9AC3-307AAE8173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 baseline="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Indicateurs!$B$22:$C$22</c:f>
              <c:strCache>
                <c:ptCount val="2"/>
                <c:pt idx="0">
                  <c:v>Nombre immeubles contrôlés</c:v>
                </c:pt>
                <c:pt idx="1">
                  <c:v>Nombre immeubles non contrôlés</c:v>
                </c:pt>
              </c:strCache>
            </c:strRef>
          </c:cat>
          <c:val>
            <c:numRef>
              <c:f>Indicateurs!$B$23:$C$23</c:f>
              <c:numCache>
                <c:formatCode>General</c:formatCode>
                <c:ptCount val="2"/>
                <c:pt idx="0">
                  <c:v>9774</c:v>
                </c:pt>
                <c:pt idx="1">
                  <c:v>4391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3E-4CE9-9AC3-307AAE8173F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895984565296028"/>
          <c:y val="0.17778144617750127"/>
          <c:w val="0.3289878210539009"/>
          <c:h val="0.47725649817706739"/>
        </c:manualLayout>
      </c:layout>
      <c:overlay val="0"/>
      <c:txPr>
        <a:bodyPr/>
        <a:lstStyle/>
        <a:p>
          <a:pPr rtl="0">
            <a:defRPr sz="1400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r-FR" sz="1400" dirty="0"/>
              <a:t>Conformité des installations ANC - 2015</a:t>
            </a:r>
          </a:p>
        </c:rich>
      </c:tx>
      <c:layout>
        <c:manualLayout>
          <c:xMode val="edge"/>
          <c:yMode val="edge"/>
          <c:x val="0.14412693072838656"/>
          <c:y val="3.1717521258231574E-2"/>
        </c:manualLayout>
      </c:layout>
      <c:overlay val="0"/>
    </c:title>
    <c:autoTitleDeleted val="0"/>
    <c:view3D>
      <c:rotX val="30"/>
      <c:rotY val="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dLbl>
              <c:idx val="0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447-4D8B-927A-317897CF4D9C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47-4D8B-927A-317897CF4D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Indicateurs!$E$22:$F$22</c:f>
              <c:strCache>
                <c:ptCount val="2"/>
                <c:pt idx="0">
                  <c:v>Nombre installations conformes</c:v>
                </c:pt>
                <c:pt idx="1">
                  <c:v>Nombre installations non conformes</c:v>
                </c:pt>
              </c:strCache>
            </c:strRef>
          </c:cat>
          <c:val>
            <c:numRef>
              <c:f>Indicateurs!$E$23:$F$23</c:f>
              <c:numCache>
                <c:formatCode>General</c:formatCode>
                <c:ptCount val="2"/>
                <c:pt idx="0">
                  <c:v>3618</c:v>
                </c:pt>
                <c:pt idx="1">
                  <c:v>6156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447-4D8B-927A-317897CF4D9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254634165259506"/>
          <c:y val="0.26663196886388341"/>
          <c:w val="0.33027233746459173"/>
          <c:h val="0.73336803113611659"/>
        </c:manualLayout>
      </c:layout>
      <c:overlay val="0"/>
      <c:txPr>
        <a:bodyPr/>
        <a:lstStyle/>
        <a:p>
          <a:pPr rtl="0">
            <a:defRPr sz="1400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839-4385-95A5-4517343201E4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839-4385-95A5-4517343201E4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839-4385-95A5-4517343201E4}"/>
              </c:ext>
            </c:extLst>
          </c:dPt>
          <c:dPt>
            <c:idx val="3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839-4385-95A5-4517343201E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46A88995-430A-478A-8C27-E548D5958669}" type="PERCENTAGE">
                      <a:rPr lang="en-US" sz="2000"/>
                      <a:pPr/>
                      <a:t>[POURCENTAGE]</a:t>
                    </a:fld>
                    <a:endParaRPr lang="fr-FR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839-4385-95A5-4517343201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'bilan '!$E$29:$H$29</c:f>
              <c:strCache>
                <c:ptCount val="4"/>
                <c:pt idx="0">
                  <c:v>inférieur à 200 EH</c:v>
                </c:pt>
                <c:pt idx="1">
                  <c:v>de 200 à 1999 EH</c:v>
                </c:pt>
                <c:pt idx="2">
                  <c:v> de 2000 à 9999 EH </c:v>
                </c:pt>
                <c:pt idx="3">
                  <c:v> Au dessus de 10000 EH </c:v>
                </c:pt>
              </c:strCache>
            </c:strRef>
          </c:cat>
          <c:val>
            <c:numRef>
              <c:f>'bilan '!$E$30:$H$30</c:f>
              <c:numCache>
                <c:formatCode>0%</c:formatCode>
                <c:ptCount val="4"/>
                <c:pt idx="0">
                  <c:v>4.4999999999999998E-2</c:v>
                </c:pt>
                <c:pt idx="1">
                  <c:v>0.72</c:v>
                </c:pt>
                <c:pt idx="2">
                  <c:v>0.09</c:v>
                </c:pt>
                <c:pt idx="3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839-4385-95A5-4517343201E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91397-7FD4-4304-9AF7-F47D92F9C447}" type="datetimeFigureOut">
              <a:rPr lang="fr-FR" smtClean="0"/>
              <a:t>19/10/2021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DF845-E120-4358-91C2-81544C1B86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2281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207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5230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749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775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091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151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1274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2173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983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1419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932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	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7440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976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2550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1384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1367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86034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40487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2124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30374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69472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4867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Symcéa	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31220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19212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99904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19659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44434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2426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11719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082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711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850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1251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522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621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7429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F845-E120-4358-91C2-81544C1B861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7531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9F21-074B-4078-829A-FA11655BAB71}" type="datetime1">
              <a:rPr lang="fr-FR" smtClean="0"/>
              <a:t>19/10/2021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73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9BC1-56B2-486D-8377-C064A4C0B486}" type="datetime1">
              <a:rPr lang="fr-FR" smtClean="0"/>
              <a:t>19/10/2021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3368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FAE0-0363-4508-AB2B-FCBD6C79466C}" type="datetime1">
              <a:rPr lang="fr-FR" smtClean="0"/>
              <a:t>19/10/2021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992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DA79-E1CF-4FC9-AC3F-D311233FBE59}" type="datetime1">
              <a:rPr lang="fr-FR" smtClean="0"/>
              <a:t>19/10/2021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327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F143B-6CF9-49CA-8A14-D50EB0C0BEBB}" type="datetime1">
              <a:rPr lang="fr-FR" smtClean="0"/>
              <a:t>19/10/2021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226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C68F-9D6F-4DCF-B683-93B870D1B59E}" type="datetime1">
              <a:rPr lang="fr-FR" smtClean="0"/>
              <a:t>19/10/2021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2329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769DF-469F-4DC5-90A0-82B353F81D08}" type="datetime1">
              <a:rPr lang="fr-FR" smtClean="0"/>
              <a:t>19/10/2021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97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427DD-A586-479A-9D7C-21B262E8CA0B}" type="datetime1">
              <a:rPr lang="fr-FR" smtClean="0"/>
              <a:t>19/10/2021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123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A770D-C547-444F-BD20-026A2A7A4A34}" type="datetime1">
              <a:rPr lang="fr-FR" smtClean="0"/>
              <a:t>19/10/2021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FR"/>
              <a:t>Sage de l’aUTHIE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139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D7ADBE8-AFC4-49C9-A51F-526196786885}" type="datetime1">
              <a:rPr lang="fr-FR" smtClean="0"/>
              <a:t>19/10/2021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Sage de l’aUTHIE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9313472-45EF-469F-9C12-18D63CA62E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1895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F2B4-087F-463D-83D2-B032D6E455C1}" type="datetime1">
              <a:rPr lang="fr-FR" smtClean="0"/>
              <a:t>19/10/2021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69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441B1A5-6D2A-42B6-849D-113419B02ECC}" type="datetime1">
              <a:rPr lang="fr-FR" smtClean="0"/>
              <a:t>19/10/2021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Sage de l’aUTHIE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9313472-45EF-469F-9C12-18D63CA62E90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86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D3459DE-6D27-4E06-8ED2-E6C4B6C0E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5" y="33090"/>
            <a:ext cx="1367413" cy="157663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EC9E527-F20C-4941-8043-4EABA088A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943" y="1937331"/>
            <a:ext cx="11745156" cy="2501503"/>
          </a:xfrm>
        </p:spPr>
        <p:txBody>
          <a:bodyPr>
            <a:normAutofit/>
          </a:bodyPr>
          <a:lstStyle/>
          <a:p>
            <a:pPr algn="ctr"/>
            <a:r>
              <a:rPr lang="fr-FR" sz="4800" dirty="0">
                <a:solidFill>
                  <a:srgbClr val="0070C0"/>
                </a:solidFill>
              </a:rPr>
              <a:t>Commission Thématique </a:t>
            </a:r>
            <a:br>
              <a:rPr lang="fr-FR" sz="4800" dirty="0">
                <a:solidFill>
                  <a:srgbClr val="0070C0"/>
                </a:solidFill>
              </a:rPr>
            </a:br>
            <a:r>
              <a:rPr lang="fr-FR" sz="4800" dirty="0">
                <a:solidFill>
                  <a:srgbClr val="0070C0"/>
                </a:solidFill>
              </a:rPr>
              <a:t>Gestion de la ressource en eau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0E0609B-3A48-4090-A703-C07F9A7DE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200" dirty="0"/>
              <a:t>16/09/2021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BFAFA2-7DFB-4214-83D5-E9A8D9BA7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Sage de </a:t>
            </a:r>
            <a:r>
              <a:rPr lang="fr-FR" sz="1200" dirty="0" err="1"/>
              <a:t>l’aUTHIE</a:t>
            </a:r>
            <a:endParaRPr lang="fr-FR" sz="120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0E4416-3E39-485E-88D0-54F9D9AD8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z="1200" smtClean="0"/>
              <a:t>1</a:t>
            </a:fld>
            <a:endParaRPr lang="fr-FR" sz="1200" dirty="0"/>
          </a:p>
        </p:txBody>
      </p:sp>
      <p:pic>
        <p:nvPicPr>
          <p:cNvPr id="8" name="Image 7" descr="logo_symcea_seul">
            <a:extLst>
              <a:ext uri="{FF2B5EF4-FFF2-40B4-BE49-F238E27FC236}">
                <a16:creationId xmlns:a16="http://schemas.microsoft.com/office/drawing/2014/main" id="{5D589EA0-1E4E-40ED-B792-2949679AAFD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514350" y="374050"/>
            <a:ext cx="2971800" cy="65532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7CE4EBC-F95F-42CE-850F-6B6A5C4F2F80}"/>
              </a:ext>
            </a:extLst>
          </p:cNvPr>
          <p:cNvSpPr txBox="1"/>
          <p:nvPr/>
        </p:nvSpPr>
        <p:spPr>
          <a:xfrm>
            <a:off x="1722268" y="4518734"/>
            <a:ext cx="87977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Président: Monsieur Eric KRAEMER </a:t>
            </a:r>
          </a:p>
          <a:p>
            <a:pPr algn="ctr"/>
            <a:endParaRPr lang="fr-FR" sz="2800" dirty="0"/>
          </a:p>
          <a:p>
            <a:pPr algn="ctr"/>
            <a:r>
              <a:rPr lang="fr-FR" sz="2800" i="1" dirty="0"/>
              <a:t>Réunion du 16 septembre 2021</a:t>
            </a:r>
          </a:p>
        </p:txBody>
      </p:sp>
    </p:spTree>
    <p:extLst>
      <p:ext uri="{BB962C8B-B14F-4D97-AF65-F5344CB8AC3E}">
        <p14:creationId xmlns:p14="http://schemas.microsoft.com/office/powerpoint/2010/main" val="763049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5688D0-CC02-4BCD-AEAA-DEF6E55E7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06C2A0-D9FF-46CC-9D24-27FB5DBAC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49CA64-0774-4EF6-9EC7-71D5C077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10</a:t>
            </a:fld>
            <a:endParaRPr lang="fr-FR"/>
          </a:p>
        </p:txBody>
      </p:sp>
      <p:graphicFrame>
        <p:nvGraphicFramePr>
          <p:cNvPr id="7" name="Tableau 8">
            <a:extLst>
              <a:ext uri="{FF2B5EF4-FFF2-40B4-BE49-F238E27FC236}">
                <a16:creationId xmlns:a16="http://schemas.microsoft.com/office/drawing/2014/main" id="{46CAE94E-104E-425B-BFD5-9F200E2E7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194819"/>
              </p:ext>
            </p:extLst>
          </p:nvPr>
        </p:nvGraphicFramePr>
        <p:xfrm>
          <a:off x="481496" y="1046955"/>
          <a:ext cx="11467848" cy="5060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1300">
                  <a:extLst>
                    <a:ext uri="{9D8B030D-6E8A-4147-A177-3AD203B41FA5}">
                      <a16:colId xmlns:a16="http://schemas.microsoft.com/office/drawing/2014/main" val="4225996518"/>
                    </a:ext>
                  </a:extLst>
                </a:gridCol>
                <a:gridCol w="6117087">
                  <a:extLst>
                    <a:ext uri="{9D8B030D-6E8A-4147-A177-3AD203B41FA5}">
                      <a16:colId xmlns:a16="http://schemas.microsoft.com/office/drawing/2014/main" val="2642470836"/>
                    </a:ext>
                  </a:extLst>
                </a:gridCol>
                <a:gridCol w="2769461">
                  <a:extLst>
                    <a:ext uri="{9D8B030D-6E8A-4147-A177-3AD203B41FA5}">
                      <a16:colId xmlns:a16="http://schemas.microsoft.com/office/drawing/2014/main" val="3198753118"/>
                    </a:ext>
                  </a:extLst>
                </a:gridCol>
              </a:tblGrid>
              <a:tr h="415881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Objectifs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Orientations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Dispositions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759799"/>
                  </a:ext>
                </a:extLst>
              </a:tr>
              <a:tr h="1128915">
                <a:tc>
                  <a:txBody>
                    <a:bodyPr/>
                    <a:lstStyle/>
                    <a:p>
                      <a:pPr algn="l"/>
                      <a:r>
                        <a:rPr lang="fr-FR" sz="1400" b="1" u="sng" dirty="0"/>
                        <a:t>Objectif 2.1</a:t>
                      </a:r>
                      <a:r>
                        <a:rPr lang="fr-FR" sz="1400" b="1" dirty="0"/>
                        <a:t>: </a:t>
                      </a:r>
                      <a:r>
                        <a:rPr lang="fr-FR" sz="1400" dirty="0"/>
                        <a:t>Protéger la ressource en eau contre les pollutions </a:t>
                      </a:r>
                    </a:p>
                    <a:p>
                      <a:pPr algn="l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Orientation B-1 </a:t>
                      </a:r>
                      <a:r>
                        <a:rPr lang="fr-FR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fr-FR" sz="1400" dirty="0"/>
                        <a:t>Poursuivre la reconquête de la qualité des captages et préserver la ressource en eau dans les zones à enjeu eau potable définies dans le SDAGE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Reconquérir la qualité de l’eau des captages prioritaires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551841"/>
                  </a:ext>
                </a:extLst>
              </a:tr>
              <a:tr h="11720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u="sng" dirty="0"/>
                        <a:t>Objectif 2.2</a:t>
                      </a:r>
                      <a:r>
                        <a:rPr lang="fr-FR" sz="1400" b="1" dirty="0"/>
                        <a:t>: </a:t>
                      </a:r>
                      <a:r>
                        <a:rPr lang="fr-FR" sz="1400" dirty="0"/>
                        <a:t>Améliorer la gestion de la ressource en eau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Orientation B-2: </a:t>
                      </a:r>
                      <a:r>
                        <a:rPr lang="fr-FR" sz="1400" dirty="0"/>
                        <a:t>Anticiper et prévenir les situations de crise par la gestion équilibrée des ressources en eau</a:t>
                      </a:r>
                      <a:endParaRPr lang="fr-FR" sz="14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Définir un volume disponible par sous-bassin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625684"/>
                  </a:ext>
                </a:extLst>
              </a:tr>
              <a:tr h="11720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Orientation B-3: </a:t>
                      </a:r>
                      <a:r>
                        <a:rPr lang="fr-FR" sz="1400" dirty="0"/>
                        <a:t>Inciter aux économies d’eau et à l’utilisation des ressources alternatives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708555"/>
                  </a:ext>
                </a:extLst>
              </a:tr>
              <a:tr h="11720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u="sng" dirty="0"/>
                        <a:t>Objectif 2.3</a:t>
                      </a:r>
                      <a:r>
                        <a:rPr lang="fr-FR" sz="1400" dirty="0"/>
                        <a:t> Rechercher et réparer les fuites dans les réseaux d’eau potable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Orientation B-5: </a:t>
                      </a:r>
                      <a:r>
                        <a:rPr lang="fr-FR" sz="1400" dirty="0"/>
                        <a:t>Rechercher et réparer les fuites dans les réseaux d’eau potable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Limiter les pertes d’eau dans les réseaux de la distribution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952515"/>
                  </a:ext>
                </a:extLst>
              </a:tr>
            </a:tbl>
          </a:graphicData>
        </a:graphic>
      </p:graphicFrame>
      <p:sp>
        <p:nvSpPr>
          <p:cNvPr id="8" name="Titre 1">
            <a:extLst>
              <a:ext uri="{FF2B5EF4-FFF2-40B4-BE49-F238E27FC236}">
                <a16:creationId xmlns:a16="http://schemas.microsoft.com/office/drawing/2014/main" id="{770AFF38-9150-4497-BB87-36CF5FB7A4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07028" y="55757"/>
            <a:ext cx="10058400" cy="5140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rgbClr val="0070C0"/>
                </a:solidFill>
              </a:rPr>
              <a:t>Les enjeux, objectifs et orientations du SDAGE 2022-2027 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B23F68C1-403E-4C0E-8D25-57A7C6F35979}"/>
              </a:ext>
            </a:extLst>
          </p:cNvPr>
          <p:cNvSpPr txBox="1">
            <a:spLocks/>
          </p:cNvSpPr>
          <p:nvPr/>
        </p:nvSpPr>
        <p:spPr>
          <a:xfrm>
            <a:off x="481496" y="539008"/>
            <a:ext cx="8884446" cy="507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solidFill>
                  <a:srgbClr val="FF0000"/>
                </a:solidFill>
              </a:rPr>
              <a:t>L’enjeu B: </a:t>
            </a:r>
            <a:r>
              <a:rPr lang="fr-FR" sz="2400" b="1" dirty="0">
                <a:solidFill>
                  <a:schemeClr val="tx1"/>
                </a:solidFill>
              </a:rPr>
              <a:t>Garantir une eau potable en qualité et quantité satisfaisante</a:t>
            </a:r>
          </a:p>
        </p:txBody>
      </p:sp>
    </p:spTree>
    <p:extLst>
      <p:ext uri="{BB962C8B-B14F-4D97-AF65-F5344CB8AC3E}">
        <p14:creationId xmlns:p14="http://schemas.microsoft.com/office/powerpoint/2010/main" val="2229763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5688D0-CC02-4BCD-AEAA-DEF6E55E7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DA79-E1CF-4FC9-AC3F-D311233FBE59}" type="datetime1">
              <a:rPr lang="fr-FR" smtClean="0"/>
              <a:t>19/10/2021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06C2A0-D9FF-46CC-9D24-27FB5DBAC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49CA64-0774-4EF6-9EC7-71D5C077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11</a:t>
            </a:fld>
            <a:endParaRPr lang="fr-FR"/>
          </a:p>
        </p:txBody>
      </p:sp>
      <p:graphicFrame>
        <p:nvGraphicFramePr>
          <p:cNvPr id="7" name="Tableau 8">
            <a:extLst>
              <a:ext uri="{FF2B5EF4-FFF2-40B4-BE49-F238E27FC236}">
                <a16:creationId xmlns:a16="http://schemas.microsoft.com/office/drawing/2014/main" id="{46CAE94E-104E-425B-BFD5-9F200E2E7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497294"/>
              </p:ext>
            </p:extLst>
          </p:nvPr>
        </p:nvGraphicFramePr>
        <p:xfrm>
          <a:off x="258339" y="507810"/>
          <a:ext cx="11736281" cy="5772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0155">
                  <a:extLst>
                    <a:ext uri="{9D8B030D-6E8A-4147-A177-3AD203B41FA5}">
                      <a16:colId xmlns:a16="http://schemas.microsoft.com/office/drawing/2014/main" val="3561830647"/>
                    </a:ext>
                  </a:extLst>
                </a:gridCol>
                <a:gridCol w="1596042">
                  <a:extLst>
                    <a:ext uri="{9D8B030D-6E8A-4147-A177-3AD203B41FA5}">
                      <a16:colId xmlns:a16="http://schemas.microsoft.com/office/drawing/2014/main" val="4225996518"/>
                    </a:ext>
                  </a:extLst>
                </a:gridCol>
                <a:gridCol w="2725445">
                  <a:extLst>
                    <a:ext uri="{9D8B030D-6E8A-4147-A177-3AD203B41FA5}">
                      <a16:colId xmlns:a16="http://schemas.microsoft.com/office/drawing/2014/main" val="1272467235"/>
                    </a:ext>
                  </a:extLst>
                </a:gridCol>
                <a:gridCol w="2725444">
                  <a:extLst>
                    <a:ext uri="{9D8B030D-6E8A-4147-A177-3AD203B41FA5}">
                      <a16:colId xmlns:a16="http://schemas.microsoft.com/office/drawing/2014/main" val="2642470836"/>
                    </a:ext>
                  </a:extLst>
                </a:gridCol>
                <a:gridCol w="3099195">
                  <a:extLst>
                    <a:ext uri="{9D8B030D-6E8A-4147-A177-3AD203B41FA5}">
                      <a16:colId xmlns:a16="http://schemas.microsoft.com/office/drawing/2014/main" val="3198753118"/>
                    </a:ext>
                  </a:extLst>
                </a:gridCol>
              </a:tblGrid>
              <a:tr h="853614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Enjeu</a:t>
                      </a:r>
                    </a:p>
                    <a:p>
                      <a:pPr algn="ctr"/>
                      <a:r>
                        <a:rPr lang="fr-FR" sz="1800" dirty="0">
                          <a:solidFill>
                            <a:srgbClr val="FF0000"/>
                          </a:solidFill>
                        </a:rPr>
                        <a:t>Proposition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Objectifs généraux</a:t>
                      </a:r>
                    </a:p>
                    <a:p>
                      <a:pPr algn="ctr"/>
                      <a:r>
                        <a:rPr lang="fr-FR" sz="1800" dirty="0">
                          <a:solidFill>
                            <a:srgbClr val="FF0000"/>
                          </a:solidFill>
                        </a:rPr>
                        <a:t>Validés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Objectifs spécifiques</a:t>
                      </a:r>
                    </a:p>
                    <a:p>
                      <a:pPr algn="ctr"/>
                      <a:r>
                        <a:rPr lang="fr-FR" sz="1800" dirty="0">
                          <a:solidFill>
                            <a:srgbClr val="FF0000"/>
                          </a:solidFill>
                        </a:rPr>
                        <a:t>Validés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Orientations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rgbClr val="FF0000"/>
                          </a:solidFill>
                        </a:rPr>
                        <a:t>Définies mais non validées</a:t>
                      </a:r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Dispositions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rgbClr val="FF0000"/>
                          </a:solidFill>
                        </a:rPr>
                        <a:t>Définies mais non validées</a:t>
                      </a:r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759799"/>
                  </a:ext>
                </a:extLst>
              </a:tr>
              <a:tr h="1451143">
                <a:tc rowSpan="5">
                  <a:txBody>
                    <a:bodyPr/>
                    <a:lstStyle/>
                    <a:p>
                      <a:pPr algn="l"/>
                      <a:endParaRPr lang="fr-FR" sz="1600" dirty="0"/>
                    </a:p>
                    <a:p>
                      <a:pPr algn="l"/>
                      <a:endParaRPr lang="fr-FR" sz="1600" dirty="0"/>
                    </a:p>
                    <a:p>
                      <a:pPr algn="l"/>
                      <a:endParaRPr lang="fr-FR" sz="1600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endParaRPr lang="fr-FR" sz="1600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endParaRPr lang="fr-FR" sz="1600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endParaRPr lang="fr-FR" sz="1600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endParaRPr lang="fr-FR" sz="1600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endParaRPr lang="fr-FR" sz="1600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r>
                        <a:rPr lang="fr-FR" sz="1600" dirty="0">
                          <a:solidFill>
                            <a:srgbClr val="FF0000"/>
                          </a:solidFill>
                        </a:rPr>
                        <a:t>La préservation et la gestion de la ressource en eau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/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Améliorer la qualité des eaux superficielles en luttant contre les </a:t>
                      </a:r>
                      <a:r>
                        <a:rPr lang="fr-FR" sz="1600">
                          <a:solidFill>
                            <a:schemeClr val="tx1"/>
                          </a:solidFill>
                        </a:rPr>
                        <a:t>pollutions ponctuelles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Améliorer le traitement des effluents domestiques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Améliorer et gérer le réseau eaux pluviales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- Améliorer le fonctionnement des déversoirs d’orage</a:t>
                      </a:r>
                    </a:p>
                    <a:p>
                      <a:pPr algn="l"/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- Prioriser l’infiltration ou la récupération des eaux pluviales sur site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551841"/>
                  </a:ext>
                </a:extLst>
              </a:tr>
              <a:tr h="581310">
                <a:tc vMerge="1">
                  <a:txBody>
                    <a:bodyPr/>
                    <a:lstStyle/>
                    <a:p>
                      <a:pPr algn="l"/>
                      <a:endParaRPr lang="fr-FR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Lutter contre la pollution par les phytosanitaires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578371"/>
                  </a:ext>
                </a:extLst>
              </a:tr>
              <a:tr h="827968">
                <a:tc vMerge="1">
                  <a:txBody>
                    <a:bodyPr/>
                    <a:lstStyle/>
                    <a:p>
                      <a:pPr algn="l"/>
                      <a:endParaRPr lang="fr-FR" sz="16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Raisonner l’apport de nitrates sur les terres agricoles</a:t>
                      </a:r>
                    </a:p>
                    <a:p>
                      <a:pPr algn="l"/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fr-FR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020183"/>
                  </a:ext>
                </a:extLst>
              </a:tr>
              <a:tr h="995882">
                <a:tc vMerge="1">
                  <a:txBody>
                    <a:bodyPr/>
                    <a:lstStyle/>
                    <a:p>
                      <a:pPr algn="l"/>
                      <a:endParaRPr lang="fr-FR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/>
                      <a:endParaRPr lang="fr-FR" sz="1600" dirty="0"/>
                    </a:p>
                    <a:p>
                      <a:pPr algn="l"/>
                      <a:endParaRPr lang="fr-FR" sz="1600" dirty="0"/>
                    </a:p>
                    <a:p>
                      <a:pPr algn="l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Garantir l’alimentation eau potable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Protéger les Aires d'Alimentation des captages d'eau destinée à la consommation humaine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721090"/>
                  </a:ext>
                </a:extLst>
              </a:tr>
              <a:tr h="827968">
                <a:tc vMerge="1">
                  <a:txBody>
                    <a:bodyPr/>
                    <a:lstStyle/>
                    <a:p>
                      <a:pPr algn="l"/>
                      <a:endParaRPr lang="fr-FR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Améliorer et sécuriser la distribution de l'Eau potable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742098"/>
                  </a:ext>
                </a:extLst>
              </a:tr>
            </a:tbl>
          </a:graphicData>
        </a:graphic>
      </p:graphicFrame>
      <p:sp>
        <p:nvSpPr>
          <p:cNvPr id="10" name="Titre 1">
            <a:extLst>
              <a:ext uri="{FF2B5EF4-FFF2-40B4-BE49-F238E27FC236}">
                <a16:creationId xmlns:a16="http://schemas.microsoft.com/office/drawing/2014/main" id="{D2F4ADE5-C85F-4315-BE84-DF04AB0DFA11}"/>
              </a:ext>
            </a:extLst>
          </p:cNvPr>
          <p:cNvSpPr txBox="1">
            <a:spLocks/>
          </p:cNvSpPr>
          <p:nvPr/>
        </p:nvSpPr>
        <p:spPr>
          <a:xfrm>
            <a:off x="3686185" y="0"/>
            <a:ext cx="10058400" cy="5079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rgbClr val="0070C0"/>
                </a:solidFill>
              </a:rPr>
              <a:t>Le travail déjà réalisé dans le SAGE Authie</a:t>
            </a:r>
          </a:p>
        </p:txBody>
      </p:sp>
    </p:spTree>
    <p:extLst>
      <p:ext uri="{BB962C8B-B14F-4D97-AF65-F5344CB8AC3E}">
        <p14:creationId xmlns:p14="http://schemas.microsoft.com/office/powerpoint/2010/main" val="3700102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D3459DE-6D27-4E06-8ED2-E6C4B6C0E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5" y="33090"/>
            <a:ext cx="1367413" cy="157663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EC9E527-F20C-4941-8043-4EABA088A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422" y="3315098"/>
            <a:ext cx="11745156" cy="1009834"/>
          </a:xfrm>
        </p:spPr>
        <p:txBody>
          <a:bodyPr>
            <a:normAutofit fontScale="90000"/>
          </a:bodyPr>
          <a:lstStyle/>
          <a:p>
            <a:pPr algn="ctr"/>
            <a:r>
              <a:rPr lang="fr-FR" sz="6600" b="1" i="1" dirty="0">
                <a:solidFill>
                  <a:srgbClr val="0070C0"/>
                </a:solidFill>
              </a:rPr>
              <a:t>Etat des lieux/diagnostic de la ressource en eau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0E0609B-3A48-4090-A703-C07F9A7DE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200" dirty="0"/>
              <a:t>16/09/2021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BFAFA2-7DFB-4214-83D5-E9A8D9BA7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Sage de </a:t>
            </a:r>
            <a:r>
              <a:rPr lang="fr-FR" sz="1200" dirty="0" err="1"/>
              <a:t>l’aUTHIE</a:t>
            </a:r>
            <a:endParaRPr lang="fr-FR" sz="120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0E4416-3E39-485E-88D0-54F9D9AD8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z="1200" smtClean="0"/>
              <a:t>12</a:t>
            </a:fld>
            <a:endParaRPr lang="fr-FR" sz="1200" dirty="0"/>
          </a:p>
        </p:txBody>
      </p:sp>
      <p:pic>
        <p:nvPicPr>
          <p:cNvPr id="8" name="Image 7" descr="logo_symcea_seul">
            <a:extLst>
              <a:ext uri="{FF2B5EF4-FFF2-40B4-BE49-F238E27FC236}">
                <a16:creationId xmlns:a16="http://schemas.microsoft.com/office/drawing/2014/main" id="{5D589EA0-1E4E-40ED-B792-2949679AAFD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514350" y="374050"/>
            <a:ext cx="2971800" cy="65532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7E818B30-C4DF-4C14-BF2C-9C8FF902F2D9}"/>
              </a:ext>
            </a:extLst>
          </p:cNvPr>
          <p:cNvSpPr txBox="1">
            <a:spLocks/>
          </p:cNvSpPr>
          <p:nvPr/>
        </p:nvSpPr>
        <p:spPr>
          <a:xfrm>
            <a:off x="446844" y="4382524"/>
            <a:ext cx="11745156" cy="10098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600" b="1" i="1" dirty="0">
                <a:solidFill>
                  <a:schemeClr val="tx1"/>
                </a:solidFill>
              </a:rPr>
              <a:t>Les usages</a:t>
            </a:r>
          </a:p>
        </p:txBody>
      </p:sp>
    </p:spTree>
    <p:extLst>
      <p:ext uri="{BB962C8B-B14F-4D97-AF65-F5344CB8AC3E}">
        <p14:creationId xmlns:p14="http://schemas.microsoft.com/office/powerpoint/2010/main" val="1135630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Les usages de la ressource en 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13</a:t>
            </a:fld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0EC5C2E-99F2-42B4-92AE-27023DD66921}"/>
              </a:ext>
            </a:extLst>
          </p:cNvPr>
          <p:cNvSpPr txBox="1"/>
          <p:nvPr/>
        </p:nvSpPr>
        <p:spPr>
          <a:xfrm>
            <a:off x="7886330" y="1345326"/>
            <a:ext cx="4426998" cy="633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les masses d’eau superficielles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Masse d’eau côtière « </a:t>
            </a:r>
            <a:r>
              <a:rPr lang="fr-FR" sz="20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Warenne</a:t>
            </a:r>
            <a:r>
              <a:rPr lang="fr-FR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à Ault »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Délimitation eau douce/eau salée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Séparation = Pont à Cailloux à </a:t>
            </a:r>
            <a:r>
              <a:rPr lang="fr-FR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Quend</a:t>
            </a:r>
            <a:endParaRPr lang="fr-FR" sz="20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Masse d’eau continentale «l’Authie »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Correspond </a:t>
            </a: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au bassin versant mais pas au périmètre du SAGE 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L’Authie (mesuré à Dompierre sur Authie): Débit moyen = 7,9 m3/s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	      Débit d’étiage = 6 m3/s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lang="fr-FR" sz="1800" dirty="0"/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600C230-D497-41D5-9F6B-A5309C3DB4E8}"/>
              </a:ext>
            </a:extLst>
          </p:cNvPr>
          <p:cNvSpPr txBox="1"/>
          <p:nvPr/>
        </p:nvSpPr>
        <p:spPr>
          <a:xfrm>
            <a:off x="1154083" y="1452466"/>
            <a:ext cx="4492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Carte des masses d’eau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A05C133-C798-44A2-AB51-C8471C9EC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1" y="646595"/>
            <a:ext cx="7852228" cy="555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62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Les usages de la ressource en 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14</a:t>
            </a:fld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0EC5C2E-99F2-42B4-92AE-27023DD66921}"/>
              </a:ext>
            </a:extLst>
          </p:cNvPr>
          <p:cNvSpPr txBox="1"/>
          <p:nvPr/>
        </p:nvSpPr>
        <p:spPr>
          <a:xfrm>
            <a:off x="7939568" y="466543"/>
            <a:ext cx="4426998" cy="79796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Les masses d’eau souterraines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Craie de la Vallée de l’Authie = 1066 km2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Aquifère à nappe libre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Alimente l’Authie (95%)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Alimente la population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autres masses d’eau souterraines dans le périmètre du SAGE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Craie de la Vallée de la Canche Aval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Craie de la Vallée de la Canche Amont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Craie des Vallées de la Scarpe et de la Sensée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Craie de la moyenne Vallée de la Somme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Craie de la Vallée de la Somme aval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lang="fr-FR" sz="1800" dirty="0"/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600C230-D497-41D5-9F6B-A5309C3DB4E8}"/>
              </a:ext>
            </a:extLst>
          </p:cNvPr>
          <p:cNvSpPr txBox="1"/>
          <p:nvPr/>
        </p:nvSpPr>
        <p:spPr>
          <a:xfrm>
            <a:off x="1154083" y="1452466"/>
            <a:ext cx="4492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Carte des masses d’eau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78EED12-8CD1-4112-9387-619DD89BB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545"/>
            <a:ext cx="7954392" cy="562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95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Les usages de la ressource en 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15</a:t>
            </a:fld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0EC5C2E-99F2-42B4-92AE-27023DD66921}"/>
              </a:ext>
            </a:extLst>
          </p:cNvPr>
          <p:cNvSpPr txBox="1"/>
          <p:nvPr/>
        </p:nvSpPr>
        <p:spPr>
          <a:xfrm>
            <a:off x="7966229" y="1814796"/>
            <a:ext cx="4225771" cy="4161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1800" dirty="0"/>
              <a:t>Une moyenne de 7,8 millions de m3 par an (période de 2010 à 2019)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6,8 millions dans la Craie de la Vallée de l’Authie</a:t>
            </a:r>
          </a:p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defRPr/>
            </a:pPr>
            <a:r>
              <a:rPr lang="fr-FR" dirty="0">
                <a:sym typeface="Wingdings" panose="05000000000000000000" pitchFamily="2" charset="2"/>
              </a:rPr>
              <a:t> 87% de l’eau prélevée sur le périmètre du SAGE provient de la Craie de la Vallée de l’Authie</a:t>
            </a:r>
            <a:endParaRPr lang="fr-FR" dirty="0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E</a:t>
            </a:r>
            <a:r>
              <a:rPr lang="fr-FR" sz="1800" dirty="0"/>
              <a:t>nviron 125 captages actifs: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sz="1800" dirty="0"/>
              <a:t>Alimentation en eau potable </a:t>
            </a:r>
            <a:r>
              <a:rPr lang="fr-FR" dirty="0"/>
              <a:t>= </a:t>
            </a:r>
            <a:r>
              <a:rPr lang="fr-FR" sz="1800" dirty="0"/>
              <a:t>55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dirty="0"/>
              <a:t>Irrigation agricole = 60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sz="1800" dirty="0"/>
              <a:t>Autres usages économiques </a:t>
            </a:r>
            <a:r>
              <a:rPr lang="fr-FR" dirty="0"/>
              <a:t>(industrie, loisirs) = 10</a:t>
            </a:r>
            <a:endParaRPr lang="fr-FR" sz="18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1D9E88B-7B74-4CE2-BD2F-424AABFEB0BD}"/>
              </a:ext>
            </a:extLst>
          </p:cNvPr>
          <p:cNvSpPr txBox="1"/>
          <p:nvPr/>
        </p:nvSpPr>
        <p:spPr>
          <a:xfrm>
            <a:off x="1154083" y="1452466"/>
            <a:ext cx="4492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Carte des prélèvements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7E45D09-4009-4E14-A4BF-DB2ECBAD7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20" y="541037"/>
            <a:ext cx="7798325" cy="551843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05C13F-322C-4A7D-8B96-19CBC836EDFB}"/>
              </a:ext>
            </a:extLst>
          </p:cNvPr>
          <p:cNvSpPr txBox="1"/>
          <p:nvPr/>
        </p:nvSpPr>
        <p:spPr>
          <a:xfrm>
            <a:off x="878888" y="861134"/>
            <a:ext cx="1846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Airon-Saint-Vaast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23B277B-AC22-40CF-942A-793BE9789879}"/>
              </a:ext>
            </a:extLst>
          </p:cNvPr>
          <p:cNvCxnSpPr/>
          <p:nvPr/>
        </p:nvCxnSpPr>
        <p:spPr>
          <a:xfrm>
            <a:off x="1402672" y="1230466"/>
            <a:ext cx="177553" cy="35863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3F66E742-2D09-41A3-ABFB-92D556C14095}"/>
              </a:ext>
            </a:extLst>
          </p:cNvPr>
          <p:cNvSpPr txBox="1"/>
          <p:nvPr/>
        </p:nvSpPr>
        <p:spPr>
          <a:xfrm>
            <a:off x="6119674" y="3087862"/>
            <a:ext cx="1106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Doullens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29F0907-BD2F-4115-A8FF-B9BAE5321859}"/>
              </a:ext>
            </a:extLst>
          </p:cNvPr>
          <p:cNvCxnSpPr>
            <a:cxnSpLocks/>
          </p:cNvCxnSpPr>
          <p:nvPr/>
        </p:nvCxnSpPr>
        <p:spPr>
          <a:xfrm flipH="1">
            <a:off x="5788241" y="3576123"/>
            <a:ext cx="471996" cy="5697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EEE18DCF-EE77-43C4-A181-A4B0C1FA314B}"/>
              </a:ext>
            </a:extLst>
          </p:cNvPr>
          <p:cNvSpPr txBox="1"/>
          <p:nvPr/>
        </p:nvSpPr>
        <p:spPr>
          <a:xfrm>
            <a:off x="6765625" y="3391457"/>
            <a:ext cx="1290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Pas-en-Artois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F29882BD-5419-4AD7-A4BB-7D31A55907AC}"/>
              </a:ext>
            </a:extLst>
          </p:cNvPr>
          <p:cNvCxnSpPr>
            <a:cxnSpLocks/>
          </p:cNvCxnSpPr>
          <p:nvPr/>
        </p:nvCxnSpPr>
        <p:spPr>
          <a:xfrm flipH="1">
            <a:off x="6374167" y="3679687"/>
            <a:ext cx="534881" cy="55827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23AFB66B-64B0-4741-859C-49AC686A1AAF}"/>
              </a:ext>
            </a:extLst>
          </p:cNvPr>
          <p:cNvSpPr txBox="1"/>
          <p:nvPr/>
        </p:nvSpPr>
        <p:spPr>
          <a:xfrm>
            <a:off x="3188597" y="1874521"/>
            <a:ext cx="1037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Mouriez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7282CEE-9535-423F-9999-8592A937E336}"/>
              </a:ext>
            </a:extLst>
          </p:cNvPr>
          <p:cNvSpPr txBox="1"/>
          <p:nvPr/>
        </p:nvSpPr>
        <p:spPr>
          <a:xfrm>
            <a:off x="2576994" y="3582777"/>
            <a:ext cx="1037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Gueschart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9F4FD28-85DB-4327-A7CF-55731B898702}"/>
              </a:ext>
            </a:extLst>
          </p:cNvPr>
          <p:cNvCxnSpPr>
            <a:cxnSpLocks/>
          </p:cNvCxnSpPr>
          <p:nvPr/>
        </p:nvCxnSpPr>
        <p:spPr>
          <a:xfrm flipV="1">
            <a:off x="3217529" y="3307603"/>
            <a:ext cx="246775" cy="35575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F5B8B7C4-ADCD-497F-AF84-380A37F41254}"/>
              </a:ext>
            </a:extLst>
          </p:cNvPr>
          <p:cNvCxnSpPr>
            <a:cxnSpLocks/>
          </p:cNvCxnSpPr>
          <p:nvPr/>
        </p:nvCxnSpPr>
        <p:spPr>
          <a:xfrm flipH="1">
            <a:off x="3188597" y="2130962"/>
            <a:ext cx="209250" cy="31781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73F91DA6-30FD-469C-B583-A17CC9F15053}"/>
              </a:ext>
            </a:extLst>
          </p:cNvPr>
          <p:cNvSpPr txBox="1"/>
          <p:nvPr/>
        </p:nvSpPr>
        <p:spPr>
          <a:xfrm>
            <a:off x="7966229" y="1030411"/>
            <a:ext cx="336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prélèvements 2018 sur le SAGE de l’Authie</a:t>
            </a:r>
          </a:p>
        </p:txBody>
      </p:sp>
    </p:spTree>
    <p:extLst>
      <p:ext uri="{BB962C8B-B14F-4D97-AF65-F5344CB8AC3E}">
        <p14:creationId xmlns:p14="http://schemas.microsoft.com/office/powerpoint/2010/main" val="1200109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928F25-F60A-4412-8E83-CBBD14C2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DADAD0-C6CC-490E-B724-E59600093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16</a:t>
            </a:fld>
            <a:endParaRPr lang="fr-FR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07A719B0-022B-40E9-B7D8-21335F7D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Les usages de la ressource en eau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1B6738-3A1D-468F-AE11-E25794194837}"/>
              </a:ext>
            </a:extLst>
          </p:cNvPr>
          <p:cNvSpPr txBox="1"/>
          <p:nvPr/>
        </p:nvSpPr>
        <p:spPr>
          <a:xfrm>
            <a:off x="372862" y="4876413"/>
            <a:ext cx="5051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Alimentation eau potable = </a:t>
            </a:r>
            <a:r>
              <a:rPr lang="fr-FR" dirty="0"/>
              <a:t>5,85 millions de m3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Irrigation = </a:t>
            </a:r>
            <a:r>
              <a:rPr lang="fr-FR" dirty="0"/>
              <a:t>1,85 millions de m3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Industrie ou loisirs = </a:t>
            </a:r>
            <a:r>
              <a:rPr lang="fr-FR" dirty="0"/>
              <a:t>77000 m3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37E8863-13DD-4983-8B61-97ED5CC005F2}"/>
              </a:ext>
            </a:extLst>
          </p:cNvPr>
          <p:cNvSpPr txBox="1"/>
          <p:nvPr/>
        </p:nvSpPr>
        <p:spPr>
          <a:xfrm>
            <a:off x="5726097" y="4912751"/>
            <a:ext cx="6652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Alimentation eau potable = </a:t>
            </a:r>
            <a:r>
              <a:rPr lang="fr-FR" dirty="0"/>
              <a:t>5,5 millions de m3 </a:t>
            </a:r>
            <a:r>
              <a:rPr lang="fr-FR" dirty="0">
                <a:solidFill>
                  <a:srgbClr val="FF0000"/>
                </a:solidFill>
              </a:rPr>
              <a:t>(- 350000m3)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Irrigation = </a:t>
            </a:r>
            <a:r>
              <a:rPr lang="fr-FR" dirty="0"/>
              <a:t>1,25 millions de m3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Industrie ou loisirs= </a:t>
            </a:r>
            <a:r>
              <a:rPr lang="fr-FR" dirty="0"/>
              <a:t>77000 m3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547AE94-A903-4DB9-8098-C0BB66BAB055}"/>
              </a:ext>
            </a:extLst>
          </p:cNvPr>
          <p:cNvSpPr txBox="1"/>
          <p:nvPr/>
        </p:nvSpPr>
        <p:spPr>
          <a:xfrm>
            <a:off x="157100" y="3919716"/>
            <a:ext cx="5734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TOTAL (moyenne entre 2010 et 2019) = </a:t>
            </a:r>
            <a:r>
              <a:rPr lang="fr-FR" dirty="0"/>
              <a:t>7,8 millions de m3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AA545BD-ED00-4BD7-8137-A4DAAF24F542}"/>
              </a:ext>
            </a:extLst>
          </p:cNvPr>
          <p:cNvSpPr txBox="1"/>
          <p:nvPr/>
        </p:nvSpPr>
        <p:spPr>
          <a:xfrm>
            <a:off x="5972451" y="3919716"/>
            <a:ext cx="5997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TOTAL (moyenne entre 2010 et 2019) = </a:t>
            </a:r>
            <a:r>
              <a:rPr lang="fr-FR" dirty="0"/>
              <a:t>6,8 millions de m3 </a:t>
            </a:r>
          </a:p>
        </p:txBody>
      </p:sp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97A0D15B-0B7A-495B-A2F8-7DD3BCAACE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6437544"/>
              </p:ext>
            </p:extLst>
          </p:nvPr>
        </p:nvGraphicFramePr>
        <p:xfrm>
          <a:off x="733564" y="958484"/>
          <a:ext cx="45815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Graphique 18">
            <a:extLst>
              <a:ext uri="{FF2B5EF4-FFF2-40B4-BE49-F238E27FC236}">
                <a16:creationId xmlns:a16="http://schemas.microsoft.com/office/drawing/2014/main" id="{A6F99E8A-AB54-4842-A165-244D371B73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664917"/>
              </p:ext>
            </p:extLst>
          </p:nvPr>
        </p:nvGraphicFramePr>
        <p:xfrm>
          <a:off x="6096000" y="958484"/>
          <a:ext cx="5240032" cy="2900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18776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928F25-F60A-4412-8E83-CBBD14C2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DADAD0-C6CC-490E-B724-E59600093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17</a:t>
            </a:fld>
            <a:endParaRPr lang="fr-FR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07A719B0-022B-40E9-B7D8-21335F7D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Les usages de la ressource en eau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1B6738-3A1D-468F-AE11-E25794194837}"/>
              </a:ext>
            </a:extLst>
          </p:cNvPr>
          <p:cNvSpPr txBox="1"/>
          <p:nvPr/>
        </p:nvSpPr>
        <p:spPr>
          <a:xfrm>
            <a:off x="372861" y="4876413"/>
            <a:ext cx="11336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Volume total prélevé </a:t>
            </a:r>
            <a:r>
              <a:rPr lang="fr-FR" b="1" dirty="0"/>
              <a:t>constant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Volume prélevé pour l’alimentation en eau potable </a:t>
            </a:r>
            <a:r>
              <a:rPr lang="fr-FR" b="1" dirty="0"/>
              <a:t>en légère baisse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Volume total prélevé pour l’irrigation </a:t>
            </a:r>
            <a:r>
              <a:rPr lang="fr-FR" b="1" dirty="0"/>
              <a:t>en légère hausse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Volume total prélevé pour les autres usages économiques (industries, loisirs) </a:t>
            </a:r>
            <a:r>
              <a:rPr lang="fr-FR" b="1" dirty="0"/>
              <a:t>très faible et constant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07417ED-9645-4FFA-BEEC-9E3A3E35C325}"/>
              </a:ext>
            </a:extLst>
          </p:cNvPr>
          <p:cNvSpPr txBox="1"/>
          <p:nvPr/>
        </p:nvSpPr>
        <p:spPr>
          <a:xfrm>
            <a:off x="594804" y="580836"/>
            <a:ext cx="10191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L’évolution des volumes prélevés sur le périmètre du SAGE de l’Authie en m3 sur 10 ans (2010 à 2019)</a:t>
            </a:r>
          </a:p>
        </p:txBody>
      </p:sp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79768404-17EF-4A1E-9E79-906B996C17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0931426"/>
              </p:ext>
            </p:extLst>
          </p:nvPr>
        </p:nvGraphicFramePr>
        <p:xfrm>
          <a:off x="2050743" y="1307636"/>
          <a:ext cx="6338656" cy="3477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5157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Les usages de la ressource en 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18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FCE9916-4D90-4598-A63C-CE7BD82EE546}"/>
              </a:ext>
            </a:extLst>
          </p:cNvPr>
          <p:cNvSpPr txBox="1"/>
          <p:nvPr/>
        </p:nvSpPr>
        <p:spPr>
          <a:xfrm>
            <a:off x="7621726" y="763339"/>
            <a:ext cx="4225771" cy="45756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fr-FR" sz="20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fr-FR" sz="20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Compétence obligatoire pour les EPCI au plus tard le 1</a:t>
            </a:r>
            <a:r>
              <a:rPr lang="fr-FR" sz="2000" baseline="30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er</a:t>
            </a: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 janvier 2026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000" u="sng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34 structures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2 EPCI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23 Syndicats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9 Communes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80% des structures ont un fonctionnement en régie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endParaRPr lang="fr-FR" sz="20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CDB6831-DD1C-4876-9A0E-610E4DCC34F4}"/>
              </a:ext>
            </a:extLst>
          </p:cNvPr>
          <p:cNvSpPr txBox="1"/>
          <p:nvPr/>
        </p:nvSpPr>
        <p:spPr>
          <a:xfrm>
            <a:off x="7621725" y="954792"/>
            <a:ext cx="44519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structures compétentes en alimentation en eau potable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E6293F4-537E-47C1-9611-A5F236C4A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904"/>
            <a:ext cx="7665940" cy="542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05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Les usages de la ressource en 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19</a:t>
            </a:fld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0EC5C2E-99F2-42B4-92AE-27023DD66921}"/>
              </a:ext>
            </a:extLst>
          </p:cNvPr>
          <p:cNvSpPr txBox="1"/>
          <p:nvPr/>
        </p:nvSpPr>
        <p:spPr>
          <a:xfrm>
            <a:off x="8043169" y="784385"/>
            <a:ext cx="285674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conchyliculture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1D9E88B-7B74-4CE2-BD2F-424AABFEB0BD}"/>
              </a:ext>
            </a:extLst>
          </p:cNvPr>
          <p:cNvSpPr txBox="1"/>
          <p:nvPr/>
        </p:nvSpPr>
        <p:spPr>
          <a:xfrm>
            <a:off x="1154083" y="1452466"/>
            <a:ext cx="4492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Cartes de l’aquaculture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96992D-0209-4CC3-89AA-B505B6935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881"/>
            <a:ext cx="8043169" cy="56917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38174E5-54ED-486C-8388-7A9458E141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638466"/>
              </p:ext>
            </p:extLst>
          </p:nvPr>
        </p:nvGraphicFramePr>
        <p:xfrm>
          <a:off x="5130910" y="1209117"/>
          <a:ext cx="6756157" cy="19195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1340">
                  <a:extLst>
                    <a:ext uri="{9D8B030D-6E8A-4147-A177-3AD203B41FA5}">
                      <a16:colId xmlns:a16="http://schemas.microsoft.com/office/drawing/2014/main" val="3295706945"/>
                    </a:ext>
                  </a:extLst>
                </a:gridCol>
                <a:gridCol w="1684939">
                  <a:extLst>
                    <a:ext uri="{9D8B030D-6E8A-4147-A177-3AD203B41FA5}">
                      <a16:colId xmlns:a16="http://schemas.microsoft.com/office/drawing/2014/main" val="3237277850"/>
                    </a:ext>
                  </a:extLst>
                </a:gridCol>
                <a:gridCol w="1684939">
                  <a:extLst>
                    <a:ext uri="{9D8B030D-6E8A-4147-A177-3AD203B41FA5}">
                      <a16:colId xmlns:a16="http://schemas.microsoft.com/office/drawing/2014/main" val="1775440724"/>
                    </a:ext>
                  </a:extLst>
                </a:gridCol>
                <a:gridCol w="1684939">
                  <a:extLst>
                    <a:ext uri="{9D8B030D-6E8A-4147-A177-3AD203B41FA5}">
                      <a16:colId xmlns:a16="http://schemas.microsoft.com/office/drawing/2014/main" val="1782283668"/>
                    </a:ext>
                  </a:extLst>
                </a:gridCol>
              </a:tblGrid>
              <a:tr h="411115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fr-FR" sz="1800" dirty="0">
                          <a:effectLst/>
                        </a:rPr>
                        <a:t>Zones conchylicoles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fr-FR" sz="1800" dirty="0">
                          <a:effectLst/>
                        </a:rPr>
                        <a:t>GP1 (bulots)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fr-FR" sz="1800" dirty="0">
                          <a:effectLst/>
                        </a:rPr>
                        <a:t>GP2 (coques)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fr-FR" sz="1800" dirty="0">
                          <a:effectLst/>
                        </a:rPr>
                        <a:t>GP3 (moules)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7895739"/>
                  </a:ext>
                </a:extLst>
              </a:tr>
              <a:tr h="411115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800">
                          <a:effectLst/>
                        </a:rPr>
                        <a:t>Berck-Merlimont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800" dirty="0">
                          <a:effectLst/>
                        </a:rPr>
                        <a:t>NC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800">
                          <a:effectLst/>
                        </a:rPr>
                        <a:t>B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9618755"/>
                  </a:ext>
                </a:extLst>
              </a:tr>
              <a:tr h="411115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800">
                          <a:effectLst/>
                        </a:rPr>
                        <a:t>Baie d’Authie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800">
                          <a:effectLst/>
                        </a:rPr>
                        <a:t>NC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800">
                          <a:effectLst/>
                        </a:rPr>
                        <a:t>B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800">
                          <a:effectLst/>
                        </a:rPr>
                        <a:t>NC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4110639"/>
                  </a:ext>
                </a:extLst>
              </a:tr>
              <a:tr h="411115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800" dirty="0" err="1">
                          <a:effectLst/>
                        </a:rPr>
                        <a:t>Quend</a:t>
                      </a:r>
                      <a:r>
                        <a:rPr lang="fr-FR" sz="1800" dirty="0">
                          <a:effectLst/>
                        </a:rPr>
                        <a:t>-Plage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800" dirty="0">
                          <a:effectLst/>
                        </a:rPr>
                        <a:t>NC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800">
                          <a:effectLst/>
                        </a:rPr>
                        <a:t>EO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1800" dirty="0">
                          <a:effectLst/>
                        </a:rPr>
                        <a:t>B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3539806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AFC438B3-8783-4021-98A4-03F944AE80BC}"/>
              </a:ext>
            </a:extLst>
          </p:cNvPr>
          <p:cNvSpPr txBox="1"/>
          <p:nvPr/>
        </p:nvSpPr>
        <p:spPr>
          <a:xfrm>
            <a:off x="8043169" y="3718090"/>
            <a:ext cx="4148831" cy="3137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pisciculture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Différentes sources d’alimentation (Authie, </a:t>
            </a:r>
            <a:r>
              <a:rPr lang="fr-FR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Grouche</a:t>
            </a: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, Gézaincourtoise)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Espèces élevées = truite arc-en-ciel et truite Fario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Rejets riches en matière organique dans le milieu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fr-FR" sz="2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29204A0-8557-49A1-9B64-F7E32F493F3E}"/>
              </a:ext>
            </a:extLst>
          </p:cNvPr>
          <p:cNvSpPr txBox="1"/>
          <p:nvPr/>
        </p:nvSpPr>
        <p:spPr>
          <a:xfrm>
            <a:off x="6791285" y="3128627"/>
            <a:ext cx="5095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Classement sanitaire défini par arrêté et établi sur l’analyse microbiologique des coquillages 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2579810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90066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Ordre du jour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241A0A-2A6B-4F25-A629-A1F8862DA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115" y="856011"/>
            <a:ext cx="10058400" cy="5370918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sz="3300" dirty="0">
                <a:solidFill>
                  <a:srgbClr val="0070C0"/>
                </a:solidFill>
              </a:rPr>
              <a:t>Introduction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3300" dirty="0">
                <a:solidFill>
                  <a:schemeClr val="tx1"/>
                </a:solidFill>
              </a:rPr>
              <a:t> Accueil du Président de commission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3300" dirty="0">
                <a:solidFill>
                  <a:schemeClr val="tx1"/>
                </a:solidFill>
              </a:rPr>
              <a:t> Tour de table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3300" dirty="0">
                <a:solidFill>
                  <a:schemeClr val="tx1"/>
                </a:solidFill>
              </a:rPr>
              <a:t> Rappel sur le SAGE Authie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fr-FR" sz="3300" dirty="0">
                <a:solidFill>
                  <a:srgbClr val="0070C0"/>
                </a:solidFill>
              </a:rPr>
              <a:t>Le travail attendu dans la commission thématique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3300" dirty="0">
                <a:solidFill>
                  <a:schemeClr val="tx1"/>
                </a:solidFill>
              </a:rPr>
              <a:t> Les objectifs de la commission thématique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3300" dirty="0">
                <a:solidFill>
                  <a:schemeClr val="tx1"/>
                </a:solidFill>
              </a:rPr>
              <a:t> Les enjeux et orientations du SDAGE 2022-2027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3300" dirty="0">
                <a:solidFill>
                  <a:schemeClr val="tx1"/>
                </a:solidFill>
              </a:rPr>
              <a:t> Le travail déjà réalisé dans le SAGE Authie</a:t>
            </a:r>
            <a:endParaRPr lang="fr-FR" sz="3300" dirty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fr-FR" sz="3300" dirty="0">
                <a:solidFill>
                  <a:srgbClr val="0070C0"/>
                </a:solidFill>
              </a:rPr>
              <a:t>Etat des lieux/diagnostic de la ressource en eau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3300" dirty="0">
                <a:solidFill>
                  <a:schemeClr val="tx1"/>
                </a:solidFill>
              </a:rPr>
              <a:t> Les usages de la ressources en eau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3300" dirty="0">
                <a:solidFill>
                  <a:schemeClr val="tx1"/>
                </a:solidFill>
              </a:rPr>
              <a:t> L’état des masses d’eau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3300" dirty="0">
                <a:solidFill>
                  <a:schemeClr val="tx1"/>
                </a:solidFill>
              </a:rPr>
              <a:t> Les pressions exercées sur les masses d’eau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3400" dirty="0">
                <a:solidFill>
                  <a:schemeClr val="tx1"/>
                </a:solidFill>
              </a:rPr>
              <a:t> La protection de la ressource en eau 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33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16/09/2021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5543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Les usages de la ressource en eau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241A0A-2A6B-4F25-A629-A1F8862DA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7354" y="898836"/>
            <a:ext cx="3874646" cy="5339732"/>
          </a:xfrm>
          <a:solidFill>
            <a:schemeClr val="bg1"/>
          </a:solidFill>
        </p:spPr>
        <p:txBody>
          <a:bodyPr>
            <a:normAutofit/>
          </a:bodyPr>
          <a:lstStyle/>
          <a:p>
            <a:pPr lvl="0">
              <a:buClr>
                <a:srgbClr val="0F6FC6"/>
              </a:buClr>
              <a:buFont typeface="Wingdings" panose="05000000000000000000" pitchFamily="2" charset="2"/>
              <a:buChar char="Ø"/>
            </a:pPr>
            <a:r>
              <a:rPr lang="fr-FR" sz="2600" b="1" dirty="0"/>
              <a:t>Les eaux de baignade</a:t>
            </a: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2400" dirty="0"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Classement qualité établi chaque année par l’ARS</a:t>
            </a: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2400" dirty="0"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Directive Européenne de 2007</a:t>
            </a: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2400" dirty="0"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Paramètre Escherichia coli et entérocoques intestinaux.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None/>
              <a:tabLst/>
              <a:defRPr/>
            </a:pPr>
            <a:r>
              <a:rPr lang="fr-FR" sz="2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 Label PAVILLON Bleu pour les 3 plages</a:t>
            </a:r>
            <a:endParaRPr lang="fr-FR" sz="22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None/>
              <a:tabLst/>
              <a:defRPr/>
            </a:pPr>
            <a:endParaRPr kumimoji="0" lang="fr-FR" sz="2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lvl="0" indent="0" algn="just">
              <a:spcAft>
                <a:spcPts val="1200"/>
              </a:spcAft>
              <a:buNone/>
              <a:tabLst>
                <a:tab pos="457200" algn="l"/>
              </a:tabLst>
            </a:pPr>
            <a:endParaRPr lang="fr-FR" sz="2000" dirty="0"/>
          </a:p>
          <a:p>
            <a:pPr marL="0" lvl="0" indent="0" algn="just">
              <a:spcAft>
                <a:spcPts val="1200"/>
              </a:spcAft>
              <a:buNone/>
              <a:tabLst>
                <a:tab pos="457200" algn="l"/>
              </a:tabLst>
            </a:pPr>
            <a:endParaRPr lang="fr-FR" sz="2000" dirty="0"/>
          </a:p>
          <a:p>
            <a:pPr>
              <a:buClr>
                <a:srgbClr val="0F6FC6"/>
              </a:buClr>
              <a:buFont typeface="Wingdings" panose="05000000000000000000" pitchFamily="2" charset="2"/>
              <a:buChar char="Ø"/>
            </a:pPr>
            <a:endParaRPr lang="fr-FR" sz="2400" b="1" dirty="0"/>
          </a:p>
          <a:p>
            <a:pPr>
              <a:buClr>
                <a:srgbClr val="0F6FC6"/>
              </a:buClr>
              <a:buFont typeface="Wingdings" panose="05000000000000000000" pitchFamily="2" charset="2"/>
              <a:buChar char="Ø"/>
            </a:pPr>
            <a:endParaRPr lang="fr-FR" sz="2400" b="1" dirty="0"/>
          </a:p>
          <a:p>
            <a:pPr marL="0" lvl="0" indent="0">
              <a:buClr>
                <a:srgbClr val="0F6FC6"/>
              </a:buClr>
              <a:buNone/>
            </a:pPr>
            <a:endParaRPr lang="fr-FR" sz="2400" b="1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20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A5A4FC2-9BCB-4252-AAB6-50A09793D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75" y="701756"/>
            <a:ext cx="7778318" cy="2246325"/>
          </a:xfrm>
          <a:prstGeom prst="rect">
            <a:avLst/>
          </a:prstGeom>
        </p:spPr>
      </p:pic>
      <p:pic>
        <p:nvPicPr>
          <p:cNvPr id="10" name="Image 9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09B36501-9D28-4B3C-A4B1-6DB12C6243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9" r="3092" b="65008"/>
          <a:stretch/>
        </p:blipFill>
        <p:spPr bwMode="auto">
          <a:xfrm>
            <a:off x="2333415" y="4370870"/>
            <a:ext cx="3147620" cy="24361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E37C082-2E27-49C8-B28D-DCEA709D1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71" y="3027845"/>
            <a:ext cx="739140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94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Les usages de la ressource en 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21</a:t>
            </a:fld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3324E0B-8E75-4F8E-B9D3-773874DB40F7}"/>
              </a:ext>
            </a:extLst>
          </p:cNvPr>
          <p:cNvSpPr txBox="1"/>
          <p:nvPr/>
        </p:nvSpPr>
        <p:spPr>
          <a:xfrm>
            <a:off x="829444" y="686730"/>
            <a:ext cx="11164287" cy="52250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les activité de loisirs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La pêche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2 Fédérations Départementales pour la Pêche et la Protection des Milieux Aquatiques (Pas-de-Calais et Somme)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17 associations de pêche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1 Groupement des Associations de Pêche du Val d’Authie et de ses affluents (GAPVA)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chasse au gibier d’eau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3 associations de chasse: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Association de Chasse Maritime Baie d’Authie Sud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Association de Chasse Maritime Baie d’Authie Nord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Les activités nautiques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Sur littoral: canoë kayak, voile, bateau, randonnées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Dans la Vallée: </a:t>
            </a:r>
            <a:r>
              <a:rPr kumimoji="0" lang="fr-FR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cano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ë kayak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223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D3459DE-6D27-4E06-8ED2-E6C4B6C0E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5" y="33090"/>
            <a:ext cx="1367413" cy="157663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EC9E527-F20C-4941-8043-4EABA088A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422" y="3315098"/>
            <a:ext cx="11745156" cy="1009834"/>
          </a:xfrm>
        </p:spPr>
        <p:txBody>
          <a:bodyPr>
            <a:normAutofit fontScale="90000"/>
          </a:bodyPr>
          <a:lstStyle/>
          <a:p>
            <a:pPr algn="ctr"/>
            <a:r>
              <a:rPr lang="fr-FR" sz="6600" b="1" i="1" dirty="0">
                <a:solidFill>
                  <a:srgbClr val="0070C0"/>
                </a:solidFill>
              </a:rPr>
              <a:t>Etat des lieux de la ressource en eau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0E0609B-3A48-4090-A703-C07F9A7DE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200" dirty="0"/>
              <a:t>16/09/2021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BFAFA2-7DFB-4214-83D5-E9A8D9BA7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Sage de </a:t>
            </a:r>
            <a:r>
              <a:rPr lang="fr-FR" sz="1200" dirty="0" err="1"/>
              <a:t>l’aUTHIE</a:t>
            </a:r>
            <a:endParaRPr lang="fr-FR" sz="120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0E4416-3E39-485E-88D0-54F9D9AD8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z="1200" smtClean="0"/>
              <a:t>22</a:t>
            </a:fld>
            <a:endParaRPr lang="fr-FR" sz="1200" dirty="0"/>
          </a:p>
        </p:txBody>
      </p:sp>
      <p:pic>
        <p:nvPicPr>
          <p:cNvPr id="8" name="Image 7" descr="logo_symcea_seul">
            <a:extLst>
              <a:ext uri="{FF2B5EF4-FFF2-40B4-BE49-F238E27FC236}">
                <a16:creationId xmlns:a16="http://schemas.microsoft.com/office/drawing/2014/main" id="{5D589EA0-1E4E-40ED-B792-2949679AAFD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514350" y="374050"/>
            <a:ext cx="2971800" cy="65532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7E818B30-C4DF-4C14-BF2C-9C8FF902F2D9}"/>
              </a:ext>
            </a:extLst>
          </p:cNvPr>
          <p:cNvSpPr txBox="1">
            <a:spLocks/>
          </p:cNvSpPr>
          <p:nvPr/>
        </p:nvSpPr>
        <p:spPr>
          <a:xfrm>
            <a:off x="446844" y="4382524"/>
            <a:ext cx="11745156" cy="10098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600" b="1" i="1" dirty="0">
                <a:solidFill>
                  <a:schemeClr val="tx1"/>
                </a:solidFill>
              </a:rPr>
              <a:t>L’état des masses d’eau</a:t>
            </a:r>
          </a:p>
        </p:txBody>
      </p:sp>
    </p:spTree>
    <p:extLst>
      <p:ext uri="{BB962C8B-B14F-4D97-AF65-F5344CB8AC3E}">
        <p14:creationId xmlns:p14="http://schemas.microsoft.com/office/powerpoint/2010/main" val="392791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L’état des masses d’eau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23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A77F6EB-E3D9-4B84-9BB5-E89550F476A8}"/>
              </a:ext>
            </a:extLst>
          </p:cNvPr>
          <p:cNvSpPr txBox="1"/>
          <p:nvPr/>
        </p:nvSpPr>
        <p:spPr>
          <a:xfrm>
            <a:off x="554330" y="622717"/>
            <a:ext cx="1146603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Méthode d’évaluation de l’état des masses d’eau (Directive Cadre sur l’Eau)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B03C004-820E-4450-BE30-DA0486D2C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974" y="1081373"/>
            <a:ext cx="10184530" cy="3781407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fr-FR" sz="7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8000" dirty="0">
                <a:solidFill>
                  <a:srgbClr val="0070C0"/>
                </a:solidFill>
              </a:rPr>
              <a:t>Eaux continentales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8000" dirty="0"/>
              <a:t>Etat écologique </a:t>
            </a:r>
            <a:r>
              <a:rPr lang="fr-FR" sz="8000" dirty="0">
                <a:sym typeface="Wingdings" panose="05000000000000000000" pitchFamily="2" charset="2"/>
              </a:rPr>
              <a:t>        très bon             </a:t>
            </a:r>
            <a:r>
              <a:rPr lang="fr-FR" sz="8000" dirty="0" err="1">
                <a:sym typeface="Wingdings" panose="05000000000000000000" pitchFamily="2" charset="2"/>
              </a:rPr>
              <a:t>bon</a:t>
            </a:r>
            <a:r>
              <a:rPr lang="fr-FR" sz="8000" dirty="0">
                <a:sym typeface="Wingdings" panose="05000000000000000000" pitchFamily="2" charset="2"/>
              </a:rPr>
              <a:t>              moyen             médiocre               mauvais</a:t>
            </a:r>
            <a:endParaRPr lang="fr-FR" sz="8000" dirty="0"/>
          </a:p>
          <a:p>
            <a:pPr>
              <a:buFont typeface="Wingdings" panose="05000000000000000000" pitchFamily="2" charset="2"/>
              <a:buChar char="§"/>
            </a:pPr>
            <a:r>
              <a:rPr lang="fr-FR" sz="8000" dirty="0"/>
              <a:t>Etat chimique </a:t>
            </a:r>
            <a:r>
              <a:rPr lang="fr-FR" sz="8000" dirty="0">
                <a:sym typeface="Wingdings" panose="05000000000000000000" pitchFamily="2" charset="2"/>
              </a:rPr>
              <a:t>           bon                     mauvais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sz="8000" dirty="0">
                <a:solidFill>
                  <a:srgbClr val="0070C0"/>
                </a:solidFill>
                <a:latin typeface="Calibri" panose="020F0502020204030204"/>
              </a:rPr>
              <a:t>E</a:t>
            </a:r>
            <a:r>
              <a:rPr kumimoji="0" lang="fr-FR" sz="8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aux côtières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8000" dirty="0"/>
              <a:t>Etat écologique </a:t>
            </a:r>
            <a:r>
              <a:rPr lang="fr-FR" sz="8000" dirty="0">
                <a:sym typeface="Wingdings" panose="05000000000000000000" pitchFamily="2" charset="2"/>
              </a:rPr>
              <a:t>        très bon             </a:t>
            </a:r>
            <a:r>
              <a:rPr lang="fr-FR" sz="8000" dirty="0" err="1">
                <a:sym typeface="Wingdings" panose="05000000000000000000" pitchFamily="2" charset="2"/>
              </a:rPr>
              <a:t>bon</a:t>
            </a:r>
            <a:r>
              <a:rPr lang="fr-FR" sz="8000" dirty="0">
                <a:sym typeface="Wingdings" panose="05000000000000000000" pitchFamily="2" charset="2"/>
              </a:rPr>
              <a:t>              moyen             médiocre               mauvais</a:t>
            </a:r>
            <a:endParaRPr lang="fr-FR" sz="8000" dirty="0"/>
          </a:p>
          <a:p>
            <a:pPr>
              <a:buFont typeface="Wingdings" panose="05000000000000000000" pitchFamily="2" charset="2"/>
              <a:buChar char="§"/>
            </a:pPr>
            <a:r>
              <a:rPr lang="fr-FR" sz="8000" dirty="0"/>
              <a:t>Etat chimique </a:t>
            </a:r>
            <a:r>
              <a:rPr lang="fr-FR" sz="8000" dirty="0">
                <a:sym typeface="Wingdings" panose="05000000000000000000" pitchFamily="2" charset="2"/>
              </a:rPr>
              <a:t>           bon                     mauvais</a:t>
            </a:r>
            <a:endParaRPr lang="fr-FR" sz="80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8000" dirty="0">
                <a:solidFill>
                  <a:srgbClr val="0070C0"/>
                </a:solidFill>
              </a:rPr>
              <a:t>Eaux souterraines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kumimoji="0" lang="fr-F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Etat quantitatif </a:t>
            </a:r>
            <a:r>
              <a:rPr kumimoji="0" lang="fr-F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        bon                     médiocre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80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Etat chimique            bon                     médiocre</a:t>
            </a:r>
            <a:endParaRPr kumimoji="0" lang="fr-FR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F99E35-EF8C-497E-8595-64AB496F4AB5}"/>
              </a:ext>
            </a:extLst>
          </p:cNvPr>
          <p:cNvSpPr/>
          <p:nvPr/>
        </p:nvSpPr>
        <p:spPr>
          <a:xfrm>
            <a:off x="2797128" y="1817250"/>
            <a:ext cx="355107" cy="2889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B8BACE-B10D-4314-8FB4-C745E4AE1A61}"/>
              </a:ext>
            </a:extLst>
          </p:cNvPr>
          <p:cNvSpPr/>
          <p:nvPr/>
        </p:nvSpPr>
        <p:spPr>
          <a:xfrm>
            <a:off x="2797126" y="2943232"/>
            <a:ext cx="355107" cy="2889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9D49CD-35B4-4E14-8A5C-3D93497B989C}"/>
              </a:ext>
            </a:extLst>
          </p:cNvPr>
          <p:cNvSpPr/>
          <p:nvPr/>
        </p:nvSpPr>
        <p:spPr>
          <a:xfrm>
            <a:off x="2797126" y="2187721"/>
            <a:ext cx="355107" cy="2889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5817BB-A5D0-4561-8A2F-6AD8D588CFA1}"/>
              </a:ext>
            </a:extLst>
          </p:cNvPr>
          <p:cNvSpPr/>
          <p:nvPr/>
        </p:nvSpPr>
        <p:spPr>
          <a:xfrm>
            <a:off x="2797125" y="3355611"/>
            <a:ext cx="355107" cy="2889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062138-B379-45A5-9FFA-0F3C108486CB}"/>
              </a:ext>
            </a:extLst>
          </p:cNvPr>
          <p:cNvSpPr/>
          <p:nvPr/>
        </p:nvSpPr>
        <p:spPr>
          <a:xfrm>
            <a:off x="4367952" y="1816961"/>
            <a:ext cx="355107" cy="28891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0ECC1A-951A-4073-8305-6760DC10C3E8}"/>
              </a:ext>
            </a:extLst>
          </p:cNvPr>
          <p:cNvSpPr/>
          <p:nvPr/>
        </p:nvSpPr>
        <p:spPr>
          <a:xfrm>
            <a:off x="4367953" y="2942889"/>
            <a:ext cx="355107" cy="28891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0E4C2B-34B5-4DA1-8CCE-0A5E8DCF3205}"/>
              </a:ext>
            </a:extLst>
          </p:cNvPr>
          <p:cNvSpPr/>
          <p:nvPr/>
        </p:nvSpPr>
        <p:spPr>
          <a:xfrm>
            <a:off x="4371463" y="2187720"/>
            <a:ext cx="355107" cy="2889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D391EB-F940-4C7B-BCCA-E9A1165DE634}"/>
              </a:ext>
            </a:extLst>
          </p:cNvPr>
          <p:cNvSpPr/>
          <p:nvPr/>
        </p:nvSpPr>
        <p:spPr>
          <a:xfrm>
            <a:off x="4367953" y="3349189"/>
            <a:ext cx="355107" cy="2889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1AE27-612E-4395-9ABD-F79430021966}"/>
              </a:ext>
            </a:extLst>
          </p:cNvPr>
          <p:cNvSpPr/>
          <p:nvPr/>
        </p:nvSpPr>
        <p:spPr>
          <a:xfrm>
            <a:off x="2797125" y="4116088"/>
            <a:ext cx="355107" cy="26431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E118EC-887A-4B34-83C2-F3419206E64C}"/>
              </a:ext>
            </a:extLst>
          </p:cNvPr>
          <p:cNvSpPr/>
          <p:nvPr/>
        </p:nvSpPr>
        <p:spPr>
          <a:xfrm>
            <a:off x="2797125" y="4462481"/>
            <a:ext cx="355107" cy="28891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C609F0-60DF-4880-881A-AF6986D4DF35}"/>
              </a:ext>
            </a:extLst>
          </p:cNvPr>
          <p:cNvSpPr/>
          <p:nvPr/>
        </p:nvSpPr>
        <p:spPr>
          <a:xfrm>
            <a:off x="5583669" y="1816960"/>
            <a:ext cx="355107" cy="28891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2D9CD5D-AA31-4B60-9CA0-BE52A45D9316}"/>
              </a:ext>
            </a:extLst>
          </p:cNvPr>
          <p:cNvSpPr/>
          <p:nvPr/>
        </p:nvSpPr>
        <p:spPr>
          <a:xfrm>
            <a:off x="5583669" y="2940328"/>
            <a:ext cx="355107" cy="28891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C6D9E7F-A223-4763-AB02-7E31377BCCEC}"/>
              </a:ext>
            </a:extLst>
          </p:cNvPr>
          <p:cNvSpPr/>
          <p:nvPr/>
        </p:nvSpPr>
        <p:spPr>
          <a:xfrm>
            <a:off x="7015869" y="1816959"/>
            <a:ext cx="355107" cy="28891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CE1B1CF-07AE-4A44-8053-305B613569B1}"/>
              </a:ext>
            </a:extLst>
          </p:cNvPr>
          <p:cNvSpPr/>
          <p:nvPr/>
        </p:nvSpPr>
        <p:spPr>
          <a:xfrm>
            <a:off x="7015868" y="2940328"/>
            <a:ext cx="355107" cy="28891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D46018-1908-4DCD-A7BF-871DFB3C7E76}"/>
              </a:ext>
            </a:extLst>
          </p:cNvPr>
          <p:cNvSpPr/>
          <p:nvPr/>
        </p:nvSpPr>
        <p:spPr>
          <a:xfrm>
            <a:off x="4367951" y="4074229"/>
            <a:ext cx="355107" cy="28891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9CE0EB-54B8-4B39-908C-B85BF2BB3792}"/>
              </a:ext>
            </a:extLst>
          </p:cNvPr>
          <p:cNvSpPr/>
          <p:nvPr/>
        </p:nvSpPr>
        <p:spPr>
          <a:xfrm>
            <a:off x="4367950" y="4488100"/>
            <a:ext cx="355107" cy="28891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F2295A-C8EF-4F47-8DF8-BC04904FF24B}"/>
              </a:ext>
            </a:extLst>
          </p:cNvPr>
          <p:cNvSpPr/>
          <p:nvPr/>
        </p:nvSpPr>
        <p:spPr>
          <a:xfrm>
            <a:off x="8823183" y="1816959"/>
            <a:ext cx="355107" cy="2889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255CE19-D459-4E4F-9890-3B667DD172AA}"/>
              </a:ext>
            </a:extLst>
          </p:cNvPr>
          <p:cNvSpPr/>
          <p:nvPr/>
        </p:nvSpPr>
        <p:spPr>
          <a:xfrm>
            <a:off x="8823182" y="2953120"/>
            <a:ext cx="355107" cy="2889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10C7631-5278-4A03-BB93-24CC7E35298C}"/>
              </a:ext>
            </a:extLst>
          </p:cNvPr>
          <p:cNvSpPr txBox="1"/>
          <p:nvPr/>
        </p:nvSpPr>
        <p:spPr>
          <a:xfrm>
            <a:off x="554330" y="4961527"/>
            <a:ext cx="11315115" cy="133780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Programme de surveillance avec: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Un Réseau de Contrôle de Surveillance (RCS) constitué de stations de mesures  évalue l’état général; 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Un réseau complémentaire avec d’autres stations  apporte des informations plus précises</a:t>
            </a:r>
          </a:p>
        </p:txBody>
      </p:sp>
    </p:spTree>
    <p:extLst>
      <p:ext uri="{BB962C8B-B14F-4D97-AF65-F5344CB8AC3E}">
        <p14:creationId xmlns:p14="http://schemas.microsoft.com/office/powerpoint/2010/main" val="1494400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L’état des masses d’eau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24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600C230-D497-41D5-9F6B-A5309C3DB4E8}"/>
              </a:ext>
            </a:extLst>
          </p:cNvPr>
          <p:cNvSpPr txBox="1"/>
          <p:nvPr/>
        </p:nvSpPr>
        <p:spPr>
          <a:xfrm>
            <a:off x="1154083" y="1452466"/>
            <a:ext cx="4492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Carte stations de mesures FRAR05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33963D7-2558-40E2-993D-88D66EBD1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3563"/>
            <a:ext cx="7654482" cy="541664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FB3D0F9-8FC3-4DF7-92A7-38BD39D62E25}"/>
              </a:ext>
            </a:extLst>
          </p:cNvPr>
          <p:cNvSpPr txBox="1"/>
          <p:nvPr/>
        </p:nvSpPr>
        <p:spPr>
          <a:xfrm>
            <a:off x="6299200" y="1240100"/>
            <a:ext cx="78359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Etat de la masse d’eau continentale l’Authie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0EC5C2E-99F2-42B4-92AE-27023DD66921}"/>
              </a:ext>
            </a:extLst>
          </p:cNvPr>
          <p:cNvSpPr txBox="1"/>
          <p:nvPr/>
        </p:nvSpPr>
        <p:spPr>
          <a:xfrm>
            <a:off x="6447971" y="1964405"/>
            <a:ext cx="5477329" cy="16014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RCS = Dompierre-sur-Authie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Réseau complémentaire = Réseau Historique d’Artois Picardie (RHAP) = </a:t>
            </a:r>
            <a:r>
              <a:rPr lang="fr-FR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Quend</a:t>
            </a:r>
            <a:r>
              <a:rPr lang="fr-F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, Hem-Hardinval, Thièvres</a:t>
            </a:r>
          </a:p>
        </p:txBody>
      </p:sp>
    </p:spTree>
    <p:extLst>
      <p:ext uri="{BB962C8B-B14F-4D97-AF65-F5344CB8AC3E}">
        <p14:creationId xmlns:p14="http://schemas.microsoft.com/office/powerpoint/2010/main" val="3414085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L’état des masses d’eau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25</a:t>
            </a:fld>
            <a:endParaRPr lang="fr-FR"/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7C32E548-E922-4973-BA0A-4C6EA18C88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923065"/>
              </p:ext>
            </p:extLst>
          </p:nvPr>
        </p:nvGraphicFramePr>
        <p:xfrm>
          <a:off x="266330" y="1172522"/>
          <a:ext cx="11532092" cy="3197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3218">
                  <a:extLst>
                    <a:ext uri="{9D8B030D-6E8A-4147-A177-3AD203B41FA5}">
                      <a16:colId xmlns:a16="http://schemas.microsoft.com/office/drawing/2014/main" val="1119545445"/>
                    </a:ext>
                  </a:extLst>
                </a:gridCol>
                <a:gridCol w="1303120">
                  <a:extLst>
                    <a:ext uri="{9D8B030D-6E8A-4147-A177-3AD203B41FA5}">
                      <a16:colId xmlns:a16="http://schemas.microsoft.com/office/drawing/2014/main" val="2001568713"/>
                    </a:ext>
                  </a:extLst>
                </a:gridCol>
                <a:gridCol w="2266404">
                  <a:extLst>
                    <a:ext uri="{9D8B030D-6E8A-4147-A177-3AD203B41FA5}">
                      <a16:colId xmlns:a16="http://schemas.microsoft.com/office/drawing/2014/main" val="2670731158"/>
                    </a:ext>
                  </a:extLst>
                </a:gridCol>
                <a:gridCol w="3093921">
                  <a:extLst>
                    <a:ext uri="{9D8B030D-6E8A-4147-A177-3AD203B41FA5}">
                      <a16:colId xmlns:a16="http://schemas.microsoft.com/office/drawing/2014/main" val="763830146"/>
                    </a:ext>
                  </a:extLst>
                </a:gridCol>
                <a:gridCol w="1815429">
                  <a:extLst>
                    <a:ext uri="{9D8B030D-6E8A-4147-A177-3AD203B41FA5}">
                      <a16:colId xmlns:a16="http://schemas.microsoft.com/office/drawing/2014/main" val="592302362"/>
                    </a:ext>
                  </a:extLst>
                </a:gridCol>
              </a:tblGrid>
              <a:tr h="820185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Dompierre-sur-Authie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Etat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Prévisions Cycle 1 et 2 de la DCE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Prévisions Cycle 3 de la DCE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Substances déclassantes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154012"/>
                  </a:ext>
                </a:extLst>
              </a:tr>
              <a:tr h="57413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Etat écologique</a:t>
                      </a:r>
                    </a:p>
                    <a:p>
                      <a:pPr algn="ctr"/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Bon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Atteint en 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Objectif de non dégradation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347253"/>
                  </a:ext>
                </a:extLst>
              </a:tr>
              <a:tr h="1374848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Etat chimique (avec HAP)</a:t>
                      </a:r>
                    </a:p>
                    <a:p>
                      <a:pPr algn="ctr"/>
                      <a:endParaRPr lang="fr-FR" sz="1800" dirty="0"/>
                    </a:p>
                    <a:p>
                      <a:pPr algn="ctr"/>
                      <a:endParaRPr lang="fr-FR" sz="1800" dirty="0"/>
                    </a:p>
                    <a:p>
                      <a:pPr algn="ctr"/>
                      <a:r>
                        <a:rPr lang="fr-FR" sz="1800" dirty="0"/>
                        <a:t>Etat chimique (sans HAP)</a:t>
                      </a:r>
                    </a:p>
                    <a:p>
                      <a:pPr algn="ctr"/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Mauvais</a:t>
                      </a:r>
                    </a:p>
                    <a:p>
                      <a:pPr algn="ctr"/>
                      <a:endParaRPr lang="fr-FR" sz="1800" dirty="0"/>
                    </a:p>
                    <a:p>
                      <a:pPr algn="ctr"/>
                      <a:endParaRPr lang="fr-FR" sz="1800" dirty="0"/>
                    </a:p>
                    <a:p>
                      <a:pPr algn="ctr"/>
                      <a:r>
                        <a:rPr lang="fr-FR" sz="1800" dirty="0"/>
                        <a:t>Bon</a:t>
                      </a:r>
                    </a:p>
                    <a:p>
                      <a:pPr algn="ctr"/>
                      <a:endParaRPr lang="fr-FR" sz="1800" dirty="0"/>
                    </a:p>
                    <a:p>
                      <a:pPr algn="ctr"/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Bon état en 2027</a:t>
                      </a:r>
                    </a:p>
                    <a:p>
                      <a:pPr algn="ctr"/>
                      <a:endParaRPr lang="fr-FR" sz="1800" dirty="0"/>
                    </a:p>
                    <a:p>
                      <a:pPr algn="ctr"/>
                      <a:endParaRPr lang="fr-FR" sz="1800" dirty="0"/>
                    </a:p>
                    <a:p>
                      <a:pPr algn="ctr"/>
                      <a:r>
                        <a:rPr lang="fr-FR" sz="1800" dirty="0"/>
                        <a:t>Atteint en 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Report de délai à 2033 dû à la faisabilité technique</a:t>
                      </a:r>
                    </a:p>
                    <a:p>
                      <a:pPr algn="ctr"/>
                      <a:endParaRPr lang="fr-FR" sz="1800" dirty="0"/>
                    </a:p>
                    <a:p>
                      <a:pPr algn="ctr"/>
                      <a:endParaRPr lang="fr-FR" sz="1800" dirty="0"/>
                    </a:p>
                    <a:p>
                      <a:pPr algn="ctr"/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Hydrocarbure Aromatique Polycyclique (HAP)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300322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A1A8346F-9912-4781-AEE5-17864D48C85C}"/>
              </a:ext>
            </a:extLst>
          </p:cNvPr>
          <p:cNvSpPr txBox="1"/>
          <p:nvPr/>
        </p:nvSpPr>
        <p:spPr>
          <a:xfrm>
            <a:off x="266330" y="4483223"/>
            <a:ext cx="116830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Critère écologique:</a:t>
            </a:r>
          </a:p>
          <a:p>
            <a:pPr marL="285750" indent="-285750">
              <a:buFontTx/>
              <a:buChar char="-"/>
            </a:pPr>
            <a:r>
              <a:rPr lang="fr-FR" u="sng" dirty="0"/>
              <a:t>Éléments biologiques: </a:t>
            </a:r>
            <a:r>
              <a:rPr lang="fr-FR" dirty="0"/>
              <a:t>indices diatomées, invertébrés, macrophytes et poissons</a:t>
            </a:r>
          </a:p>
          <a:p>
            <a:pPr marL="285750" indent="-285750">
              <a:buFontTx/>
              <a:buChar char="-"/>
            </a:pPr>
            <a:r>
              <a:rPr lang="fr-FR" u="sng" dirty="0"/>
              <a:t>Éléments physico-chimiques: </a:t>
            </a:r>
            <a:r>
              <a:rPr lang="fr-FR" dirty="0"/>
              <a:t>pH, O2, nitrates, phosphores</a:t>
            </a:r>
          </a:p>
          <a:p>
            <a:pPr marL="285750" indent="-285750">
              <a:buFontTx/>
              <a:buChar char="-"/>
            </a:pPr>
            <a:r>
              <a:rPr lang="fr-FR" u="sng" dirty="0"/>
              <a:t>Eléments polluants spécifiques: </a:t>
            </a:r>
            <a:r>
              <a:rPr lang="fr-FR" dirty="0"/>
              <a:t>métaux + pesticides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Critère chimique: </a:t>
            </a:r>
            <a:r>
              <a:rPr lang="fr-FR" dirty="0"/>
              <a:t>42 substances + 12 substances déclassantes dont les HAP</a:t>
            </a:r>
          </a:p>
          <a:p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C4EE46-33E2-45EA-BAE0-5D04A37BFB28}"/>
              </a:ext>
            </a:extLst>
          </p:cNvPr>
          <p:cNvSpPr/>
          <p:nvPr/>
        </p:nvSpPr>
        <p:spPr>
          <a:xfrm>
            <a:off x="3811426" y="2286943"/>
            <a:ext cx="355107" cy="28891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B94CA4-0D23-4A1E-9C4D-33383F7FCE74}"/>
              </a:ext>
            </a:extLst>
          </p:cNvPr>
          <p:cNvSpPr/>
          <p:nvPr/>
        </p:nvSpPr>
        <p:spPr>
          <a:xfrm>
            <a:off x="3811428" y="3036058"/>
            <a:ext cx="355107" cy="2889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7BB7D3-DE46-4C3D-8319-2893036083F4}"/>
              </a:ext>
            </a:extLst>
          </p:cNvPr>
          <p:cNvSpPr/>
          <p:nvPr/>
        </p:nvSpPr>
        <p:spPr>
          <a:xfrm>
            <a:off x="3811427" y="3887804"/>
            <a:ext cx="355107" cy="2889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7F5C498-7625-401A-934B-34A31101B804}"/>
              </a:ext>
            </a:extLst>
          </p:cNvPr>
          <p:cNvSpPr txBox="1"/>
          <p:nvPr/>
        </p:nvSpPr>
        <p:spPr>
          <a:xfrm>
            <a:off x="266330" y="637786"/>
            <a:ext cx="9565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Etat de la masse d’eau continentale l’Authie</a:t>
            </a:r>
          </a:p>
        </p:txBody>
      </p:sp>
    </p:spTree>
    <p:extLst>
      <p:ext uri="{BB962C8B-B14F-4D97-AF65-F5344CB8AC3E}">
        <p14:creationId xmlns:p14="http://schemas.microsoft.com/office/powerpoint/2010/main" val="1273771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L’état des masses d’eau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26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600C230-D497-41D5-9F6B-A5309C3DB4E8}"/>
              </a:ext>
            </a:extLst>
          </p:cNvPr>
          <p:cNvSpPr txBox="1"/>
          <p:nvPr/>
        </p:nvSpPr>
        <p:spPr>
          <a:xfrm>
            <a:off x="1154083" y="1452466"/>
            <a:ext cx="4492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Carte stations de mesures FRAG309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B445E09-27DB-4697-96E0-CDA43F466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9" y="612559"/>
            <a:ext cx="8014688" cy="567154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FCE9916-4D90-4598-A63C-CE7BD82EE546}"/>
              </a:ext>
            </a:extLst>
          </p:cNvPr>
          <p:cNvSpPr txBox="1"/>
          <p:nvPr/>
        </p:nvSpPr>
        <p:spPr>
          <a:xfrm>
            <a:off x="7621726" y="763339"/>
            <a:ext cx="4225771" cy="43960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fr-FR" sz="20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fr-FR" sz="20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000" b="1" u="sng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Qualité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RCS = Doullens, Lucheux et Dominois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RCO = 8 stations supplémentaires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000" b="1" u="sng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Quantité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Piézomètres DCE = Neuvillette, Autheux, Ligescourt et Buire-le-Sec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Piézomètres supplémentaires BRGM = 6 stations supplémentaires</a:t>
            </a:r>
            <a:endParaRPr lang="fr-FR" sz="20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CDB6831-DD1C-4876-9A0E-610E4DCC34F4}"/>
              </a:ext>
            </a:extLst>
          </p:cNvPr>
          <p:cNvSpPr txBox="1"/>
          <p:nvPr/>
        </p:nvSpPr>
        <p:spPr>
          <a:xfrm>
            <a:off x="7621725" y="954792"/>
            <a:ext cx="4492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Etat de la masse d’eau souterraine « Craie de la Vallée de l’Authie »</a:t>
            </a:r>
          </a:p>
        </p:txBody>
      </p:sp>
    </p:spTree>
    <p:extLst>
      <p:ext uri="{BB962C8B-B14F-4D97-AF65-F5344CB8AC3E}">
        <p14:creationId xmlns:p14="http://schemas.microsoft.com/office/powerpoint/2010/main" val="1929149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L’état des masses d’eau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27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B3D0F9-8FC3-4DF7-92A7-38BD39D62E25}"/>
              </a:ext>
            </a:extLst>
          </p:cNvPr>
          <p:cNvSpPr txBox="1"/>
          <p:nvPr/>
        </p:nvSpPr>
        <p:spPr>
          <a:xfrm>
            <a:off x="750410" y="672114"/>
            <a:ext cx="9565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Etat de la masse d’eau souterraine Craie de la Vallée de l’Authie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1A8346F-9912-4781-AEE5-17864D48C85C}"/>
              </a:ext>
            </a:extLst>
          </p:cNvPr>
          <p:cNvSpPr txBox="1"/>
          <p:nvPr/>
        </p:nvSpPr>
        <p:spPr>
          <a:xfrm>
            <a:off x="266330" y="4483223"/>
            <a:ext cx="116830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Critère quantitatif: </a:t>
            </a:r>
            <a:r>
              <a:rPr lang="fr-FR" dirty="0"/>
              <a:t>recharge de la nappe estimée à </a:t>
            </a:r>
            <a:r>
              <a:rPr lang="fr-FR" b="1" dirty="0"/>
              <a:t>361Mm3</a:t>
            </a:r>
            <a:r>
              <a:rPr lang="fr-FR" dirty="0"/>
              <a:t> par an et prélèvement moyen= </a:t>
            </a:r>
            <a:r>
              <a:rPr lang="fr-FR" b="1" dirty="0"/>
              <a:t>6,8 Mm3</a:t>
            </a:r>
          </a:p>
          <a:p>
            <a:r>
              <a:rPr lang="fr-FR" dirty="0"/>
              <a:t>             la recharge est </a:t>
            </a:r>
            <a:r>
              <a:rPr lang="fr-FR" b="1" dirty="0"/>
              <a:t>50 fois </a:t>
            </a:r>
            <a:r>
              <a:rPr lang="fr-FR" dirty="0"/>
              <a:t>plus élevée que le prélèvement ou la part du prélèvement = </a:t>
            </a:r>
            <a:r>
              <a:rPr lang="fr-FR" b="1" dirty="0"/>
              <a:t>2% de la recharge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Critère chimique: </a:t>
            </a:r>
            <a:r>
              <a:rPr lang="fr-FR" dirty="0"/>
              <a:t>683 substances dont 43 substances déclassantes</a:t>
            </a:r>
          </a:p>
          <a:p>
            <a:endParaRPr lang="fr-FR" dirty="0"/>
          </a:p>
        </p:txBody>
      </p:sp>
      <p:graphicFrame>
        <p:nvGraphicFramePr>
          <p:cNvPr id="13" name="Tableau 9">
            <a:extLst>
              <a:ext uri="{FF2B5EF4-FFF2-40B4-BE49-F238E27FC236}">
                <a16:creationId xmlns:a16="http://schemas.microsoft.com/office/drawing/2014/main" id="{4AB9C8B5-E59D-48FC-8BCC-2AC5274D9A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332539"/>
              </p:ext>
            </p:extLst>
          </p:nvPr>
        </p:nvGraphicFramePr>
        <p:xfrm>
          <a:off x="266330" y="1041446"/>
          <a:ext cx="11585360" cy="3259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3739">
                  <a:extLst>
                    <a:ext uri="{9D8B030D-6E8A-4147-A177-3AD203B41FA5}">
                      <a16:colId xmlns:a16="http://schemas.microsoft.com/office/drawing/2014/main" val="1119545445"/>
                    </a:ext>
                  </a:extLst>
                </a:gridCol>
                <a:gridCol w="1855142">
                  <a:extLst>
                    <a:ext uri="{9D8B030D-6E8A-4147-A177-3AD203B41FA5}">
                      <a16:colId xmlns:a16="http://schemas.microsoft.com/office/drawing/2014/main" val="2001568713"/>
                    </a:ext>
                  </a:extLst>
                </a:gridCol>
                <a:gridCol w="1555811">
                  <a:extLst>
                    <a:ext uri="{9D8B030D-6E8A-4147-A177-3AD203B41FA5}">
                      <a16:colId xmlns:a16="http://schemas.microsoft.com/office/drawing/2014/main" val="2670731158"/>
                    </a:ext>
                  </a:extLst>
                </a:gridCol>
                <a:gridCol w="3196854">
                  <a:extLst>
                    <a:ext uri="{9D8B030D-6E8A-4147-A177-3AD203B41FA5}">
                      <a16:colId xmlns:a16="http://schemas.microsoft.com/office/drawing/2014/main" val="763830146"/>
                    </a:ext>
                  </a:extLst>
                </a:gridCol>
                <a:gridCol w="1823814">
                  <a:extLst>
                    <a:ext uri="{9D8B030D-6E8A-4147-A177-3AD203B41FA5}">
                      <a16:colId xmlns:a16="http://schemas.microsoft.com/office/drawing/2014/main" val="592302362"/>
                    </a:ext>
                  </a:extLst>
                </a:gridCol>
              </a:tblGrid>
              <a:tr h="600725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Autheux, Ligescourt, Neuvillette, Buire le 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Etat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Prévisions Cycle 1 et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Prévisions Cycle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Substances déclassantes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154012"/>
                  </a:ext>
                </a:extLst>
              </a:tr>
              <a:tr h="75084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Etat quantitatif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Bon (2%)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Atteint en 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Objectif de non dégradation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347253"/>
                  </a:ext>
                </a:extLst>
              </a:tr>
              <a:tr h="1868271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Etat chimique (avec HAP)</a:t>
                      </a:r>
                    </a:p>
                    <a:p>
                      <a:pPr algn="ctr"/>
                      <a:endParaRPr lang="fr-FR" sz="1800" dirty="0"/>
                    </a:p>
                    <a:p>
                      <a:pPr algn="ctr"/>
                      <a:endParaRPr lang="fr-FR" sz="1800" dirty="0"/>
                    </a:p>
                    <a:p>
                      <a:pPr algn="ctr"/>
                      <a:r>
                        <a:rPr lang="fr-FR" sz="1800" dirty="0"/>
                        <a:t>Etat chimique (sans HAP)</a:t>
                      </a:r>
                    </a:p>
                    <a:p>
                      <a:pPr algn="ctr"/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Médiocre</a:t>
                      </a:r>
                    </a:p>
                    <a:p>
                      <a:pPr algn="ctr"/>
                      <a:endParaRPr lang="fr-FR" sz="1800" dirty="0"/>
                    </a:p>
                    <a:p>
                      <a:pPr algn="ctr"/>
                      <a:endParaRPr lang="fr-FR" sz="1800" dirty="0"/>
                    </a:p>
                    <a:p>
                      <a:pPr algn="ctr"/>
                      <a:r>
                        <a:rPr lang="fr-FR" sz="1800" dirty="0"/>
                        <a:t>Médiocre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Bon état en 2027</a:t>
                      </a:r>
                    </a:p>
                    <a:p>
                      <a:pPr algn="ctr"/>
                      <a:endParaRPr lang="fr-FR" sz="1800" dirty="0"/>
                    </a:p>
                    <a:p>
                      <a:pPr algn="ctr"/>
                      <a:r>
                        <a:rPr lang="fr-FR" sz="1800" dirty="0"/>
                        <a:t>Bon état en 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Report de délai à 2039 dû à la faisabilité technique</a:t>
                      </a:r>
                    </a:p>
                    <a:p>
                      <a:pPr algn="ctr"/>
                      <a:endParaRPr lang="fr-FR" sz="1800" dirty="0"/>
                    </a:p>
                    <a:p>
                      <a:pPr algn="ctr"/>
                      <a:r>
                        <a:rPr lang="fr-FR" sz="1800" dirty="0"/>
                        <a:t>Report de délai à 2039 dû aux conditions naturelles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HAP, Fluoranthène, Nitrates,</a:t>
                      </a:r>
                    </a:p>
                    <a:p>
                      <a:pPr algn="ctr"/>
                      <a:r>
                        <a:rPr lang="fr-FR" sz="1800" dirty="0"/>
                        <a:t>Sous-produits de l’atrazine, Métazachlore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300322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0F89A8B4-6E91-4405-858C-1B90003A5166}"/>
              </a:ext>
            </a:extLst>
          </p:cNvPr>
          <p:cNvSpPr/>
          <p:nvPr/>
        </p:nvSpPr>
        <p:spPr>
          <a:xfrm>
            <a:off x="4195183" y="2094678"/>
            <a:ext cx="355107" cy="26431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24EA97-B6D4-4A8A-B9FF-637E429DE21D}"/>
              </a:ext>
            </a:extLst>
          </p:cNvPr>
          <p:cNvSpPr/>
          <p:nvPr/>
        </p:nvSpPr>
        <p:spPr>
          <a:xfrm>
            <a:off x="4195182" y="2859402"/>
            <a:ext cx="355107" cy="28891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9AC995-068B-405F-9BA4-3C120335510A}"/>
              </a:ext>
            </a:extLst>
          </p:cNvPr>
          <p:cNvSpPr/>
          <p:nvPr/>
        </p:nvSpPr>
        <p:spPr>
          <a:xfrm>
            <a:off x="4195182" y="3709736"/>
            <a:ext cx="355107" cy="28891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90F82F56-61F2-41D9-BADE-ABADE6A089AD}"/>
              </a:ext>
            </a:extLst>
          </p:cNvPr>
          <p:cNvSpPr/>
          <p:nvPr/>
        </p:nvSpPr>
        <p:spPr>
          <a:xfrm>
            <a:off x="457446" y="5048772"/>
            <a:ext cx="443884" cy="346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965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L’état des masses d’eau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28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1A8346F-9912-4781-AEE5-17864D48C85C}"/>
              </a:ext>
            </a:extLst>
          </p:cNvPr>
          <p:cNvSpPr txBox="1"/>
          <p:nvPr/>
        </p:nvSpPr>
        <p:spPr>
          <a:xfrm>
            <a:off x="266330" y="4483223"/>
            <a:ext cx="116830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Critère écologique:</a:t>
            </a:r>
          </a:p>
          <a:p>
            <a:pPr marL="285750" indent="-285750">
              <a:buFontTx/>
              <a:buChar char="-"/>
            </a:pPr>
            <a:r>
              <a:rPr lang="fr-FR" u="sng" dirty="0"/>
              <a:t>Éléments biologiques: </a:t>
            </a:r>
            <a:r>
              <a:rPr lang="fr-FR" dirty="0"/>
              <a:t>indices phytoplanctons, invertébrés, poissons</a:t>
            </a:r>
          </a:p>
          <a:p>
            <a:pPr marL="285750" indent="-285750">
              <a:buFontTx/>
              <a:buChar char="-"/>
            </a:pPr>
            <a:r>
              <a:rPr lang="fr-FR" u="sng" dirty="0"/>
              <a:t>Éléments physico-chimiques: </a:t>
            </a:r>
            <a:r>
              <a:rPr lang="fr-FR" dirty="0"/>
              <a:t>pH, O2, température, nutriments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Critère chimique: </a:t>
            </a:r>
            <a:r>
              <a:rPr lang="fr-FR" dirty="0"/>
              <a:t>recherche de diverses substances dans les mollusques</a:t>
            </a:r>
          </a:p>
          <a:p>
            <a:endParaRPr lang="fr-FR" dirty="0"/>
          </a:p>
        </p:txBody>
      </p:sp>
      <p:graphicFrame>
        <p:nvGraphicFramePr>
          <p:cNvPr id="16" name="Tableau 9">
            <a:extLst>
              <a:ext uri="{FF2B5EF4-FFF2-40B4-BE49-F238E27FC236}">
                <a16:creationId xmlns:a16="http://schemas.microsoft.com/office/drawing/2014/main" id="{51748E2D-6243-42BA-850A-8A6192306A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805601"/>
              </p:ext>
            </p:extLst>
          </p:nvPr>
        </p:nvGraphicFramePr>
        <p:xfrm>
          <a:off x="149679" y="1405634"/>
          <a:ext cx="11892642" cy="257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8600">
                  <a:extLst>
                    <a:ext uri="{9D8B030D-6E8A-4147-A177-3AD203B41FA5}">
                      <a16:colId xmlns:a16="http://schemas.microsoft.com/office/drawing/2014/main" val="1119545445"/>
                    </a:ext>
                  </a:extLst>
                </a:gridCol>
                <a:gridCol w="1492568">
                  <a:extLst>
                    <a:ext uri="{9D8B030D-6E8A-4147-A177-3AD203B41FA5}">
                      <a16:colId xmlns:a16="http://schemas.microsoft.com/office/drawing/2014/main" val="2001568713"/>
                    </a:ext>
                  </a:extLst>
                </a:gridCol>
                <a:gridCol w="2428898">
                  <a:extLst>
                    <a:ext uri="{9D8B030D-6E8A-4147-A177-3AD203B41FA5}">
                      <a16:colId xmlns:a16="http://schemas.microsoft.com/office/drawing/2014/main" val="2670731158"/>
                    </a:ext>
                  </a:extLst>
                </a:gridCol>
                <a:gridCol w="2946827">
                  <a:extLst>
                    <a:ext uri="{9D8B030D-6E8A-4147-A177-3AD203B41FA5}">
                      <a16:colId xmlns:a16="http://schemas.microsoft.com/office/drawing/2014/main" val="763830146"/>
                    </a:ext>
                  </a:extLst>
                </a:gridCol>
                <a:gridCol w="2485749">
                  <a:extLst>
                    <a:ext uri="{9D8B030D-6E8A-4147-A177-3AD203B41FA5}">
                      <a16:colId xmlns:a16="http://schemas.microsoft.com/office/drawing/2014/main" val="592302362"/>
                    </a:ext>
                  </a:extLst>
                </a:gridCol>
              </a:tblGrid>
              <a:tr h="817730">
                <a:tc>
                  <a:txBody>
                    <a:bodyPr/>
                    <a:lstStyle/>
                    <a:p>
                      <a:pPr algn="ctr"/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Etat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Prévisions Cycle 1 et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Prévisions Cycle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Eléments déclassants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154012"/>
                  </a:ext>
                </a:extLst>
              </a:tr>
              <a:tr h="780221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Etat écologique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Moyen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Bon état en 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OMS et report de délai à 2033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Phytoplanctons</a:t>
                      </a:r>
                    </a:p>
                    <a:p>
                      <a:pPr algn="ctr"/>
                      <a:r>
                        <a:rPr lang="fr-FR" sz="1800" dirty="0"/>
                        <a:t>(algue </a:t>
                      </a:r>
                      <a:r>
                        <a:rPr lang="fr-FR" sz="1800" dirty="0" err="1"/>
                        <a:t>phaeocystis</a:t>
                      </a:r>
                      <a:r>
                        <a:rPr lang="fr-FR" sz="1800" dirty="0"/>
                        <a:t>)</a:t>
                      </a:r>
                    </a:p>
                    <a:p>
                      <a:pPr algn="ctr"/>
                      <a:r>
                        <a:rPr lang="fr-FR" sz="1800" dirty="0"/>
                        <a:t>Nutriments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347253"/>
                  </a:ext>
                </a:extLst>
              </a:tr>
              <a:tr h="84505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Etat chimique</a:t>
                      </a:r>
                    </a:p>
                    <a:p>
                      <a:pPr algn="ctr"/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Bon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Atteint en 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Objectif de non dégradation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300322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BF4B65B3-AA53-4F2A-85F7-D99283D1C4B6}"/>
              </a:ext>
            </a:extLst>
          </p:cNvPr>
          <p:cNvSpPr/>
          <p:nvPr/>
        </p:nvSpPr>
        <p:spPr>
          <a:xfrm>
            <a:off x="3331077" y="2581821"/>
            <a:ext cx="355107" cy="28891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2D252B-E9B0-47BE-A854-72744005C6A4}"/>
              </a:ext>
            </a:extLst>
          </p:cNvPr>
          <p:cNvSpPr/>
          <p:nvPr/>
        </p:nvSpPr>
        <p:spPr>
          <a:xfrm>
            <a:off x="3331805" y="3517439"/>
            <a:ext cx="355107" cy="2889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DBA4680-5D7B-4EBB-92A5-DFAF354C41EE}"/>
              </a:ext>
            </a:extLst>
          </p:cNvPr>
          <p:cNvSpPr txBox="1"/>
          <p:nvPr/>
        </p:nvSpPr>
        <p:spPr>
          <a:xfrm>
            <a:off x="266330" y="740518"/>
            <a:ext cx="9565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Etat de la masse d’eau côtière « 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Warenne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à Ault »</a:t>
            </a:r>
          </a:p>
        </p:txBody>
      </p:sp>
    </p:spTree>
    <p:extLst>
      <p:ext uri="{BB962C8B-B14F-4D97-AF65-F5344CB8AC3E}">
        <p14:creationId xmlns:p14="http://schemas.microsoft.com/office/powerpoint/2010/main" val="3143706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D3459DE-6D27-4E06-8ED2-E6C4B6C0E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5" y="33090"/>
            <a:ext cx="1367413" cy="157663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EC9E527-F20C-4941-8043-4EABA088A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422" y="3315098"/>
            <a:ext cx="11745156" cy="1009834"/>
          </a:xfrm>
        </p:spPr>
        <p:txBody>
          <a:bodyPr>
            <a:normAutofit fontScale="90000"/>
          </a:bodyPr>
          <a:lstStyle/>
          <a:p>
            <a:pPr algn="ctr"/>
            <a:r>
              <a:rPr lang="fr-FR" sz="6600" b="1" i="1" dirty="0">
                <a:solidFill>
                  <a:srgbClr val="0070C0"/>
                </a:solidFill>
              </a:rPr>
              <a:t>Etat des lieux de la ressource en eau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0E0609B-3A48-4090-A703-C07F9A7DE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200" dirty="0"/>
              <a:t>16/09/2021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BFAFA2-7DFB-4214-83D5-E9A8D9BA7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Sage de </a:t>
            </a:r>
            <a:r>
              <a:rPr lang="fr-FR" sz="1200" dirty="0" err="1"/>
              <a:t>l’aUTHIE</a:t>
            </a:r>
            <a:endParaRPr lang="fr-FR" sz="120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0E4416-3E39-485E-88D0-54F9D9AD8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z="1200" smtClean="0"/>
              <a:t>29</a:t>
            </a:fld>
            <a:endParaRPr lang="fr-FR" sz="1200" dirty="0"/>
          </a:p>
        </p:txBody>
      </p:sp>
      <p:pic>
        <p:nvPicPr>
          <p:cNvPr id="8" name="Image 7" descr="logo_symcea_seul">
            <a:extLst>
              <a:ext uri="{FF2B5EF4-FFF2-40B4-BE49-F238E27FC236}">
                <a16:creationId xmlns:a16="http://schemas.microsoft.com/office/drawing/2014/main" id="{5D589EA0-1E4E-40ED-B792-2949679AAFD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514350" y="374050"/>
            <a:ext cx="2971800" cy="65532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7E818B30-C4DF-4C14-BF2C-9C8FF902F2D9}"/>
              </a:ext>
            </a:extLst>
          </p:cNvPr>
          <p:cNvSpPr txBox="1">
            <a:spLocks/>
          </p:cNvSpPr>
          <p:nvPr/>
        </p:nvSpPr>
        <p:spPr>
          <a:xfrm>
            <a:off x="446844" y="4382524"/>
            <a:ext cx="11745156" cy="10098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600" b="1" i="1" dirty="0">
                <a:solidFill>
                  <a:schemeClr val="tx1"/>
                </a:solidFill>
              </a:rPr>
              <a:t>Les pressions exercées sur les masses d’eau</a:t>
            </a:r>
          </a:p>
        </p:txBody>
      </p:sp>
    </p:spTree>
    <p:extLst>
      <p:ext uri="{BB962C8B-B14F-4D97-AF65-F5344CB8AC3E}">
        <p14:creationId xmlns:p14="http://schemas.microsoft.com/office/powerpoint/2010/main" val="3881693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D3459DE-6D27-4E06-8ED2-E6C4B6C0E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5" y="33090"/>
            <a:ext cx="1367413" cy="157663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EC9E527-F20C-4941-8043-4EABA088A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422" y="2524125"/>
            <a:ext cx="11745156" cy="1009834"/>
          </a:xfrm>
        </p:spPr>
        <p:txBody>
          <a:bodyPr>
            <a:normAutofit/>
          </a:bodyPr>
          <a:lstStyle/>
          <a:p>
            <a:pPr algn="ctr"/>
            <a:r>
              <a:rPr lang="fr-FR" sz="6600" b="1" i="1" dirty="0">
                <a:solidFill>
                  <a:srgbClr val="0070C0"/>
                </a:solidFill>
              </a:rPr>
              <a:t>Introduction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0E0609B-3A48-4090-A703-C07F9A7DE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200" dirty="0"/>
              <a:t>16/09/2021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BFAFA2-7DFB-4214-83D5-E9A8D9BA7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Sage de </a:t>
            </a:r>
            <a:r>
              <a:rPr lang="fr-FR" sz="1200" dirty="0" err="1"/>
              <a:t>l’aUTHIE</a:t>
            </a:r>
            <a:endParaRPr lang="fr-FR" sz="120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0E4416-3E39-485E-88D0-54F9D9AD8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z="1200" smtClean="0"/>
              <a:t>3</a:t>
            </a:fld>
            <a:endParaRPr lang="fr-FR" sz="1200" dirty="0"/>
          </a:p>
        </p:txBody>
      </p:sp>
      <p:pic>
        <p:nvPicPr>
          <p:cNvPr id="8" name="Image 7" descr="logo_symcea_seul">
            <a:extLst>
              <a:ext uri="{FF2B5EF4-FFF2-40B4-BE49-F238E27FC236}">
                <a16:creationId xmlns:a16="http://schemas.microsoft.com/office/drawing/2014/main" id="{5D589EA0-1E4E-40ED-B792-2949679AAFD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514350" y="374050"/>
            <a:ext cx="2971800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81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23/09/2020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30</a:t>
            </a:fld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13A89DE-7654-4639-8EEF-92CC301AA705}"/>
              </a:ext>
            </a:extLst>
          </p:cNvPr>
          <p:cNvSpPr/>
          <p:nvPr/>
        </p:nvSpPr>
        <p:spPr>
          <a:xfrm>
            <a:off x="164828" y="772180"/>
            <a:ext cx="4089169" cy="25731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  <a:p>
            <a:r>
              <a:rPr lang="fr-FR" b="1" dirty="0"/>
              <a:t>Pressions domestiques: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/>
              <a:t>Assainissement collectif</a:t>
            </a:r>
          </a:p>
          <a:p>
            <a:pPr marL="285750" indent="-285750">
              <a:buFontTx/>
              <a:buChar char="-"/>
            </a:pPr>
            <a:r>
              <a:rPr lang="fr-FR" dirty="0"/>
              <a:t>rejets des stations d’épuration;</a:t>
            </a:r>
          </a:p>
          <a:p>
            <a:pPr marL="285750" indent="-285750">
              <a:buFontTx/>
              <a:buChar char="-"/>
            </a:pPr>
            <a:r>
              <a:rPr lang="fr-FR" dirty="0"/>
              <a:t>rejets non traités des réseaux (séparatifs ou unitaire)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(</a:t>
            </a:r>
            <a:r>
              <a:rPr lang="fr-FR" u="sng" dirty="0"/>
              <a:t>Assainissement non collectif </a:t>
            </a:r>
          </a:p>
          <a:p>
            <a:pPr marL="285750" indent="-285750">
              <a:buFontTx/>
              <a:buChar char="-"/>
            </a:pPr>
            <a:r>
              <a:rPr lang="fr-FR" dirty="0"/>
              <a:t>rejets des installations individuelles 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87246196-4624-44D7-9A18-FF585276626B}"/>
              </a:ext>
            </a:extLst>
          </p:cNvPr>
          <p:cNvSpPr/>
          <p:nvPr/>
        </p:nvSpPr>
        <p:spPr>
          <a:xfrm>
            <a:off x="7805903" y="1031605"/>
            <a:ext cx="4189109" cy="144157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  <a:p>
            <a:endParaRPr lang="fr-FR" dirty="0"/>
          </a:p>
          <a:p>
            <a:r>
              <a:rPr lang="fr-FR" b="1" dirty="0"/>
              <a:t>Pressions agricoles: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Utilisation d’engrais (minéral ou organique)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Utilisation de produits phytosanitaires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9BFA573-C565-4F6A-8C20-A833190E11D9}"/>
              </a:ext>
            </a:extLst>
          </p:cNvPr>
          <p:cNvSpPr/>
          <p:nvPr/>
        </p:nvSpPr>
        <p:spPr>
          <a:xfrm>
            <a:off x="4491936" y="1132238"/>
            <a:ext cx="3208127" cy="124031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  <a:p>
            <a:endParaRPr lang="fr-FR" dirty="0"/>
          </a:p>
          <a:p>
            <a:r>
              <a:rPr lang="fr-FR" b="1" dirty="0"/>
              <a:t>Pressions industrielles: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/>
              <a:t>Rejets industriels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/>
              <a:t>Impact des sites BASOLS (sols pollués)</a:t>
            </a:r>
            <a:endParaRPr lang="fr-FR" dirty="0"/>
          </a:p>
          <a:p>
            <a:pPr marL="285750" indent="-285750" algn="ctr">
              <a:buFontTx/>
              <a:buChar char="-"/>
            </a:pPr>
            <a:endParaRPr lang="fr-FR" dirty="0"/>
          </a:p>
          <a:p>
            <a:pPr algn="ctr"/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DE50810B-364D-46EC-96FC-2B801E09C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Les pressions exercées sur les masses d’eau</a:t>
            </a:r>
          </a:p>
        </p:txBody>
      </p:sp>
      <p:sp>
        <p:nvSpPr>
          <p:cNvPr id="10" name="Flèche : angle droit 9">
            <a:extLst>
              <a:ext uri="{FF2B5EF4-FFF2-40B4-BE49-F238E27FC236}">
                <a16:creationId xmlns:a16="http://schemas.microsoft.com/office/drawing/2014/main" id="{C6343099-1A87-4E59-A430-9804647EE764}"/>
              </a:ext>
            </a:extLst>
          </p:cNvPr>
          <p:cNvSpPr/>
          <p:nvPr/>
        </p:nvSpPr>
        <p:spPr>
          <a:xfrm rot="5400000">
            <a:off x="2362200" y="3488436"/>
            <a:ext cx="850392" cy="73152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8024070-57C9-4039-AC5B-EF722D9DF656}"/>
              </a:ext>
            </a:extLst>
          </p:cNvPr>
          <p:cNvSpPr txBox="1"/>
          <p:nvPr/>
        </p:nvSpPr>
        <p:spPr>
          <a:xfrm>
            <a:off x="3467100" y="3936484"/>
            <a:ext cx="2870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Pollutions ponctuelles</a:t>
            </a:r>
          </a:p>
          <a:p>
            <a:r>
              <a:rPr lang="fr-FR" sz="2000" dirty="0"/>
              <a:t>= azote et phosphore  (nutriments)                   </a:t>
            </a:r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C6DB9E0C-E304-4902-AEB9-D7C5315B50D3}"/>
              </a:ext>
            </a:extLst>
          </p:cNvPr>
          <p:cNvSpPr/>
          <p:nvPr/>
        </p:nvSpPr>
        <p:spPr>
          <a:xfrm>
            <a:off x="5172075" y="2571092"/>
            <a:ext cx="323850" cy="136539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0E33D40-CFDF-49B1-938E-415E5502A4CB}"/>
              </a:ext>
            </a:extLst>
          </p:cNvPr>
          <p:cNvSpPr txBox="1"/>
          <p:nvPr/>
        </p:nvSpPr>
        <p:spPr>
          <a:xfrm>
            <a:off x="7600950" y="3910060"/>
            <a:ext cx="4189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Pollutions diffuses</a:t>
            </a:r>
          </a:p>
          <a:p>
            <a:r>
              <a:rPr lang="fr-FR" sz="2000" dirty="0"/>
              <a:t>= nitrates et produits phytosanitaires                    </a:t>
            </a:r>
          </a:p>
        </p:txBody>
      </p:sp>
      <p:sp>
        <p:nvSpPr>
          <p:cNvPr id="18" name="Flèche : bas 17">
            <a:extLst>
              <a:ext uri="{FF2B5EF4-FFF2-40B4-BE49-F238E27FC236}">
                <a16:creationId xmlns:a16="http://schemas.microsoft.com/office/drawing/2014/main" id="{F1FD6C04-0DCE-4C38-9407-AF45CDBFD307}"/>
              </a:ext>
            </a:extLst>
          </p:cNvPr>
          <p:cNvSpPr/>
          <p:nvPr/>
        </p:nvSpPr>
        <p:spPr>
          <a:xfrm>
            <a:off x="8347064" y="2571092"/>
            <a:ext cx="323850" cy="136539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Signe Plus 18">
            <a:extLst>
              <a:ext uri="{FF2B5EF4-FFF2-40B4-BE49-F238E27FC236}">
                <a16:creationId xmlns:a16="http://schemas.microsoft.com/office/drawing/2014/main" id="{965D5C30-84D8-44F8-9991-6332B4CB2DE8}"/>
              </a:ext>
            </a:extLst>
          </p:cNvPr>
          <p:cNvSpPr/>
          <p:nvPr/>
        </p:nvSpPr>
        <p:spPr>
          <a:xfrm>
            <a:off x="6337822" y="3856862"/>
            <a:ext cx="695325" cy="533546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bas 19">
            <a:extLst>
              <a:ext uri="{FF2B5EF4-FFF2-40B4-BE49-F238E27FC236}">
                <a16:creationId xmlns:a16="http://schemas.microsoft.com/office/drawing/2014/main" id="{69E685B5-5DFC-4DDB-8DE3-5E2EA78B6158}"/>
              </a:ext>
            </a:extLst>
          </p:cNvPr>
          <p:cNvSpPr/>
          <p:nvPr/>
        </p:nvSpPr>
        <p:spPr>
          <a:xfrm>
            <a:off x="6511652" y="4495800"/>
            <a:ext cx="347663" cy="10668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971AE1A-9635-4409-84E0-9E774B3F7954}"/>
              </a:ext>
            </a:extLst>
          </p:cNvPr>
          <p:cNvSpPr txBox="1"/>
          <p:nvPr/>
        </p:nvSpPr>
        <p:spPr>
          <a:xfrm>
            <a:off x="3575163" y="5562600"/>
            <a:ext cx="7291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Altération de la qualité des masses d’eau</a:t>
            </a:r>
          </a:p>
        </p:txBody>
      </p:sp>
    </p:spTree>
    <p:extLst>
      <p:ext uri="{BB962C8B-B14F-4D97-AF65-F5344CB8AC3E}">
        <p14:creationId xmlns:p14="http://schemas.microsoft.com/office/powerpoint/2010/main" val="3281516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Les pressions exercées sur les masses d’eau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31</a:t>
            </a:fld>
            <a:endParaRPr lang="fr-FR"/>
          </a:p>
        </p:txBody>
      </p:sp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0AF41C49-9DD1-42AE-8742-22055093AD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532882"/>
              </p:ext>
            </p:extLst>
          </p:nvPr>
        </p:nvGraphicFramePr>
        <p:xfrm>
          <a:off x="1097280" y="1269444"/>
          <a:ext cx="10383520" cy="4461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B8AACCD4-A7E0-4931-A6F7-679857BEBAAD}"/>
              </a:ext>
            </a:extLst>
          </p:cNvPr>
          <p:cNvSpPr txBox="1"/>
          <p:nvPr/>
        </p:nvSpPr>
        <p:spPr>
          <a:xfrm>
            <a:off x="467152" y="595008"/>
            <a:ext cx="976791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pollutions ponctuelles sur le bassin versant de l’Authie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51E2BDF-1755-4F96-ABC6-B0590F41404E}"/>
              </a:ext>
            </a:extLst>
          </p:cNvPr>
          <p:cNvSpPr txBox="1"/>
          <p:nvPr/>
        </p:nvSpPr>
        <p:spPr>
          <a:xfrm>
            <a:off x="2740516" y="5557547"/>
            <a:ext cx="4679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Répartition des sour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ces de </a:t>
            </a:r>
            <a:r>
              <a:rPr lang="fr-FR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pollutions ponctuelles par secteur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56276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Les pressions exercées sur les masses d’eau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32</a:t>
            </a:fld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8AACCD4-A7E0-4931-A6F7-679857BEBAAD}"/>
              </a:ext>
            </a:extLst>
          </p:cNvPr>
          <p:cNvSpPr txBox="1"/>
          <p:nvPr/>
        </p:nvSpPr>
        <p:spPr>
          <a:xfrm>
            <a:off x="581452" y="616632"/>
            <a:ext cx="976791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pollutions ponctuelles sur le bassin versant de l’Authie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9BBAC45-ADFD-4D47-AAB0-B42152389FE7}"/>
              </a:ext>
            </a:extLst>
          </p:cNvPr>
          <p:cNvSpPr txBox="1"/>
          <p:nvPr/>
        </p:nvSpPr>
        <p:spPr>
          <a:xfrm>
            <a:off x="7519940" y="1209658"/>
            <a:ext cx="4959349" cy="8258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fr-FR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Type d’a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ssainissement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sur le SAGE Authie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03C61AF-4DC3-4FB3-A1A8-9C46343C7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6" y="1041364"/>
            <a:ext cx="7486650" cy="5297883"/>
          </a:xfrm>
          <a:prstGeom prst="rect">
            <a:avLst/>
          </a:prstGeom>
        </p:spPr>
      </p:pic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E55D05D6-4528-4867-8789-6E87B1325F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6991135"/>
              </p:ext>
            </p:extLst>
          </p:nvPr>
        </p:nvGraphicFramePr>
        <p:xfrm>
          <a:off x="7032625" y="1838808"/>
          <a:ext cx="4959350" cy="3337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66225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Les pressions exercées sur les masses d’eau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33</a:t>
            </a:fld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8AACCD4-A7E0-4931-A6F7-679857BEBAAD}"/>
              </a:ext>
            </a:extLst>
          </p:cNvPr>
          <p:cNvSpPr txBox="1"/>
          <p:nvPr/>
        </p:nvSpPr>
        <p:spPr>
          <a:xfrm>
            <a:off x="581452" y="616632"/>
            <a:ext cx="976791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pollutions ponctuelles sur le bassin versant de l’Authie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D874785-02F6-4A50-94DF-F3C264D46F36}"/>
              </a:ext>
            </a:extLst>
          </p:cNvPr>
          <p:cNvSpPr txBox="1"/>
          <p:nvPr/>
        </p:nvSpPr>
        <p:spPr>
          <a:xfrm>
            <a:off x="581451" y="952172"/>
            <a:ext cx="11575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L’assainissement non collectif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9ED589F-6CE0-45A6-8E15-8984310A12A3}"/>
              </a:ext>
            </a:extLst>
          </p:cNvPr>
          <p:cNvSpPr txBox="1"/>
          <p:nvPr/>
        </p:nvSpPr>
        <p:spPr>
          <a:xfrm>
            <a:off x="668700" y="1321504"/>
            <a:ext cx="11173161" cy="521168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97% des communes (75% exclusivement)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Communes rurales 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 40% de la population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Gérée par les 8 EPCI (SPANC) (Compétence obligatoire pour les EPCI pour le 1</a:t>
            </a:r>
            <a:r>
              <a:rPr lang="fr-FR" baseline="30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er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 janvier 2026)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Beaucoup d’installations non conformes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fr-FR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endParaRPr lang="fr-FR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endParaRPr lang="fr-FR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endParaRPr lang="fr-FR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fr-FR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En 2017  </a:t>
            </a:r>
            <a:r>
              <a:rPr lang="fr-FR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30 tonnes de nutriments rejetés dans les cours d’eau et 15 tonnes dans la nappe souterraine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lang="fr-FR" sz="2000" b="1" dirty="0">
                <a:solidFill>
                  <a:srgbClr val="FF0000"/>
                </a:solidFill>
                <a:latin typeface="Calibri" panose="020F0502020204030204"/>
                <a:sym typeface="Wingdings" panose="05000000000000000000" pitchFamily="2" charset="2"/>
              </a:rPr>
              <a:t>ANC = 54%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la pollution ponctuelle totale qui impacte la masse d’eau superficielle l’Authie, participe à l’état écologique moyen de la masse d’eau côtière</a:t>
            </a:r>
            <a:r>
              <a:rPr lang="fr-FR" sz="2000" b="1" dirty="0">
                <a:solidFill>
                  <a:srgbClr val="FF0000"/>
                </a:solidFill>
                <a:latin typeface="Calibri" panose="020F0502020204030204"/>
              </a:rPr>
              <a:t> et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participe au mauvais état chimique de la masse d’eau souterraine</a:t>
            </a:r>
            <a:endParaRPr lang="fr-FR" sz="2000" dirty="0">
              <a:solidFill>
                <a:srgbClr val="FF0000"/>
              </a:solidFill>
              <a:latin typeface="Calibri" panose="020F0502020204030204"/>
              <a:sym typeface="Wingdings" panose="05000000000000000000" pitchFamily="2" charset="2"/>
            </a:endParaRP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5D140A2B-6E84-4751-8331-DA1046827418}"/>
              </a:ext>
            </a:extLst>
          </p:cNvPr>
          <p:cNvSpPr/>
          <p:nvPr/>
        </p:nvSpPr>
        <p:spPr>
          <a:xfrm>
            <a:off x="0" y="5905828"/>
            <a:ext cx="668274" cy="31555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7" name="Graphique 16">
            <a:extLst>
              <a:ext uri="{FF2B5EF4-FFF2-40B4-BE49-F238E27FC236}">
                <a16:creationId xmlns:a16="http://schemas.microsoft.com/office/drawing/2014/main" id="{00000000-0008-0000-0200-000005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6373157"/>
              </p:ext>
            </p:extLst>
          </p:nvPr>
        </p:nvGraphicFramePr>
        <p:xfrm>
          <a:off x="282285" y="2945486"/>
          <a:ext cx="5183125" cy="2120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Graphique 17">
            <a:extLst>
              <a:ext uri="{FF2B5EF4-FFF2-40B4-BE49-F238E27FC236}">
                <a16:creationId xmlns:a16="http://schemas.microsoft.com/office/drawing/2014/main" id="{00000000-0008-0000-0200-000006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3314974"/>
              </p:ext>
            </p:extLst>
          </p:nvPr>
        </p:nvGraphicFramePr>
        <p:xfrm>
          <a:off x="5876196" y="3004567"/>
          <a:ext cx="4680274" cy="2002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39334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Les pressions exercées sur les masses d’eau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34</a:t>
            </a:fld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8AACCD4-A7E0-4931-A6F7-679857BEBAAD}"/>
              </a:ext>
            </a:extLst>
          </p:cNvPr>
          <p:cNvSpPr txBox="1"/>
          <p:nvPr/>
        </p:nvSpPr>
        <p:spPr>
          <a:xfrm>
            <a:off x="581452" y="616632"/>
            <a:ext cx="976791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pollutions ponctuelles sur le bassin versant de l’Authie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D874785-02F6-4A50-94DF-F3C264D46F36}"/>
              </a:ext>
            </a:extLst>
          </p:cNvPr>
          <p:cNvSpPr txBox="1"/>
          <p:nvPr/>
        </p:nvSpPr>
        <p:spPr>
          <a:xfrm>
            <a:off x="581451" y="1080098"/>
            <a:ext cx="11575199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L’assainissement collectif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9ED589F-6CE0-45A6-8E15-8984310A12A3}"/>
              </a:ext>
            </a:extLst>
          </p:cNvPr>
          <p:cNvSpPr txBox="1"/>
          <p:nvPr/>
        </p:nvSpPr>
        <p:spPr>
          <a:xfrm>
            <a:off x="581451" y="1687497"/>
            <a:ext cx="9767917" cy="40370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25</a:t>
            </a:r>
            <a:r>
              <a:rPr kumimoji="0" lang="fr-FR" sz="2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des communes (</a:t>
            </a:r>
            <a:r>
              <a:rPr lang="fr-FR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3</a:t>
            </a:r>
            <a:r>
              <a:rPr kumimoji="0" lang="fr-FR" sz="2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exclusivement)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Milieu urbain </a:t>
            </a:r>
            <a:r>
              <a:rPr lang="fr-FR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 60% de la population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Gestion hétérogène de la compétence sur le territoire (compétence obligatoire pour les EPCI au 1</a:t>
            </a:r>
            <a:r>
              <a:rPr lang="fr-FR" sz="2200" baseline="30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er</a:t>
            </a:r>
            <a:r>
              <a:rPr lang="fr-FR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 janvier 2026)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Rejets en sortie de STEP + rejets non traités des réseaux en amont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En 2017  </a:t>
            </a:r>
            <a:r>
              <a:rPr lang="fr-FR" sz="2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17 tonnes de nutriments rejetés dans le milieu par les réseaux en amont des STEP et 20 tonnes en sortie de STEP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           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AC = 42 %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la pollution ponctuelle totale qui impacte la masse d’eau superficielle l’Authie et participe à l’état écologique moyen de la masse d’eau côtière</a:t>
            </a:r>
            <a:endParaRPr lang="fr-FR" sz="2200" dirty="0">
              <a:solidFill>
                <a:srgbClr val="FF0000"/>
              </a:solidFill>
              <a:latin typeface="Calibri" panose="020F0502020204030204"/>
              <a:sym typeface="Wingdings" panose="05000000000000000000" pitchFamily="2" charset="2"/>
            </a:endParaRP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5D140A2B-6E84-4751-8331-DA1046827418}"/>
              </a:ext>
            </a:extLst>
          </p:cNvPr>
          <p:cNvSpPr/>
          <p:nvPr/>
        </p:nvSpPr>
        <p:spPr>
          <a:xfrm>
            <a:off x="763143" y="4687903"/>
            <a:ext cx="668274" cy="31555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3595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Les pressions exercées sur les masses d’eau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35</a:t>
            </a:fld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8AACCD4-A7E0-4931-A6F7-679857BEBAAD}"/>
              </a:ext>
            </a:extLst>
          </p:cNvPr>
          <p:cNvSpPr txBox="1"/>
          <p:nvPr/>
        </p:nvSpPr>
        <p:spPr>
          <a:xfrm>
            <a:off x="581452" y="616632"/>
            <a:ext cx="976791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pollutions ponctuelles sur le bassin versant de l’Authie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5045F91-345B-4D7C-974F-86A27199C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2" y="1041364"/>
            <a:ext cx="7676725" cy="543238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9BBAC45-ADFD-4D47-AAB0-B42152389FE7}"/>
              </a:ext>
            </a:extLst>
          </p:cNvPr>
          <p:cNvSpPr txBox="1"/>
          <p:nvPr/>
        </p:nvSpPr>
        <p:spPr>
          <a:xfrm>
            <a:off x="8009014" y="1187959"/>
            <a:ext cx="3869307" cy="26386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pression des stations d’épuration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 STEP sur le SAGE Authie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Capacité nominale de 140000 Eh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4 STEP n’impactent pas les masses d’eau du SAGE Authie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1115B24B-1DEF-4497-AA43-18469FCAEB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2535534"/>
              </p:ext>
            </p:extLst>
          </p:nvPr>
        </p:nvGraphicFramePr>
        <p:xfrm>
          <a:off x="7526308" y="357560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954338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Les pressions exercées sur les masses d’eau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36</a:t>
            </a:fld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8AACCD4-A7E0-4931-A6F7-679857BEBAAD}"/>
              </a:ext>
            </a:extLst>
          </p:cNvPr>
          <p:cNvSpPr txBox="1"/>
          <p:nvPr/>
        </p:nvSpPr>
        <p:spPr>
          <a:xfrm>
            <a:off x="581452" y="616632"/>
            <a:ext cx="976791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pollutions ponctuelles sur le bassin versant de l’Authie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F992831-D82E-4598-AB1D-EDFE182B175F}"/>
              </a:ext>
            </a:extLst>
          </p:cNvPr>
          <p:cNvSpPr txBox="1"/>
          <p:nvPr/>
        </p:nvSpPr>
        <p:spPr>
          <a:xfrm>
            <a:off x="528914" y="1116959"/>
            <a:ext cx="609452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pression des stations d’épuration</a:t>
            </a: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5BF4E47B-0D1D-4336-93C1-C66B5F8E4395}"/>
              </a:ext>
            </a:extLst>
          </p:cNvPr>
          <p:cNvSpPr/>
          <p:nvPr/>
        </p:nvSpPr>
        <p:spPr>
          <a:xfrm>
            <a:off x="581452" y="5738033"/>
            <a:ext cx="668274" cy="31555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21C20FB-D100-41E7-BEC9-A6C873D8D23B}"/>
              </a:ext>
            </a:extLst>
          </p:cNvPr>
          <p:cNvSpPr txBox="1"/>
          <p:nvPr/>
        </p:nvSpPr>
        <p:spPr>
          <a:xfrm>
            <a:off x="1365275" y="5572645"/>
            <a:ext cx="96360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Calibri" panose="020F0502020204030204"/>
                <a:sym typeface="Wingdings" panose="05000000000000000000" pitchFamily="2" charset="2"/>
              </a:rPr>
              <a:t>Rejets STEP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=  23 %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la pollution ponctuelle totale qui impacte la masse d’eau superficielle l’Authie et participe </a:t>
            </a:r>
            <a:r>
              <a:rPr lang="fr-FR" b="1" dirty="0">
                <a:solidFill>
                  <a:srgbClr val="FF0000"/>
                </a:solidFill>
                <a:latin typeface="Calibri" panose="020F0502020204030204"/>
              </a:rPr>
              <a:t>à l’état écologique moyen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la masse d’eau côtière</a:t>
            </a:r>
            <a:endParaRPr lang="fr-FR" dirty="0"/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BFCE5966-3E16-4B1B-B832-236E21BBE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315171"/>
              </p:ext>
            </p:extLst>
          </p:nvPr>
        </p:nvGraphicFramePr>
        <p:xfrm>
          <a:off x="520701" y="1697491"/>
          <a:ext cx="11142385" cy="3427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5995">
                  <a:extLst>
                    <a:ext uri="{9D8B030D-6E8A-4147-A177-3AD203B41FA5}">
                      <a16:colId xmlns:a16="http://schemas.microsoft.com/office/drawing/2014/main" val="4090013424"/>
                    </a:ext>
                  </a:extLst>
                </a:gridCol>
                <a:gridCol w="3214698">
                  <a:extLst>
                    <a:ext uri="{9D8B030D-6E8A-4147-A177-3AD203B41FA5}">
                      <a16:colId xmlns:a16="http://schemas.microsoft.com/office/drawing/2014/main" val="1601182698"/>
                    </a:ext>
                  </a:extLst>
                </a:gridCol>
                <a:gridCol w="2219538">
                  <a:extLst>
                    <a:ext uri="{9D8B030D-6E8A-4147-A177-3AD203B41FA5}">
                      <a16:colId xmlns:a16="http://schemas.microsoft.com/office/drawing/2014/main" val="3542512326"/>
                    </a:ext>
                  </a:extLst>
                </a:gridCol>
                <a:gridCol w="3542154">
                  <a:extLst>
                    <a:ext uri="{9D8B030D-6E8A-4147-A177-3AD203B41FA5}">
                      <a16:colId xmlns:a16="http://schemas.microsoft.com/office/drawing/2014/main" val="1154829586"/>
                    </a:ext>
                  </a:extLst>
                </a:gridCol>
              </a:tblGrid>
              <a:tr h="714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Capacité nominale </a:t>
                      </a: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fr-FR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Eqh</a:t>
                      </a: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STEP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Traitement tertiaire (azote et phosphore)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Rejets nutriments en sortie de STEP en 2017(tonne)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0139362"/>
                  </a:ext>
                </a:extLst>
              </a:tr>
              <a:tr h="490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&gt; 10000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Berck sur mer, Doullens, Fort-Mahon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14,5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9526109"/>
                  </a:ext>
                </a:extLst>
              </a:tr>
              <a:tr h="304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 2000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Auxi-le-Château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Beauval (non conforme)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0,5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1,5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8474738"/>
                  </a:ext>
                </a:extLst>
              </a:tr>
              <a:tr h="304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&lt;2000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Les autres STEP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3,5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1780464"/>
                  </a:ext>
                </a:extLst>
              </a:tr>
              <a:tr h="553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fr-F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 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b="1" dirty="0">
                          <a:effectLst/>
                        </a:rPr>
                        <a:t>20</a:t>
                      </a:r>
                      <a:endParaRPr lang="fr-FR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7804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82320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Les pressions exercées sur les masses d’eau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37</a:t>
            </a:fld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8AACCD4-A7E0-4931-A6F7-679857BEBAAD}"/>
              </a:ext>
            </a:extLst>
          </p:cNvPr>
          <p:cNvSpPr txBox="1"/>
          <p:nvPr/>
        </p:nvSpPr>
        <p:spPr>
          <a:xfrm>
            <a:off x="581452" y="616632"/>
            <a:ext cx="976791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pollutions ponctuelles sur le bassin versant de l’Authie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F992831-D82E-4598-AB1D-EDFE182B175F}"/>
              </a:ext>
            </a:extLst>
          </p:cNvPr>
          <p:cNvSpPr txBox="1"/>
          <p:nvPr/>
        </p:nvSpPr>
        <p:spPr>
          <a:xfrm>
            <a:off x="522291" y="1116959"/>
            <a:ext cx="609452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pression des réseaux</a:t>
            </a: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5BF4E47B-0D1D-4336-93C1-C66B5F8E4395}"/>
              </a:ext>
            </a:extLst>
          </p:cNvPr>
          <p:cNvSpPr/>
          <p:nvPr/>
        </p:nvSpPr>
        <p:spPr>
          <a:xfrm>
            <a:off x="581452" y="5738033"/>
            <a:ext cx="668274" cy="31555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21C20FB-D100-41E7-BEC9-A6C873D8D23B}"/>
              </a:ext>
            </a:extLst>
          </p:cNvPr>
          <p:cNvSpPr txBox="1"/>
          <p:nvPr/>
        </p:nvSpPr>
        <p:spPr>
          <a:xfrm>
            <a:off x="1365275" y="5572645"/>
            <a:ext cx="96360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Calibri" panose="020F0502020204030204"/>
                <a:sym typeface="Wingdings" panose="05000000000000000000" pitchFamily="2" charset="2"/>
              </a:rPr>
              <a:t>Rejets réseaux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=  </a:t>
            </a:r>
            <a:r>
              <a:rPr lang="fr-FR" b="1" dirty="0">
                <a:solidFill>
                  <a:srgbClr val="FF0000"/>
                </a:solidFill>
                <a:latin typeface="Calibri" panose="020F0502020204030204"/>
                <a:sym typeface="Wingdings" panose="05000000000000000000" pitchFamily="2" charset="2"/>
              </a:rPr>
              <a:t>19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%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la pollution ponctuelle totale qui impacte la masse d’eau superficielle l’Authie et participe à l’état écologique moyen de la masse d’eau côtière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endParaRPr lang="fr-FR" dirty="0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0F94BC7-7276-4531-AC8D-B316ED1F84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514230"/>
              </p:ext>
            </p:extLst>
          </p:nvPr>
        </p:nvGraphicFramePr>
        <p:xfrm>
          <a:off x="581451" y="2133989"/>
          <a:ext cx="11029097" cy="32340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6413">
                  <a:extLst>
                    <a:ext uri="{9D8B030D-6E8A-4147-A177-3AD203B41FA5}">
                      <a16:colId xmlns:a16="http://schemas.microsoft.com/office/drawing/2014/main" val="4090013424"/>
                    </a:ext>
                  </a:extLst>
                </a:gridCol>
                <a:gridCol w="2093362">
                  <a:extLst>
                    <a:ext uri="{9D8B030D-6E8A-4147-A177-3AD203B41FA5}">
                      <a16:colId xmlns:a16="http://schemas.microsoft.com/office/drawing/2014/main" val="1601182698"/>
                    </a:ext>
                  </a:extLst>
                </a:gridCol>
                <a:gridCol w="2620354">
                  <a:extLst>
                    <a:ext uri="{9D8B030D-6E8A-4147-A177-3AD203B41FA5}">
                      <a16:colId xmlns:a16="http://schemas.microsoft.com/office/drawing/2014/main" val="1265615606"/>
                    </a:ext>
                  </a:extLst>
                </a:gridCol>
                <a:gridCol w="3918968">
                  <a:extLst>
                    <a:ext uri="{9D8B030D-6E8A-4147-A177-3AD203B41FA5}">
                      <a16:colId xmlns:a16="http://schemas.microsoft.com/office/drawing/2014/main" val="1154829586"/>
                    </a:ext>
                  </a:extLst>
                </a:gridCol>
              </a:tblGrid>
              <a:tr h="6270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>
                          <a:effectLst/>
                        </a:rPr>
                        <a:t>STEP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Capacité nominale (Eh)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Type de réseau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Rejets nutriments non traités en amont des STEP en 2017(tonne)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0139362"/>
                  </a:ext>
                </a:extLst>
              </a:tr>
              <a:tr h="304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BERCK SE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>
                          <a:effectLst/>
                        </a:rPr>
                        <a:t>63 000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Séparatif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1,7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9702701"/>
                  </a:ext>
                </a:extLst>
              </a:tr>
              <a:tr h="304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FORT MAHON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>
                          <a:effectLst/>
                        </a:rPr>
                        <a:t>35 000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Séparatif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5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8142101"/>
                  </a:ext>
                </a:extLst>
              </a:tr>
              <a:tr h="304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>
                          <a:effectLst/>
                        </a:rPr>
                        <a:t>DOULLENS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20 000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Séparatif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>
                          <a:effectLst/>
                        </a:rPr>
                        <a:t>5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9526109"/>
                  </a:ext>
                </a:extLst>
              </a:tr>
              <a:tr h="304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>
                          <a:effectLst/>
                        </a:rPr>
                        <a:t>BEAUVAL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>
                          <a:effectLst/>
                        </a:rPr>
                        <a:t>2 500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>
                          <a:effectLst/>
                        </a:rPr>
                        <a:t>Unitaire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4,1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1780464"/>
                  </a:ext>
                </a:extLst>
              </a:tr>
              <a:tr h="6270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>
                          <a:effectLst/>
                        </a:rPr>
                        <a:t>Toutes les autres STEP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 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1,7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3202887"/>
                  </a:ext>
                </a:extLst>
              </a:tr>
              <a:tr h="553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fr-F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 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dirty="0">
                          <a:effectLst/>
                        </a:rPr>
                        <a:t> 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fr-FR" sz="2000" b="1" dirty="0">
                          <a:effectLst/>
                        </a:rPr>
                        <a:t>17,5</a:t>
                      </a:r>
                      <a:endParaRPr lang="fr-FR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7804327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EB2083D-C510-4F81-91EC-AADED94EB090}"/>
              </a:ext>
            </a:extLst>
          </p:cNvPr>
          <p:cNvSpPr txBox="1"/>
          <p:nvPr/>
        </p:nvSpPr>
        <p:spPr>
          <a:xfrm>
            <a:off x="340151" y="1458591"/>
            <a:ext cx="118518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Réseau unitaire </a:t>
            </a:r>
            <a:r>
              <a:rPr lang="fr-FR" dirty="0">
                <a:sym typeface="Wingdings" panose="05000000000000000000" pitchFamily="2" charset="2"/>
              </a:rPr>
              <a:t> rejets non traités des déversoirs d’orage en entrée de STEP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Réseau séparatif  rejets par surverse dû aux mauvais branchements ou aux eaux claires parasites en amont des STEP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16508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23/09/2020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38</a:t>
            </a:fld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13A89DE-7654-4639-8EEF-92CC301AA705}"/>
              </a:ext>
            </a:extLst>
          </p:cNvPr>
          <p:cNvSpPr/>
          <p:nvPr/>
        </p:nvSpPr>
        <p:spPr>
          <a:xfrm>
            <a:off x="164828" y="772180"/>
            <a:ext cx="4089169" cy="25731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/>
          </a:p>
          <a:p>
            <a:r>
              <a:rPr lang="fr-FR" b="1" dirty="0"/>
              <a:t>Pressions domestiques: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/>
              <a:t>Assainissement collectif</a:t>
            </a:r>
          </a:p>
          <a:p>
            <a:pPr marL="285750" indent="-285750">
              <a:buFontTx/>
              <a:buChar char="-"/>
            </a:pPr>
            <a:r>
              <a:rPr lang="fr-FR" dirty="0"/>
              <a:t>rejets des stations d’épuration;</a:t>
            </a:r>
          </a:p>
          <a:p>
            <a:pPr marL="285750" indent="-285750">
              <a:buFontTx/>
              <a:buChar char="-"/>
            </a:pPr>
            <a:r>
              <a:rPr lang="fr-FR" dirty="0"/>
              <a:t>rejets non traités des réseaux (séparatifs ou unitaire)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(</a:t>
            </a:r>
            <a:r>
              <a:rPr lang="fr-FR" u="sng" dirty="0"/>
              <a:t>Assainissement non collectif </a:t>
            </a:r>
          </a:p>
          <a:p>
            <a:pPr marL="285750" indent="-285750">
              <a:buFontTx/>
              <a:buChar char="-"/>
            </a:pPr>
            <a:r>
              <a:rPr lang="fr-FR" dirty="0"/>
              <a:t>rejets des installations individuelles 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87246196-4624-44D7-9A18-FF585276626B}"/>
              </a:ext>
            </a:extLst>
          </p:cNvPr>
          <p:cNvSpPr/>
          <p:nvPr/>
        </p:nvSpPr>
        <p:spPr>
          <a:xfrm>
            <a:off x="7805903" y="1031605"/>
            <a:ext cx="4189109" cy="144157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  <a:p>
            <a:endParaRPr lang="fr-FR" dirty="0"/>
          </a:p>
          <a:p>
            <a:r>
              <a:rPr lang="fr-FR" b="1" dirty="0"/>
              <a:t>Pressions agricoles: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Utilisation d’engrais (minéral ou organique)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Utilisation de produits phytosanitaires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9BFA573-C565-4F6A-8C20-A833190E11D9}"/>
              </a:ext>
            </a:extLst>
          </p:cNvPr>
          <p:cNvSpPr/>
          <p:nvPr/>
        </p:nvSpPr>
        <p:spPr>
          <a:xfrm>
            <a:off x="4491936" y="1132238"/>
            <a:ext cx="3208127" cy="124031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  <a:p>
            <a:endParaRPr lang="fr-FR" dirty="0"/>
          </a:p>
          <a:p>
            <a:r>
              <a:rPr lang="fr-FR" b="1" dirty="0"/>
              <a:t>Pressions industrielles: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/>
              <a:t>Rejets industriels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/>
              <a:t>Impact des sites BASOLS (sols pollués)</a:t>
            </a:r>
            <a:endParaRPr lang="fr-FR" dirty="0"/>
          </a:p>
          <a:p>
            <a:pPr marL="285750" indent="-285750" algn="ctr">
              <a:buFontTx/>
              <a:buChar char="-"/>
            </a:pPr>
            <a:endParaRPr lang="fr-FR" dirty="0"/>
          </a:p>
          <a:p>
            <a:pPr algn="ctr"/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DE50810B-364D-46EC-96FC-2B801E09C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Les pressions exercées sur les masses d’eau</a:t>
            </a:r>
          </a:p>
        </p:txBody>
      </p:sp>
      <p:sp>
        <p:nvSpPr>
          <p:cNvPr id="10" name="Flèche : angle droit 9">
            <a:extLst>
              <a:ext uri="{FF2B5EF4-FFF2-40B4-BE49-F238E27FC236}">
                <a16:creationId xmlns:a16="http://schemas.microsoft.com/office/drawing/2014/main" id="{C6343099-1A87-4E59-A430-9804647EE764}"/>
              </a:ext>
            </a:extLst>
          </p:cNvPr>
          <p:cNvSpPr/>
          <p:nvPr/>
        </p:nvSpPr>
        <p:spPr>
          <a:xfrm rot="5400000">
            <a:off x="2362200" y="3488436"/>
            <a:ext cx="850392" cy="73152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8024070-57C9-4039-AC5B-EF722D9DF656}"/>
              </a:ext>
            </a:extLst>
          </p:cNvPr>
          <p:cNvSpPr txBox="1"/>
          <p:nvPr/>
        </p:nvSpPr>
        <p:spPr>
          <a:xfrm>
            <a:off x="3467100" y="3936484"/>
            <a:ext cx="2870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Pollutions ponctuelles</a:t>
            </a:r>
          </a:p>
          <a:p>
            <a:r>
              <a:rPr lang="fr-FR" sz="2000" dirty="0"/>
              <a:t>= azote et phosphore  (nutriments)                   </a:t>
            </a:r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C6DB9E0C-E304-4902-AEB9-D7C5315B50D3}"/>
              </a:ext>
            </a:extLst>
          </p:cNvPr>
          <p:cNvSpPr/>
          <p:nvPr/>
        </p:nvSpPr>
        <p:spPr>
          <a:xfrm>
            <a:off x="5172075" y="2571092"/>
            <a:ext cx="323850" cy="136539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0E33D40-CFDF-49B1-938E-415E5502A4CB}"/>
              </a:ext>
            </a:extLst>
          </p:cNvPr>
          <p:cNvSpPr txBox="1"/>
          <p:nvPr/>
        </p:nvSpPr>
        <p:spPr>
          <a:xfrm>
            <a:off x="7600950" y="3910060"/>
            <a:ext cx="4189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Pollutions diffuses</a:t>
            </a:r>
          </a:p>
          <a:p>
            <a:r>
              <a:rPr lang="fr-FR" sz="2000" dirty="0"/>
              <a:t>= nitrates et produits phytosanitaires                    </a:t>
            </a:r>
          </a:p>
        </p:txBody>
      </p:sp>
      <p:sp>
        <p:nvSpPr>
          <p:cNvPr id="18" name="Flèche : bas 17">
            <a:extLst>
              <a:ext uri="{FF2B5EF4-FFF2-40B4-BE49-F238E27FC236}">
                <a16:creationId xmlns:a16="http://schemas.microsoft.com/office/drawing/2014/main" id="{F1FD6C04-0DCE-4C38-9407-AF45CDBFD307}"/>
              </a:ext>
            </a:extLst>
          </p:cNvPr>
          <p:cNvSpPr/>
          <p:nvPr/>
        </p:nvSpPr>
        <p:spPr>
          <a:xfrm>
            <a:off x="8347064" y="2571092"/>
            <a:ext cx="323850" cy="136539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Signe Plus 18">
            <a:extLst>
              <a:ext uri="{FF2B5EF4-FFF2-40B4-BE49-F238E27FC236}">
                <a16:creationId xmlns:a16="http://schemas.microsoft.com/office/drawing/2014/main" id="{965D5C30-84D8-44F8-9991-6332B4CB2DE8}"/>
              </a:ext>
            </a:extLst>
          </p:cNvPr>
          <p:cNvSpPr/>
          <p:nvPr/>
        </p:nvSpPr>
        <p:spPr>
          <a:xfrm>
            <a:off x="6337822" y="3856862"/>
            <a:ext cx="695325" cy="533546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bas 19">
            <a:extLst>
              <a:ext uri="{FF2B5EF4-FFF2-40B4-BE49-F238E27FC236}">
                <a16:creationId xmlns:a16="http://schemas.microsoft.com/office/drawing/2014/main" id="{69E685B5-5DFC-4DDB-8DE3-5E2EA78B6158}"/>
              </a:ext>
            </a:extLst>
          </p:cNvPr>
          <p:cNvSpPr/>
          <p:nvPr/>
        </p:nvSpPr>
        <p:spPr>
          <a:xfrm>
            <a:off x="6511652" y="4495800"/>
            <a:ext cx="347663" cy="10668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971AE1A-9635-4409-84E0-9E774B3F7954}"/>
              </a:ext>
            </a:extLst>
          </p:cNvPr>
          <p:cNvSpPr txBox="1"/>
          <p:nvPr/>
        </p:nvSpPr>
        <p:spPr>
          <a:xfrm>
            <a:off x="3575163" y="5562600"/>
            <a:ext cx="7291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Altération de la qualité des masses d’eau</a:t>
            </a:r>
          </a:p>
        </p:txBody>
      </p:sp>
    </p:spTree>
    <p:extLst>
      <p:ext uri="{BB962C8B-B14F-4D97-AF65-F5344CB8AC3E}">
        <p14:creationId xmlns:p14="http://schemas.microsoft.com/office/powerpoint/2010/main" val="3511912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Les pressions exercées sur les masses d’eau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39</a:t>
            </a:fld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8AACCD4-A7E0-4931-A6F7-679857BEBAAD}"/>
              </a:ext>
            </a:extLst>
          </p:cNvPr>
          <p:cNvSpPr txBox="1"/>
          <p:nvPr/>
        </p:nvSpPr>
        <p:spPr>
          <a:xfrm>
            <a:off x="279611" y="503398"/>
            <a:ext cx="976791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pollutions diffuses sur le bassin versant de l’Authie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F992831-D82E-4598-AB1D-EDFE182B175F}"/>
              </a:ext>
            </a:extLst>
          </p:cNvPr>
          <p:cNvSpPr txBox="1"/>
          <p:nvPr/>
        </p:nvSpPr>
        <p:spPr>
          <a:xfrm>
            <a:off x="452761" y="1005970"/>
            <a:ext cx="11665258" cy="44935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pollution par les nitrates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Fertilisation des terres agricoles avec l’utilisation d’engrais azoté (minéral)</a:t>
            </a:r>
            <a:endParaRPr lang="fr-FR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Surplus azoté non assimilé par les cultures estimé à 20 à 40 kg par hectare  filtration dans la nappe souterraine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Concentration maximale autorisée dans l’eau potable = 50mg/l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Dépassements réguliers du seuil sur les captages d’Airon-Saint-Vaast, Conchil-le-Temple, Roussent, Bienvillers-au-Bois et le Quesnoy-en-Artois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endParaRPr lang="fr-FR" sz="24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lang="fr-FR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      </a:t>
            </a:r>
            <a:r>
              <a:rPr lang="fr-FR" sz="2400" b="1" dirty="0">
                <a:solidFill>
                  <a:srgbClr val="FF0000"/>
                </a:solidFill>
                <a:latin typeface="Calibri" panose="020F0502020204030204"/>
              </a:rPr>
              <a:t>L’utilisation d’engrais agricole participe au mauvais état chimique de la masse d’eau souterraine</a:t>
            </a:r>
            <a:endParaRPr lang="fr-FR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880A7757-1588-4513-A078-F0F0659A50ED}"/>
              </a:ext>
            </a:extLst>
          </p:cNvPr>
          <p:cNvSpPr/>
          <p:nvPr/>
        </p:nvSpPr>
        <p:spPr>
          <a:xfrm>
            <a:off x="452761" y="4687410"/>
            <a:ext cx="506027" cy="40060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678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C8E94B-13CD-4525-BD1E-EFF4E484F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16/09/2021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58307F-EB13-472E-9DEF-F80B36B98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137B78-3844-4191-AD81-8A2241B50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4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76CF9B0-8403-4E00-856F-4D11FD78D631}"/>
              </a:ext>
            </a:extLst>
          </p:cNvPr>
          <p:cNvSpPr txBox="1"/>
          <p:nvPr/>
        </p:nvSpPr>
        <p:spPr>
          <a:xfrm>
            <a:off x="118362" y="1819854"/>
            <a:ext cx="3451189" cy="30675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/>
              <a:t>Périmètre arrêté en 1999</a:t>
            </a:r>
          </a:p>
          <a:p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/>
              <a:t>Surface de 1253 km</a:t>
            </a:r>
            <a:r>
              <a:rPr lang="fr-FR" sz="2000" baseline="30000" dirty="0"/>
              <a:t>2</a:t>
            </a:r>
          </a:p>
          <a:p>
            <a:endParaRPr lang="fr-FR" sz="2000" baseline="30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/>
              <a:t>2 départements</a:t>
            </a:r>
          </a:p>
          <a:p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/>
              <a:t>Authie (source coigneux et se jette dans la manche)</a:t>
            </a:r>
          </a:p>
          <a:p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/>
              <a:t>4 affluents principaux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D9AC730-9ECA-403B-B518-61BCEC64F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139" y="488022"/>
            <a:ext cx="8513856" cy="6024779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3BED5F29-93BB-40FD-BDE8-69C095C4DFC6}"/>
              </a:ext>
            </a:extLst>
          </p:cNvPr>
          <p:cNvSpPr txBox="1">
            <a:spLocks/>
          </p:cNvSpPr>
          <p:nvPr/>
        </p:nvSpPr>
        <p:spPr>
          <a:xfrm>
            <a:off x="3714760" y="175913"/>
            <a:ext cx="4822804" cy="4014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0070C0"/>
                </a:solidFill>
              </a:rPr>
              <a:t>Rappel sur le SAGE Authie</a:t>
            </a:r>
          </a:p>
        </p:txBody>
      </p:sp>
    </p:spTree>
    <p:extLst>
      <p:ext uri="{BB962C8B-B14F-4D97-AF65-F5344CB8AC3E}">
        <p14:creationId xmlns:p14="http://schemas.microsoft.com/office/powerpoint/2010/main" val="19002263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Les pressions exercées sur les masses d’eau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40</a:t>
            </a:fld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8AACCD4-A7E0-4931-A6F7-679857BEBAAD}"/>
              </a:ext>
            </a:extLst>
          </p:cNvPr>
          <p:cNvSpPr txBox="1"/>
          <p:nvPr/>
        </p:nvSpPr>
        <p:spPr>
          <a:xfrm>
            <a:off x="279611" y="503398"/>
            <a:ext cx="976791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pollutions diffuses sur le bassin versant de l’Authie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F992831-D82E-4598-AB1D-EDFE182B175F}"/>
              </a:ext>
            </a:extLst>
          </p:cNvPr>
          <p:cNvSpPr txBox="1"/>
          <p:nvPr/>
        </p:nvSpPr>
        <p:spPr>
          <a:xfrm>
            <a:off x="6915706" y="999652"/>
            <a:ext cx="5276294" cy="560153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pollution par les produits phytosanitaires</a:t>
            </a: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Achat en moyenne de 2,69 kg de substances par ha et par an (Banque Nationale des Ventes de Produits Phyto par les Distributeurs agrées)</a:t>
            </a: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Achat de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pesticides classés prioritaires sur le </a:t>
            </a: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B</a:t>
            </a:r>
            <a:r>
              <a:rPr kumimoji="0" lang="fr-FR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assi</a:t>
            </a: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n Artois-Picardie: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</a:t>
            </a:r>
            <a:r>
              <a:rPr kumimoji="0" lang="fr-FR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clonifène</a:t>
            </a: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,cyperméthrine, bifénox, </a:t>
            </a:r>
            <a:r>
              <a:rPr lang="fr-FR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chlorpyrifos</a:t>
            </a: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et </a:t>
            </a:r>
            <a:r>
              <a:rPr lang="fr-FR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quinoxyfène</a:t>
            </a:r>
            <a:endParaRPr lang="fr-FR" sz="20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Dépassements (0,1µg/l par pesticide), de certains pesticides, mesurés dans la nappe:</a:t>
            </a: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defRPr/>
            </a:pPr>
            <a:r>
              <a:rPr lang="fr-FR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Sous-produits de l’atrazine: </a:t>
            </a: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l’atrazine </a:t>
            </a:r>
            <a:r>
              <a:rPr lang="fr-FR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déséthyl</a:t>
            </a: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l’atrazine </a:t>
            </a:r>
            <a:r>
              <a:rPr lang="fr-FR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déisopropy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defRPr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Métazachlore (herbicide)</a:t>
            </a: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20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defRPr/>
            </a:pPr>
            <a:r>
              <a:rPr lang="fr-FR" sz="2000" b="1" dirty="0">
                <a:solidFill>
                  <a:srgbClr val="FF0000"/>
                </a:solidFill>
                <a:latin typeface="Calibri" panose="020F0502020204030204"/>
              </a:rPr>
              <a:t>         L’utilisation des produits phytosanitaires participe au mauvais état chimique de la masse d’eau souterraine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BB1205E-BFA4-46F5-9063-AB6D49D54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26" y="856492"/>
            <a:ext cx="6730479" cy="4846667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B88E0DC2-6BCC-4136-BD30-B18827E91BD4}"/>
              </a:ext>
            </a:extLst>
          </p:cNvPr>
          <p:cNvSpPr/>
          <p:nvPr/>
        </p:nvSpPr>
        <p:spPr>
          <a:xfrm>
            <a:off x="6915705" y="5574379"/>
            <a:ext cx="506027" cy="40060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8167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849D6B-4BA8-4FA3-85E6-2D1409B05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DA79-E1CF-4FC9-AC3F-D311233FBE59}" type="datetime1">
              <a:rPr lang="fr-FR" smtClean="0"/>
              <a:t>19/10/2021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3AE247-7792-40CD-824C-6F9C8CD20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4C9AFB-A113-4769-AAE4-17E8C2DD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41</a:t>
            </a:fld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5E8B6B6-B137-4CD8-B0D4-0DD191896A01}"/>
              </a:ext>
            </a:extLst>
          </p:cNvPr>
          <p:cNvSpPr txBox="1">
            <a:spLocks/>
          </p:cNvSpPr>
          <p:nvPr/>
        </p:nvSpPr>
        <p:spPr>
          <a:xfrm>
            <a:off x="1154083" y="33090"/>
            <a:ext cx="10058400" cy="5079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>
                <a:solidFill>
                  <a:srgbClr val="0070C0"/>
                </a:solidFill>
              </a:rPr>
              <a:t>Prochaine échéance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64FD545-8138-42E7-A879-AAE6D71E0C16}"/>
              </a:ext>
            </a:extLst>
          </p:cNvPr>
          <p:cNvSpPr txBox="1"/>
          <p:nvPr/>
        </p:nvSpPr>
        <p:spPr>
          <a:xfrm>
            <a:off x="829446" y="467786"/>
            <a:ext cx="10533108" cy="55984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fr-FR" sz="2000" b="1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 l’issue de la réunion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Envoi de la présentation, du compte rendu et de l’état des lieux aux membres de la commission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Prise en compte des remarques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Envoi du compte rendu à tous les membres de la CLE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Prise en compte des remarques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Bureau de CLE le 5 octobre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Bilan des 4 premières commissions thématiques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Prise en compte de toutes les remarques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Dates et ordres du jour des 2</a:t>
            </a:r>
            <a:r>
              <a:rPr lang="fr-FR" baseline="30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ème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réunion</a:t>
            </a: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fr-FR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2</a:t>
            </a:r>
            <a:r>
              <a:rPr lang="fr-FR" sz="2000" b="1" baseline="30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ème</a:t>
            </a:r>
            <a:r>
              <a:rPr lang="fr-FR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réunion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Protection de la ressource en eau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Validation de l’état des lieux (avec prise en compte des remarques)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Définition de l’enjeu et des objectifs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267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D3459DE-6D27-4E06-8ED2-E6C4B6C0E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5" y="33090"/>
            <a:ext cx="1367413" cy="157663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EC9E527-F20C-4941-8043-4EABA088A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422" y="3315098"/>
            <a:ext cx="11745156" cy="1009834"/>
          </a:xfrm>
        </p:spPr>
        <p:txBody>
          <a:bodyPr>
            <a:normAutofit fontScale="90000"/>
          </a:bodyPr>
          <a:lstStyle/>
          <a:p>
            <a:pPr algn="ctr"/>
            <a:r>
              <a:rPr lang="fr-FR" sz="6600" b="1" i="1" dirty="0">
                <a:solidFill>
                  <a:srgbClr val="0070C0"/>
                </a:solidFill>
              </a:rPr>
              <a:t>Etat des lieux de la ressource en eau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0E0609B-3A48-4090-A703-C07F9A7DE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200" dirty="0"/>
              <a:t>16/09/2021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BFAFA2-7DFB-4214-83D5-E9A8D9BA7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Sage de </a:t>
            </a:r>
            <a:r>
              <a:rPr lang="fr-FR" sz="1200" dirty="0" err="1"/>
              <a:t>l’aUTHIE</a:t>
            </a:r>
            <a:endParaRPr lang="fr-FR" sz="120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0E4416-3E39-485E-88D0-54F9D9AD8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z="1200" smtClean="0"/>
              <a:t>42</a:t>
            </a:fld>
            <a:endParaRPr lang="fr-FR" sz="1200" dirty="0"/>
          </a:p>
        </p:txBody>
      </p:sp>
      <p:pic>
        <p:nvPicPr>
          <p:cNvPr id="8" name="Image 7" descr="logo_symcea_seul">
            <a:extLst>
              <a:ext uri="{FF2B5EF4-FFF2-40B4-BE49-F238E27FC236}">
                <a16:creationId xmlns:a16="http://schemas.microsoft.com/office/drawing/2014/main" id="{5D589EA0-1E4E-40ED-B792-2949679AAFD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514350" y="374050"/>
            <a:ext cx="2971800" cy="65532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7E818B30-C4DF-4C14-BF2C-9C8FF902F2D9}"/>
              </a:ext>
            </a:extLst>
          </p:cNvPr>
          <p:cNvSpPr txBox="1">
            <a:spLocks/>
          </p:cNvSpPr>
          <p:nvPr/>
        </p:nvSpPr>
        <p:spPr>
          <a:xfrm>
            <a:off x="446844" y="4382524"/>
            <a:ext cx="11745156" cy="10098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600" b="1" i="1" dirty="0">
                <a:solidFill>
                  <a:schemeClr val="tx1"/>
                </a:solidFill>
              </a:rPr>
              <a:t>La protection de la ressource en eau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91643088-4BBB-426C-8594-C057A9A717FD}"/>
              </a:ext>
            </a:extLst>
          </p:cNvPr>
          <p:cNvSpPr txBox="1">
            <a:spLocks/>
          </p:cNvSpPr>
          <p:nvPr/>
        </p:nvSpPr>
        <p:spPr>
          <a:xfrm>
            <a:off x="223422" y="1957494"/>
            <a:ext cx="11745156" cy="10098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600" b="1" i="1" dirty="0">
                <a:solidFill>
                  <a:srgbClr val="0070C0"/>
                </a:solidFill>
              </a:rPr>
              <a:t>2</a:t>
            </a:r>
            <a:r>
              <a:rPr lang="fr-FR" sz="6600" b="1" i="1" baseline="30000" dirty="0">
                <a:solidFill>
                  <a:srgbClr val="0070C0"/>
                </a:solidFill>
              </a:rPr>
              <a:t>ème</a:t>
            </a:r>
            <a:r>
              <a:rPr lang="fr-FR" sz="6600" b="1" i="1" dirty="0">
                <a:solidFill>
                  <a:srgbClr val="0070C0"/>
                </a:solidFill>
              </a:rPr>
              <a:t> réunion</a:t>
            </a:r>
          </a:p>
        </p:txBody>
      </p:sp>
    </p:spTree>
    <p:extLst>
      <p:ext uri="{BB962C8B-B14F-4D97-AF65-F5344CB8AC3E}">
        <p14:creationId xmlns:p14="http://schemas.microsoft.com/office/powerpoint/2010/main" val="29458526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La protection de la ressource en 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43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FCE9916-4D90-4598-A63C-CE7BD82EE546}"/>
              </a:ext>
            </a:extLst>
          </p:cNvPr>
          <p:cNvSpPr txBox="1"/>
          <p:nvPr/>
        </p:nvSpPr>
        <p:spPr>
          <a:xfrm>
            <a:off x="7966229" y="1351522"/>
            <a:ext cx="4225771" cy="46884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endParaRPr lang="fr-FR" sz="20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Déterminées par l’Agence de l’Eau dans son 11</a:t>
            </a:r>
            <a:r>
              <a:rPr lang="fr-FR" sz="2000" baseline="30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ème</a:t>
            </a: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 programme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Bassin d’alimentation théorique des captages à gros volume, ou avec des problématiques de qualité (nitrates ou pesticides)</a:t>
            </a:r>
            <a:endParaRPr lang="fr-FR" sz="2000" dirty="0">
              <a:solidFill>
                <a:prstClr val="black">
                  <a:lumMod val="75000"/>
                  <a:lumOff val="25000"/>
                </a:prstClr>
              </a:solidFill>
              <a:sym typeface="Wingdings" panose="05000000000000000000" pitchFamily="2" charset="2"/>
            </a:endParaRPr>
          </a:p>
          <a:p>
            <a:pPr marL="342900" lvl="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6 captages (+ 1 hors SAGE) et 29 communes concernés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Eligibles à des aides de l’Agence de l’Eau pour des travaux d’assainissement ou des programmes de lutte contre la pollution diffuse agricole</a:t>
            </a:r>
            <a:endParaRPr lang="fr-FR" sz="20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CDB6831-DD1C-4876-9A0E-610E4DCC34F4}"/>
              </a:ext>
            </a:extLst>
          </p:cNvPr>
          <p:cNvSpPr txBox="1"/>
          <p:nvPr/>
        </p:nvSpPr>
        <p:spPr>
          <a:xfrm>
            <a:off x="7911119" y="1269028"/>
            <a:ext cx="44519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Zones à Enjeu Eau potable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09D2F6-A7FA-47FB-86B1-D1BD2BE3D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782"/>
            <a:ext cx="8023230" cy="567759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7EF87F-F1BF-4513-B953-A6374FE51C00}"/>
              </a:ext>
            </a:extLst>
          </p:cNvPr>
          <p:cNvSpPr txBox="1"/>
          <p:nvPr/>
        </p:nvSpPr>
        <p:spPr>
          <a:xfrm>
            <a:off x="132541" y="479940"/>
            <a:ext cx="976791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protection de la nappe contre la pollution ponctuelle et diffuse</a:t>
            </a:r>
          </a:p>
        </p:txBody>
      </p:sp>
    </p:spTree>
    <p:extLst>
      <p:ext uri="{BB962C8B-B14F-4D97-AF65-F5344CB8AC3E}">
        <p14:creationId xmlns:p14="http://schemas.microsoft.com/office/powerpoint/2010/main" val="7343144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La protection de la ressource en 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44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B3D0F9-8FC3-4DF7-92A7-38BD39D62E25}"/>
              </a:ext>
            </a:extLst>
          </p:cNvPr>
          <p:cNvSpPr txBox="1"/>
          <p:nvPr/>
        </p:nvSpPr>
        <p:spPr>
          <a:xfrm>
            <a:off x="750410" y="1109179"/>
            <a:ext cx="10533108" cy="20846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Captages prioritaires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Définis par l’Agence de l’Eau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Captages avec teneur en nitrate &gt; 40mg/l de ou teneur en pesticide &gt; 0,08µg/l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captages sur le SAGE Authie 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 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Airon-Saint-Vaast et Conchil-le-Temple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captages hors SAGE </a:t>
            </a: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Crécy-en-Ponthieu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Tableau 11">
            <a:extLst>
              <a:ext uri="{FF2B5EF4-FFF2-40B4-BE49-F238E27FC236}">
                <a16:creationId xmlns:a16="http://schemas.microsoft.com/office/drawing/2014/main" id="{A1EB5B62-4EFA-4C78-AB21-3D542BD122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58805"/>
              </p:ext>
            </p:extLst>
          </p:nvPr>
        </p:nvGraphicFramePr>
        <p:xfrm>
          <a:off x="767893" y="3666940"/>
          <a:ext cx="10621245" cy="3017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49">
                  <a:extLst>
                    <a:ext uri="{9D8B030D-6E8A-4147-A177-3AD203B41FA5}">
                      <a16:colId xmlns:a16="http://schemas.microsoft.com/office/drawing/2014/main" val="3599830336"/>
                    </a:ext>
                  </a:extLst>
                </a:gridCol>
                <a:gridCol w="2124249">
                  <a:extLst>
                    <a:ext uri="{9D8B030D-6E8A-4147-A177-3AD203B41FA5}">
                      <a16:colId xmlns:a16="http://schemas.microsoft.com/office/drawing/2014/main" val="2534073359"/>
                    </a:ext>
                  </a:extLst>
                </a:gridCol>
                <a:gridCol w="2124249">
                  <a:extLst>
                    <a:ext uri="{9D8B030D-6E8A-4147-A177-3AD203B41FA5}">
                      <a16:colId xmlns:a16="http://schemas.microsoft.com/office/drawing/2014/main" val="3124381515"/>
                    </a:ext>
                  </a:extLst>
                </a:gridCol>
                <a:gridCol w="2124249">
                  <a:extLst>
                    <a:ext uri="{9D8B030D-6E8A-4147-A177-3AD203B41FA5}">
                      <a16:colId xmlns:a16="http://schemas.microsoft.com/office/drawing/2014/main" val="965784418"/>
                    </a:ext>
                  </a:extLst>
                </a:gridCol>
                <a:gridCol w="2124249">
                  <a:extLst>
                    <a:ext uri="{9D8B030D-6E8A-4147-A177-3AD203B41FA5}">
                      <a16:colId xmlns:a16="http://schemas.microsoft.com/office/drawing/2014/main" val="3162952828"/>
                    </a:ext>
                  </a:extLst>
                </a:gridCol>
              </a:tblGrid>
              <a:tr h="644022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Captages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Problématiques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Phase 1 = délimitation Aire d’Alimentation des Captages (AAC)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Phase 2 = Diagnostic Territorial Multi Pression (DTMP)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Phase 3 = plan d’actions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43793"/>
                  </a:ext>
                </a:extLst>
              </a:tr>
              <a:tr h="701336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Airon-Saint-Vaast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Nitrates et pesticides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Réalisée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Réalisée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1</a:t>
                      </a:r>
                      <a:r>
                        <a:rPr lang="fr-FR" sz="1800" baseline="30000" dirty="0"/>
                        <a:t>er</a:t>
                      </a:r>
                      <a:r>
                        <a:rPr lang="fr-FR" sz="1800" dirty="0"/>
                        <a:t> plan terminé</a:t>
                      </a:r>
                    </a:p>
                    <a:p>
                      <a:pPr algn="ctr"/>
                      <a:r>
                        <a:rPr lang="fr-FR" sz="1800" dirty="0"/>
                        <a:t>2</a:t>
                      </a:r>
                      <a:r>
                        <a:rPr lang="fr-FR" sz="1800" baseline="30000" dirty="0"/>
                        <a:t>ème</a:t>
                      </a:r>
                      <a:r>
                        <a:rPr lang="fr-FR" sz="1800" dirty="0"/>
                        <a:t> en cours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201778"/>
                  </a:ext>
                </a:extLst>
              </a:tr>
              <a:tr h="452761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Conchil-le-Temple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Nitrates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Réalisée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En cours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987543"/>
                  </a:ext>
                </a:extLst>
              </a:tr>
              <a:tr h="674769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Doullens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tx1"/>
                          </a:solidFill>
                        </a:rPr>
                        <a:t>Objectifs de prévention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Réalisée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Réalisée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En cours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689261"/>
                  </a:ext>
                </a:extLst>
              </a:tr>
            </a:tbl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6F6108ED-6D5E-4178-8785-97F478DA0E08}"/>
              </a:ext>
            </a:extLst>
          </p:cNvPr>
          <p:cNvSpPr txBox="1"/>
          <p:nvPr/>
        </p:nvSpPr>
        <p:spPr>
          <a:xfrm>
            <a:off x="750410" y="3244333"/>
            <a:ext cx="1065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Opération de Reconquête de la Qualité des Eaux (ORQUE) : état juin 2020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6C44BA7-52E4-4812-BCA8-D488549C2FCF}"/>
              </a:ext>
            </a:extLst>
          </p:cNvPr>
          <p:cNvSpPr txBox="1"/>
          <p:nvPr/>
        </p:nvSpPr>
        <p:spPr>
          <a:xfrm>
            <a:off x="683525" y="572713"/>
            <a:ext cx="976791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protection de la nappe contre la pollution diffuse</a:t>
            </a:r>
          </a:p>
        </p:txBody>
      </p:sp>
    </p:spTree>
    <p:extLst>
      <p:ext uri="{BB962C8B-B14F-4D97-AF65-F5344CB8AC3E}">
        <p14:creationId xmlns:p14="http://schemas.microsoft.com/office/powerpoint/2010/main" val="11266903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La protection de la ressource en 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45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B3D0F9-8FC3-4DF7-92A7-38BD39D62E25}"/>
              </a:ext>
            </a:extLst>
          </p:cNvPr>
          <p:cNvSpPr txBox="1"/>
          <p:nvPr/>
        </p:nvSpPr>
        <p:spPr>
          <a:xfrm>
            <a:off x="574345" y="1049606"/>
            <a:ext cx="10533108" cy="53912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Directive Européenne </a:t>
            </a:r>
            <a:r>
              <a:rPr lang="fr-FR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de 1991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 Directive nitrates » </a:t>
            </a: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Protection des eaux face aux nitrates d’origine agricole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Code de bonnes pratiques agricoles et de mesures à mettre en œuvre sous forme de programmes d'action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fr-FR" sz="2000" b="1" dirty="0"/>
              <a:t>Un Programme d’Actions National (PAN)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Défini les Zones vulnérables aux nitrates dont fait partie le périmètre du SAGE de l’Authie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3 grands principes:</a:t>
            </a: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L’enregistrement et l’adaptation des pratiques de fertilisation azotée ;</a:t>
            </a: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limitation et l’optimisation des apports de fertilisants aux stricts besoins des cultures : « la bonne dose au bon moment » ;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Tx/>
              <a:buChar char="-"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limitation des fuites et des transferts d’azote vers les nappes et les cours d’eau.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 Programme d’Actions Régional (PAR)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Renforce certaines mesures du PAN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Défini une liste des Zones d’Actions Renforcées (ZAR)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A512AB9-9813-4165-83D7-1CA4150881C7}"/>
              </a:ext>
            </a:extLst>
          </p:cNvPr>
          <p:cNvSpPr txBox="1"/>
          <p:nvPr/>
        </p:nvSpPr>
        <p:spPr>
          <a:xfrm>
            <a:off x="574345" y="624874"/>
            <a:ext cx="976791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protection de la nappe contre la pollution diffuse agricole</a:t>
            </a:r>
          </a:p>
        </p:txBody>
      </p:sp>
    </p:spTree>
    <p:extLst>
      <p:ext uri="{BB962C8B-B14F-4D97-AF65-F5344CB8AC3E}">
        <p14:creationId xmlns:p14="http://schemas.microsoft.com/office/powerpoint/2010/main" val="40070466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La protection de la ressource en 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46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FCE9916-4D90-4598-A63C-CE7BD82EE546}"/>
              </a:ext>
            </a:extLst>
          </p:cNvPr>
          <p:cNvSpPr txBox="1"/>
          <p:nvPr/>
        </p:nvSpPr>
        <p:spPr>
          <a:xfrm>
            <a:off x="7961935" y="1351522"/>
            <a:ext cx="4225771" cy="36779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fr-FR" sz="20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 marL="342900" lvl="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Issues du Programme d’Actions Régional (PAR) nitrates des Hauts-de-France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Périmètre de Protection ou Aire d’Alimentation des captages ayant un taux de nitrates &gt; 50mg/l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5 captages concernés: Airon-Saint-Vaast, Conchil-le-Temple, Roussent, Le Quesnoy-en-Artois et Bienvillers-au-Bois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09D2F6-A7FA-47FB-86B1-D1BD2BE3D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782"/>
            <a:ext cx="8023230" cy="567759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0B34915-3442-4BB5-A9B1-9CC50D481A49}"/>
              </a:ext>
            </a:extLst>
          </p:cNvPr>
          <p:cNvSpPr txBox="1"/>
          <p:nvPr/>
        </p:nvSpPr>
        <p:spPr>
          <a:xfrm>
            <a:off x="8023230" y="1351522"/>
            <a:ext cx="44519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Zones d’Actions Renforcées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27EF87F-F1BF-4513-B953-A6374FE51C00}"/>
              </a:ext>
            </a:extLst>
          </p:cNvPr>
          <p:cNvSpPr txBox="1"/>
          <p:nvPr/>
        </p:nvSpPr>
        <p:spPr>
          <a:xfrm>
            <a:off x="132541" y="479940"/>
            <a:ext cx="976791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protection de la nappe contre la pollution ponctuelle et diffuse</a:t>
            </a:r>
          </a:p>
        </p:txBody>
      </p:sp>
    </p:spTree>
    <p:extLst>
      <p:ext uri="{BB962C8B-B14F-4D97-AF65-F5344CB8AC3E}">
        <p14:creationId xmlns:p14="http://schemas.microsoft.com/office/powerpoint/2010/main" val="25767049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771C9-EA6B-438F-8BB0-DDF75487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3090"/>
            <a:ext cx="10058400" cy="50794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La protection de la ressource en 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47</a:t>
            </a:fld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8AACCD4-A7E0-4931-A6F7-679857BEBAAD}"/>
              </a:ext>
            </a:extLst>
          </p:cNvPr>
          <p:cNvSpPr txBox="1"/>
          <p:nvPr/>
        </p:nvSpPr>
        <p:spPr>
          <a:xfrm>
            <a:off x="581452" y="616632"/>
            <a:ext cx="976791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protection des cours d’eau et de la nappe contre la pollution ponctuelle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9BBAC45-ADFD-4D47-AAB0-B42152389FE7}"/>
              </a:ext>
            </a:extLst>
          </p:cNvPr>
          <p:cNvSpPr txBox="1"/>
          <p:nvPr/>
        </p:nvSpPr>
        <p:spPr>
          <a:xfrm>
            <a:off x="7910596" y="1041364"/>
            <a:ext cx="4376654" cy="55451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fr-FR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Les Zones à Enjeu Environnemental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Zones pour lesquelles l’ANC a été identifié comme source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de pollution de la masse d’eau superficielle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Définies en 2014 et transmises à l’Agence de l’Eau 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 SDAGE actuel et SDAGE 2022-2027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Méthode =  rapport entre le débit total 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des ANC et celui du </a:t>
            </a: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milieu récepteur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18 communes identifiées ayant un potentiel impact sur les cours d’eau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Obligation de faire les travaux dans les 4ans ou 1an en cas de vente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endParaRPr lang="fr-FR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endParaRPr lang="fr-FR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endParaRPr lang="fr-FR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sym typeface="Wingdings" panose="05000000000000000000" pitchFamily="2" charset="2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EA9CF84-B1E3-4850-96D0-453F00B58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9" y="1116959"/>
            <a:ext cx="7696200" cy="5446170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72223E2-87BB-4D1B-B23A-8190B323C142}"/>
              </a:ext>
            </a:extLst>
          </p:cNvPr>
          <p:cNvSpPr/>
          <p:nvPr/>
        </p:nvSpPr>
        <p:spPr>
          <a:xfrm>
            <a:off x="2438400" y="2578100"/>
            <a:ext cx="482600" cy="365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69254B8-D55D-4DF7-8317-15ABBC670F60}"/>
              </a:ext>
            </a:extLst>
          </p:cNvPr>
          <p:cNvSpPr txBox="1"/>
          <p:nvPr/>
        </p:nvSpPr>
        <p:spPr>
          <a:xfrm>
            <a:off x="8120033" y="5746242"/>
            <a:ext cx="3861858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F6FC6"/>
              </a:buClr>
              <a:buSzPct val="100000"/>
              <a:tabLst/>
              <a:defRPr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Proposition de retrait de la 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sym typeface="Wingdings" panose="05000000000000000000" pitchFamily="2" charset="2"/>
              </a:rPr>
              <a:t>ZEE sur la commune de Saint-Rémy-au-Bois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948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C8E94B-13CD-4525-BD1E-EFF4E484F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16/09/2021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58307F-EB13-472E-9DEF-F80B36B98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137B78-3844-4191-AD81-8A2241B50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5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76CF9B0-8403-4E00-856F-4D11FD78D631}"/>
              </a:ext>
            </a:extLst>
          </p:cNvPr>
          <p:cNvSpPr txBox="1"/>
          <p:nvPr/>
        </p:nvSpPr>
        <p:spPr>
          <a:xfrm>
            <a:off x="118362" y="1819854"/>
            <a:ext cx="3451189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/>
              <a:t>8 EPCI</a:t>
            </a:r>
          </a:p>
          <a:p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/>
              <a:t>155 Communes (82 </a:t>
            </a:r>
            <a:r>
              <a:rPr lang="fr-FR" sz="2000" dirty="0" err="1"/>
              <a:t>PdC</a:t>
            </a:r>
            <a:r>
              <a:rPr lang="fr-FR" sz="2000" dirty="0"/>
              <a:t> et 73 Somme)</a:t>
            </a:r>
          </a:p>
          <a:p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/>
              <a:t>Environ 80000 habitants</a:t>
            </a:r>
          </a:p>
          <a:p>
            <a:endParaRPr lang="fr-FR" sz="2400" baseline="30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dirty="0"/>
              <a:t>Structure porteuse: </a:t>
            </a:r>
            <a:endParaRPr lang="fr-FR" sz="2000" b="1" dirty="0"/>
          </a:p>
          <a:p>
            <a:r>
              <a:rPr lang="fr-FR" sz="2000" b="1" dirty="0"/>
              <a:t>Syndicat Mixte de la Canche et de l’Authie (Symcéa)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4EA666B-851D-4594-828C-E00BC93E7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551" y="519128"/>
            <a:ext cx="8213232" cy="5812045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02545AEF-8C73-45A7-822C-E27650A080C5}"/>
              </a:ext>
            </a:extLst>
          </p:cNvPr>
          <p:cNvSpPr txBox="1">
            <a:spLocks/>
          </p:cNvSpPr>
          <p:nvPr/>
        </p:nvSpPr>
        <p:spPr>
          <a:xfrm>
            <a:off x="3771880" y="117712"/>
            <a:ext cx="4822804" cy="4014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0070C0"/>
                </a:solidFill>
              </a:rPr>
              <a:t>Rappel sur le SAGE Authie</a:t>
            </a:r>
          </a:p>
        </p:txBody>
      </p:sp>
    </p:spTree>
    <p:extLst>
      <p:ext uri="{BB962C8B-B14F-4D97-AF65-F5344CB8AC3E}">
        <p14:creationId xmlns:p14="http://schemas.microsoft.com/office/powerpoint/2010/main" val="3759678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F99BA2-99C5-4DBC-A508-4273A473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16/09/2021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C2A0B-7AB2-44F6-AB95-2D7FC4CE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A8C3DC-8626-4434-BEC5-1C1EF027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6</a:t>
            </a:fld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9253A35-3BFA-42C4-A9B9-C9C9291CF352}"/>
              </a:ext>
            </a:extLst>
          </p:cNvPr>
          <p:cNvSpPr txBox="1">
            <a:spLocks/>
          </p:cNvSpPr>
          <p:nvPr/>
        </p:nvSpPr>
        <p:spPr>
          <a:xfrm>
            <a:off x="498070" y="1233240"/>
            <a:ext cx="4872920" cy="507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solidFill>
                  <a:schemeClr val="tx1"/>
                </a:solidFill>
              </a:rPr>
              <a:t>Les différentes documents du SAGE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0CFA279-F117-4A6A-A83C-CDDF2B12053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070" y="1941990"/>
            <a:ext cx="5349535" cy="375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46680191-8426-412A-A5D8-A7FC7A79D4B5}"/>
              </a:ext>
            </a:extLst>
          </p:cNvPr>
          <p:cNvSpPr txBox="1">
            <a:spLocks/>
          </p:cNvSpPr>
          <p:nvPr/>
        </p:nvSpPr>
        <p:spPr>
          <a:xfrm>
            <a:off x="7006882" y="1233240"/>
            <a:ext cx="4038419" cy="5079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solidFill>
                  <a:schemeClr val="tx1"/>
                </a:solidFill>
              </a:rPr>
              <a:t>Les objectifs de la CLE Authie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220FC43-CB0C-4137-A012-0A3AD2B24A68}"/>
              </a:ext>
            </a:extLst>
          </p:cNvPr>
          <p:cNvSpPr txBox="1"/>
          <p:nvPr/>
        </p:nvSpPr>
        <p:spPr>
          <a:xfrm>
            <a:off x="6447126" y="1941990"/>
            <a:ext cx="55466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Poursuivre l’élaboration du SAGE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Approuver le SAGE (objectif 2023)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Mettre en œuvre le SAGE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/>
              <a:t>Communiquer sur le SAGE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BA27AF-AE89-4928-844E-CE39FBFF380C}"/>
              </a:ext>
            </a:extLst>
          </p:cNvPr>
          <p:cNvSpPr/>
          <p:nvPr/>
        </p:nvSpPr>
        <p:spPr>
          <a:xfrm>
            <a:off x="738977" y="2503728"/>
            <a:ext cx="1804416" cy="4541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Etats des lieux/diagnostic</a:t>
            </a:r>
            <a:endParaRPr lang="fr-FR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B0E4AE-1EB1-4331-989B-A92D0454B67C}"/>
              </a:ext>
            </a:extLst>
          </p:cNvPr>
          <p:cNvSpPr/>
          <p:nvPr/>
        </p:nvSpPr>
        <p:spPr>
          <a:xfrm>
            <a:off x="737565" y="3158719"/>
            <a:ext cx="1804416" cy="256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Enjeux et objectifs</a:t>
            </a:r>
            <a:endParaRPr lang="fr-FR" sz="1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A6A8F5-68A1-4377-9216-449D4B775FE5}"/>
              </a:ext>
            </a:extLst>
          </p:cNvPr>
          <p:cNvSpPr/>
          <p:nvPr/>
        </p:nvSpPr>
        <p:spPr>
          <a:xfrm>
            <a:off x="574349" y="3707625"/>
            <a:ext cx="2130847" cy="4406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Orientations et dispositions</a:t>
            </a:r>
            <a:endParaRPr lang="fr-FR" sz="16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B09A96-F03B-41B0-B536-BF454B227FE5}"/>
              </a:ext>
            </a:extLst>
          </p:cNvPr>
          <p:cNvSpPr/>
          <p:nvPr/>
        </p:nvSpPr>
        <p:spPr>
          <a:xfrm>
            <a:off x="737565" y="4283377"/>
            <a:ext cx="1804416" cy="256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Moyens</a:t>
            </a:r>
            <a:endParaRPr lang="fr-FR" sz="16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F584B4E-09FA-4820-862A-A11C7A863619}"/>
              </a:ext>
            </a:extLst>
          </p:cNvPr>
          <p:cNvSpPr txBox="1"/>
          <p:nvPr/>
        </p:nvSpPr>
        <p:spPr>
          <a:xfrm>
            <a:off x="127232" y="5722162"/>
            <a:ext cx="12112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PAGD = Plan d’Aménagement et de Gestion Durable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95DEC0A-B461-4845-95E7-3FA2C6859CE0}"/>
              </a:ext>
            </a:extLst>
          </p:cNvPr>
          <p:cNvSpPr txBox="1"/>
          <p:nvPr/>
        </p:nvSpPr>
        <p:spPr>
          <a:xfrm>
            <a:off x="5923884" y="4077744"/>
            <a:ext cx="63504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Les 4 groupes de travail: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Commission thématique Gestion des milieux aquatiques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Commission thématique Erosion, ruissellement et inondations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FF0000"/>
                </a:solidFill>
              </a:rPr>
              <a:t>Commission thématique Gestion de la ressource en 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Commission thématiques Communication, développement du territoire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3DA106A6-3A22-4BB5-AE8B-FDABEC913B85}"/>
              </a:ext>
            </a:extLst>
          </p:cNvPr>
          <p:cNvSpPr txBox="1">
            <a:spLocks/>
          </p:cNvSpPr>
          <p:nvPr/>
        </p:nvSpPr>
        <p:spPr>
          <a:xfrm>
            <a:off x="3771880" y="210323"/>
            <a:ext cx="4822804" cy="4014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0070C0"/>
                </a:solidFill>
              </a:rPr>
              <a:t>Rappel sur le SAGE Authie</a:t>
            </a:r>
          </a:p>
        </p:txBody>
      </p:sp>
    </p:spTree>
    <p:extLst>
      <p:ext uri="{BB962C8B-B14F-4D97-AF65-F5344CB8AC3E}">
        <p14:creationId xmlns:p14="http://schemas.microsoft.com/office/powerpoint/2010/main" val="561255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D3459DE-6D27-4E06-8ED2-E6C4B6C0E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5" y="33090"/>
            <a:ext cx="1367413" cy="157663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EC9E527-F20C-4941-8043-4EABA088A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422" y="3315098"/>
            <a:ext cx="11745156" cy="1009834"/>
          </a:xfrm>
        </p:spPr>
        <p:txBody>
          <a:bodyPr>
            <a:normAutofit fontScale="90000"/>
          </a:bodyPr>
          <a:lstStyle/>
          <a:p>
            <a:pPr algn="ctr"/>
            <a:r>
              <a:rPr lang="fr-FR" sz="6600" b="1" i="1" dirty="0">
                <a:solidFill>
                  <a:srgbClr val="0070C0"/>
                </a:solidFill>
              </a:rPr>
              <a:t>Le travail attendu dans la commission Thématique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0E0609B-3A48-4090-A703-C07F9A7DE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200" dirty="0"/>
              <a:t>16/09/2021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BFAFA2-7DFB-4214-83D5-E9A8D9BA7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Sage de </a:t>
            </a:r>
            <a:r>
              <a:rPr lang="fr-FR" sz="1200" dirty="0" err="1"/>
              <a:t>l’aUTHIE</a:t>
            </a:r>
            <a:endParaRPr lang="fr-FR" sz="120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0E4416-3E39-485E-88D0-54F9D9AD8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z="1200" smtClean="0"/>
              <a:t>7</a:t>
            </a:fld>
            <a:endParaRPr lang="fr-FR" sz="1200" dirty="0"/>
          </a:p>
        </p:txBody>
      </p:sp>
      <p:pic>
        <p:nvPicPr>
          <p:cNvPr id="8" name="Image 7" descr="logo_symcea_seul">
            <a:extLst>
              <a:ext uri="{FF2B5EF4-FFF2-40B4-BE49-F238E27FC236}">
                <a16:creationId xmlns:a16="http://schemas.microsoft.com/office/drawing/2014/main" id="{5D589EA0-1E4E-40ED-B792-2949679AAFD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514350" y="374050"/>
            <a:ext cx="2971800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71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928F25-F60A-4412-8E83-CBBD14C2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DADAD0-C6CC-490E-B724-E59600093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8</a:t>
            </a:fld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CFD59A1-7C1A-4E3A-850C-F0282C5E8178}"/>
              </a:ext>
            </a:extLst>
          </p:cNvPr>
          <p:cNvSpPr txBox="1"/>
          <p:nvPr/>
        </p:nvSpPr>
        <p:spPr>
          <a:xfrm>
            <a:off x="6205729" y="1614702"/>
            <a:ext cx="5571742" cy="4747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7AD7FB88-5398-48A6-9339-C498E2B14F9D}"/>
              </a:ext>
            </a:extLst>
          </p:cNvPr>
          <p:cNvSpPr txBox="1">
            <a:spLocks/>
          </p:cNvSpPr>
          <p:nvPr/>
        </p:nvSpPr>
        <p:spPr>
          <a:xfrm>
            <a:off x="875522" y="259018"/>
            <a:ext cx="10058400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>
                <a:solidFill>
                  <a:srgbClr val="0070C0"/>
                </a:solidFill>
              </a:rPr>
              <a:t>Les objectifs de la commission thématique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1D856B0-240B-4E31-A6D8-834B4D16E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7941" y="1590366"/>
            <a:ext cx="9603715" cy="474700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fr-FR" sz="2400" dirty="0"/>
          </a:p>
          <a:p>
            <a:r>
              <a:rPr lang="fr-FR" sz="2400" b="1" dirty="0"/>
              <a:t>1</a:t>
            </a:r>
            <a:r>
              <a:rPr lang="fr-FR" sz="2400" b="1" baseline="30000" dirty="0"/>
              <a:t>ère</a:t>
            </a:r>
            <a:r>
              <a:rPr lang="fr-FR" sz="2400" b="1" dirty="0"/>
              <a:t> étape </a:t>
            </a:r>
            <a:r>
              <a:rPr lang="fr-FR" sz="2400" dirty="0"/>
              <a:t>= =valider l’état des lieux/diagnostic</a:t>
            </a:r>
            <a:endParaRPr lang="fr-FR" sz="2400" dirty="0">
              <a:solidFill>
                <a:srgbClr val="0070C0"/>
              </a:solidFill>
            </a:endParaRPr>
          </a:p>
          <a:p>
            <a:r>
              <a:rPr lang="fr-FR" sz="2400" b="1" dirty="0"/>
              <a:t>2</a:t>
            </a:r>
            <a:r>
              <a:rPr lang="fr-FR" sz="2400" b="1" baseline="30000" dirty="0"/>
              <a:t>ème</a:t>
            </a:r>
            <a:r>
              <a:rPr lang="fr-FR" sz="2400" b="1" dirty="0"/>
              <a:t> étape </a:t>
            </a:r>
            <a:r>
              <a:rPr lang="fr-FR" sz="2400" dirty="0"/>
              <a:t>= définir le ou les enjeux</a:t>
            </a:r>
            <a:endParaRPr lang="fr-FR" sz="2400" dirty="0">
              <a:solidFill>
                <a:srgbClr val="0070C0"/>
              </a:solidFill>
            </a:endParaRPr>
          </a:p>
          <a:p>
            <a:r>
              <a:rPr lang="fr-FR" sz="2400" b="1" dirty="0"/>
              <a:t>3</a:t>
            </a:r>
            <a:r>
              <a:rPr lang="fr-FR" sz="2400" b="1" baseline="30000" dirty="0"/>
              <a:t>ème</a:t>
            </a:r>
            <a:r>
              <a:rPr lang="fr-FR" sz="2400" b="1" dirty="0"/>
              <a:t> étape </a:t>
            </a:r>
            <a:r>
              <a:rPr lang="fr-FR" sz="2400" dirty="0"/>
              <a:t>= définir les objectifs </a:t>
            </a:r>
          </a:p>
          <a:p>
            <a:r>
              <a:rPr lang="fr-FR" sz="2400" dirty="0">
                <a:solidFill>
                  <a:srgbClr val="FF0000"/>
                </a:solidFill>
              </a:rPr>
              <a:t>Validation en commission permanente le 15 décembre et en CLE le 3 février 2022</a:t>
            </a:r>
          </a:p>
          <a:p>
            <a:endParaRPr lang="fr-FR" sz="2400" dirty="0">
              <a:solidFill>
                <a:srgbClr val="FF0000"/>
              </a:solidFill>
            </a:endParaRPr>
          </a:p>
          <a:p>
            <a:r>
              <a:rPr lang="fr-FR" sz="2400" b="1" dirty="0"/>
              <a:t>4</a:t>
            </a:r>
            <a:r>
              <a:rPr lang="fr-FR" sz="2400" b="1" baseline="30000" dirty="0"/>
              <a:t>ème</a:t>
            </a:r>
            <a:r>
              <a:rPr lang="fr-FR" sz="2400" b="1" dirty="0"/>
              <a:t> étape </a:t>
            </a:r>
            <a:r>
              <a:rPr lang="fr-FR" sz="2400" dirty="0"/>
              <a:t>= définir les mesures (orientations et dispositions) du PAGD</a:t>
            </a:r>
          </a:p>
          <a:p>
            <a:r>
              <a:rPr lang="fr-FR" sz="2400" b="1" dirty="0"/>
              <a:t>5</a:t>
            </a:r>
            <a:r>
              <a:rPr lang="fr-FR" sz="2400" b="1" baseline="30000" dirty="0"/>
              <a:t>ème</a:t>
            </a:r>
            <a:r>
              <a:rPr lang="fr-FR" sz="2400" b="1" dirty="0"/>
              <a:t> étape </a:t>
            </a:r>
            <a:r>
              <a:rPr lang="fr-FR" sz="2400" dirty="0"/>
              <a:t>= définir les règles du règlement</a:t>
            </a:r>
          </a:p>
          <a:p>
            <a:r>
              <a:rPr lang="fr-FR" sz="2400" b="1" dirty="0"/>
              <a:t>6</a:t>
            </a:r>
            <a:r>
              <a:rPr lang="fr-FR" sz="2400" b="1" baseline="30000" dirty="0"/>
              <a:t>ème</a:t>
            </a:r>
            <a:r>
              <a:rPr lang="fr-FR" sz="2400" b="1" dirty="0"/>
              <a:t> étape </a:t>
            </a:r>
            <a:r>
              <a:rPr lang="fr-FR" sz="2400" dirty="0"/>
              <a:t>= définir les indicateurs</a:t>
            </a:r>
          </a:p>
          <a:p>
            <a:r>
              <a:rPr lang="fr-FR" sz="2400" dirty="0">
                <a:solidFill>
                  <a:srgbClr val="FF0000"/>
                </a:solidFill>
              </a:rPr>
              <a:t>Le SAGE Authie devra être compatible avec le SDAGE 2022-2027</a:t>
            </a:r>
          </a:p>
          <a:p>
            <a:endParaRPr lang="fr-FR" sz="2400" dirty="0"/>
          </a:p>
          <a:p>
            <a:pPr>
              <a:buFont typeface="Wingdings" panose="05000000000000000000" pitchFamily="2" charset="2"/>
              <a:buChar char="Ø"/>
            </a:pPr>
            <a:endParaRPr lang="fr-FR" sz="2400" dirty="0"/>
          </a:p>
          <a:p>
            <a:pPr>
              <a:buFont typeface="Wingdings" panose="05000000000000000000" pitchFamily="2" charset="2"/>
              <a:buChar char="Ø"/>
            </a:pPr>
            <a:endParaRPr lang="fr-FR" sz="2400" dirty="0"/>
          </a:p>
          <a:p>
            <a:pPr>
              <a:buFont typeface="Wingdings" panose="05000000000000000000" pitchFamily="2" charset="2"/>
              <a:buChar char="Ø"/>
            </a:pPr>
            <a:endParaRPr lang="fr-FR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3200" dirty="0"/>
          </a:p>
          <a:p>
            <a:pPr marL="0" indent="0">
              <a:buNone/>
            </a:pPr>
            <a:endParaRPr lang="fr-FR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3200" dirty="0">
              <a:solidFill>
                <a:schemeClr val="tx1"/>
              </a:solidFill>
            </a:endParaRPr>
          </a:p>
          <a:p>
            <a:pPr marL="514350" indent="-514350">
              <a:buAutoNum type="arabicPeriod" startAt="3"/>
            </a:pPr>
            <a:endParaRPr lang="fr-FR" sz="3200" dirty="0">
              <a:solidFill>
                <a:schemeClr val="tx1"/>
              </a:solidFill>
            </a:endParaRPr>
          </a:p>
          <a:p>
            <a:pPr marL="514350" indent="-514350">
              <a:buAutoNum type="arabicPeriod" startAt="3"/>
            </a:pPr>
            <a:endParaRPr lang="fr-FR" sz="3200" dirty="0">
              <a:solidFill>
                <a:schemeClr val="tx1"/>
              </a:solidFill>
            </a:endParaRPr>
          </a:p>
          <a:p>
            <a:pPr marL="514350" indent="-514350">
              <a:buAutoNum type="arabicPeriod" startAt="3"/>
            </a:pPr>
            <a:endParaRPr lang="fr-FR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11" name="Accolade ouvrante 10">
            <a:extLst>
              <a:ext uri="{FF2B5EF4-FFF2-40B4-BE49-F238E27FC236}">
                <a16:creationId xmlns:a16="http://schemas.microsoft.com/office/drawing/2014/main" id="{305179E6-BDDA-4F14-8580-ECD6EBF1DF01}"/>
              </a:ext>
            </a:extLst>
          </p:cNvPr>
          <p:cNvSpPr/>
          <p:nvPr/>
        </p:nvSpPr>
        <p:spPr>
          <a:xfrm>
            <a:off x="1767907" y="2021865"/>
            <a:ext cx="303009" cy="1218485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Accolade ouvrante 11">
            <a:extLst>
              <a:ext uri="{FF2B5EF4-FFF2-40B4-BE49-F238E27FC236}">
                <a16:creationId xmlns:a16="http://schemas.microsoft.com/office/drawing/2014/main" id="{5FAE9D06-9900-45E9-A1D2-D45D60824C81}"/>
              </a:ext>
            </a:extLst>
          </p:cNvPr>
          <p:cNvSpPr/>
          <p:nvPr/>
        </p:nvSpPr>
        <p:spPr>
          <a:xfrm>
            <a:off x="1767906" y="4572618"/>
            <a:ext cx="303009" cy="1218486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04ACCAD-0418-4D37-A95E-FE0A099A23F1}"/>
              </a:ext>
            </a:extLst>
          </p:cNvPr>
          <p:cNvSpPr txBox="1"/>
          <p:nvPr/>
        </p:nvSpPr>
        <p:spPr>
          <a:xfrm>
            <a:off x="615551" y="2369497"/>
            <a:ext cx="100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2021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AB09AE9-B226-4140-B3B2-3D42DE45B787}"/>
              </a:ext>
            </a:extLst>
          </p:cNvPr>
          <p:cNvSpPr txBox="1"/>
          <p:nvPr/>
        </p:nvSpPr>
        <p:spPr>
          <a:xfrm>
            <a:off x="615551" y="4756621"/>
            <a:ext cx="998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119585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5688D0-CC02-4BCD-AEAA-DEF6E55E7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08/07/2021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06C2A0-D9FF-46CC-9D24-27FB5DBAC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Sage de l’aUTHIE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49CA64-0774-4EF6-9EC7-71D5C077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3472-45EF-469F-9C12-18D63CA62E90}" type="slidenum">
              <a:rPr lang="fr-FR" smtClean="0"/>
              <a:t>9</a:t>
            </a:fld>
            <a:endParaRPr lang="fr-FR"/>
          </a:p>
        </p:txBody>
      </p:sp>
      <p:graphicFrame>
        <p:nvGraphicFramePr>
          <p:cNvPr id="7" name="Tableau 8">
            <a:extLst>
              <a:ext uri="{FF2B5EF4-FFF2-40B4-BE49-F238E27FC236}">
                <a16:creationId xmlns:a16="http://schemas.microsoft.com/office/drawing/2014/main" id="{46CAE94E-104E-425B-BFD5-9F200E2E7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762014"/>
              </p:ext>
            </p:extLst>
          </p:nvPr>
        </p:nvGraphicFramePr>
        <p:xfrm>
          <a:off x="481496" y="1046955"/>
          <a:ext cx="11467848" cy="5105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1300">
                  <a:extLst>
                    <a:ext uri="{9D8B030D-6E8A-4147-A177-3AD203B41FA5}">
                      <a16:colId xmlns:a16="http://schemas.microsoft.com/office/drawing/2014/main" val="4225996518"/>
                    </a:ext>
                  </a:extLst>
                </a:gridCol>
                <a:gridCol w="6117087">
                  <a:extLst>
                    <a:ext uri="{9D8B030D-6E8A-4147-A177-3AD203B41FA5}">
                      <a16:colId xmlns:a16="http://schemas.microsoft.com/office/drawing/2014/main" val="2642470836"/>
                    </a:ext>
                  </a:extLst>
                </a:gridCol>
                <a:gridCol w="2769461">
                  <a:extLst>
                    <a:ext uri="{9D8B030D-6E8A-4147-A177-3AD203B41FA5}">
                      <a16:colId xmlns:a16="http://schemas.microsoft.com/office/drawing/2014/main" val="3198753118"/>
                    </a:ext>
                  </a:extLst>
                </a:gridCol>
              </a:tblGrid>
              <a:tr h="348084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Objectifs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Orientations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Dispositions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759799"/>
                  </a:ext>
                </a:extLst>
              </a:tr>
              <a:tr h="1379911">
                <a:tc rowSpan="3">
                  <a:txBody>
                    <a:bodyPr/>
                    <a:lstStyle/>
                    <a:p>
                      <a:pPr algn="l"/>
                      <a:endParaRPr lang="fr-FR" sz="1400" b="1" u="sng" dirty="0"/>
                    </a:p>
                    <a:p>
                      <a:pPr algn="l"/>
                      <a:endParaRPr lang="fr-FR" sz="1400" b="1" u="sng" dirty="0"/>
                    </a:p>
                    <a:p>
                      <a:pPr algn="l"/>
                      <a:endParaRPr lang="fr-FR" sz="1400" b="1" u="sng" dirty="0"/>
                    </a:p>
                    <a:p>
                      <a:pPr algn="l"/>
                      <a:endParaRPr lang="fr-FR" sz="1400" b="1" u="sng" dirty="0"/>
                    </a:p>
                    <a:p>
                      <a:pPr algn="l"/>
                      <a:endParaRPr lang="fr-FR" sz="1400" b="1" u="sng" dirty="0"/>
                    </a:p>
                    <a:p>
                      <a:pPr algn="l"/>
                      <a:endParaRPr lang="fr-FR" sz="1400" b="1" u="sng" dirty="0"/>
                    </a:p>
                    <a:p>
                      <a:pPr algn="l"/>
                      <a:r>
                        <a:rPr lang="fr-FR" sz="1400" b="1" u="sng" dirty="0"/>
                        <a:t>Objectif 1.1</a:t>
                      </a:r>
                      <a:r>
                        <a:rPr lang="fr-FR" sz="1400" b="1" dirty="0"/>
                        <a:t>: </a:t>
                      </a:r>
                      <a:r>
                        <a:rPr lang="fr-FR" sz="1400" dirty="0"/>
                        <a:t>Améliorer la physico-chimie générale des milieux </a:t>
                      </a:r>
                    </a:p>
                    <a:p>
                      <a:pPr algn="l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Orientation A-1 </a:t>
                      </a:r>
                      <a:r>
                        <a:rPr lang="fr-FR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fr-FR" sz="1400" dirty="0"/>
                        <a:t>Continuer la réduction des apports ponctuels de matières polluantes classiques dans les milieux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  <a:p>
                      <a:pPr algn="l"/>
                      <a:r>
                        <a:rPr lang="fr-FR" sz="1400" dirty="0"/>
                        <a:t>Améliorer l’assainissement collectif </a:t>
                      </a:r>
                    </a:p>
                    <a:p>
                      <a:pPr algn="l"/>
                      <a:endParaRPr lang="fr-FR" sz="1400" dirty="0"/>
                    </a:p>
                    <a:p>
                      <a:pPr algn="l"/>
                      <a:r>
                        <a:rPr lang="fr-FR" sz="1400" dirty="0"/>
                        <a:t>Améliorer les réseaux de collecte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551841"/>
                  </a:ext>
                </a:extLst>
              </a:tr>
              <a:tr h="1202473">
                <a:tc vMerge="1">
                  <a:txBody>
                    <a:bodyPr/>
                    <a:lstStyle/>
                    <a:p>
                      <a:pPr algn="l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Orientation A-2 </a:t>
                      </a: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fr-FR" sz="1400" dirty="0"/>
                        <a:t>Maîtriser les rejets par temps de pluie des surfaces imperméabilisées par des voies alternatives (maîtrise de la collecte et des rejets) et préventives (règles d’urbanisme notamment pour les constructions nouvelles) 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Gérer les eaux pluviales</a:t>
                      </a:r>
                      <a:endParaRPr lang="fr-FR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052994"/>
                  </a:ext>
                </a:extLst>
              </a:tr>
              <a:tr h="1194154">
                <a:tc vMerge="1"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Orientation A-3 </a:t>
                      </a: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fr-FR" sz="1400" dirty="0"/>
                        <a:t>Diminuer la pression polluante par les nitrates d’origine agricole sur tout le territoire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Continuer à développer des pratiques agricoles limitant la pression polluante par les nitrates </a:t>
                      </a:r>
                      <a:endParaRPr lang="fr-FR" sz="140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734224"/>
                  </a:ext>
                </a:extLst>
              </a:tr>
              <a:tr h="9809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u="sng" dirty="0"/>
                        <a:t>Objectif 1.4</a:t>
                      </a:r>
                      <a:r>
                        <a:rPr lang="fr-FR" sz="1400" b="1" dirty="0"/>
                        <a:t>: </a:t>
                      </a:r>
                      <a:r>
                        <a:rPr lang="fr-FR" sz="1400" dirty="0"/>
                        <a:t>Connaître et réduire les pollutions dues aux substances dangereuses </a:t>
                      </a:r>
                    </a:p>
                    <a:p>
                      <a:pPr algn="l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Orientation A-11: </a:t>
                      </a:r>
                      <a:r>
                        <a:rPr lang="fr-FR" sz="1400" dirty="0"/>
                        <a:t>Promouvoir les actions, à la source de réduction ou de suppression des rejets de micropolluants </a:t>
                      </a:r>
                      <a:endParaRPr lang="fr-FR" sz="14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625684"/>
                  </a:ext>
                </a:extLst>
              </a:tr>
            </a:tbl>
          </a:graphicData>
        </a:graphic>
      </p:graphicFrame>
      <p:sp>
        <p:nvSpPr>
          <p:cNvPr id="8" name="Titre 1">
            <a:extLst>
              <a:ext uri="{FF2B5EF4-FFF2-40B4-BE49-F238E27FC236}">
                <a16:creationId xmlns:a16="http://schemas.microsoft.com/office/drawing/2014/main" id="{770AFF38-9150-4497-BB87-36CF5FB7A4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07028" y="55757"/>
            <a:ext cx="10058400" cy="5140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rgbClr val="0070C0"/>
                </a:solidFill>
              </a:rPr>
              <a:t>Les enjeux, objectifs et orientations du SDAGE 2022-2027 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B23F68C1-403E-4C0E-8D25-57A7C6F35979}"/>
              </a:ext>
            </a:extLst>
          </p:cNvPr>
          <p:cNvSpPr txBox="1">
            <a:spLocks/>
          </p:cNvSpPr>
          <p:nvPr/>
        </p:nvSpPr>
        <p:spPr>
          <a:xfrm>
            <a:off x="481496" y="539008"/>
            <a:ext cx="8884446" cy="507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solidFill>
                  <a:srgbClr val="FF0000"/>
                </a:solidFill>
              </a:rPr>
              <a:t>L’enjeu A:  </a:t>
            </a:r>
            <a:r>
              <a:rPr lang="fr-FR" sz="2400" b="1" dirty="0">
                <a:solidFill>
                  <a:schemeClr val="tx1"/>
                </a:solidFill>
              </a:rPr>
              <a:t>Maintenir et améliorer la biodiversité des milieux aquatiques </a:t>
            </a:r>
          </a:p>
        </p:txBody>
      </p:sp>
    </p:spTree>
    <p:extLst>
      <p:ext uri="{BB962C8B-B14F-4D97-AF65-F5344CB8AC3E}">
        <p14:creationId xmlns:p14="http://schemas.microsoft.com/office/powerpoint/2010/main" val="1205549657"/>
      </p:ext>
    </p:extLst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Rétrospective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18006</TotalTime>
  <Words>3961</Words>
  <Application>Microsoft Office PowerPoint</Application>
  <PresentationFormat>Grand écran</PresentationFormat>
  <Paragraphs>836</Paragraphs>
  <Slides>47</Slides>
  <Notes>37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Symbol</vt:lpstr>
      <vt:lpstr>Wingdings</vt:lpstr>
      <vt:lpstr>Rétrospective</vt:lpstr>
      <vt:lpstr>Commission Thématique  Gestion de la ressource en eau</vt:lpstr>
      <vt:lpstr>Ordre du jour</vt:lpstr>
      <vt:lpstr>Introduction</vt:lpstr>
      <vt:lpstr>Présentation PowerPoint</vt:lpstr>
      <vt:lpstr>Présentation PowerPoint</vt:lpstr>
      <vt:lpstr>Présentation PowerPoint</vt:lpstr>
      <vt:lpstr>Le travail attendu dans la commission Thématique</vt:lpstr>
      <vt:lpstr>Présentation PowerPoint</vt:lpstr>
      <vt:lpstr>Les enjeux, objectifs et orientations du SDAGE 2022-2027 </vt:lpstr>
      <vt:lpstr>Les enjeux, objectifs et orientations du SDAGE 2022-2027 </vt:lpstr>
      <vt:lpstr>Présentation PowerPoint</vt:lpstr>
      <vt:lpstr>Etat des lieux/diagnostic de la ressource en eau</vt:lpstr>
      <vt:lpstr>Les usages de la ressource en eau</vt:lpstr>
      <vt:lpstr>Les usages de la ressource en eau</vt:lpstr>
      <vt:lpstr>Les usages de la ressource en eau</vt:lpstr>
      <vt:lpstr>Les usages de la ressource en eau</vt:lpstr>
      <vt:lpstr>Les usages de la ressource en eau</vt:lpstr>
      <vt:lpstr>Les usages de la ressource en eau</vt:lpstr>
      <vt:lpstr>Les usages de la ressource en eau</vt:lpstr>
      <vt:lpstr>Les usages de la ressource en eau</vt:lpstr>
      <vt:lpstr>Les usages de la ressource en eau</vt:lpstr>
      <vt:lpstr>Etat des lieux de la ressource en eau</vt:lpstr>
      <vt:lpstr>L’état des masses d’eau</vt:lpstr>
      <vt:lpstr>L’état des masses d’eau</vt:lpstr>
      <vt:lpstr>L’état des masses d’eau</vt:lpstr>
      <vt:lpstr>L’état des masses d’eau</vt:lpstr>
      <vt:lpstr>L’état des masses d’eau</vt:lpstr>
      <vt:lpstr>L’état des masses d’eau</vt:lpstr>
      <vt:lpstr>Etat des lieux de la ressource en eau</vt:lpstr>
      <vt:lpstr>Les pressions exercées sur les masses d’eau</vt:lpstr>
      <vt:lpstr>Les pressions exercées sur les masses d’eau</vt:lpstr>
      <vt:lpstr>Les pressions exercées sur les masses d’eau</vt:lpstr>
      <vt:lpstr>Les pressions exercées sur les masses d’eau</vt:lpstr>
      <vt:lpstr>Les pressions exercées sur les masses d’eau</vt:lpstr>
      <vt:lpstr>Les pressions exercées sur les masses d’eau</vt:lpstr>
      <vt:lpstr>Les pressions exercées sur les masses d’eau</vt:lpstr>
      <vt:lpstr>Les pressions exercées sur les masses d’eau</vt:lpstr>
      <vt:lpstr>Les pressions exercées sur les masses d’eau</vt:lpstr>
      <vt:lpstr>Les pressions exercées sur les masses d’eau</vt:lpstr>
      <vt:lpstr>Les pressions exercées sur les masses d’eau</vt:lpstr>
      <vt:lpstr>Présentation PowerPoint</vt:lpstr>
      <vt:lpstr>Etat des lieux de la ressource en eau</vt:lpstr>
      <vt:lpstr>La protection de la ressource en eau</vt:lpstr>
      <vt:lpstr>La protection de la ressource en eau</vt:lpstr>
      <vt:lpstr>La protection de la ressource en eau</vt:lpstr>
      <vt:lpstr>La protection de la ressource en eau</vt:lpstr>
      <vt:lpstr>La protection de la ressource en eau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Frichot</dc:creator>
  <cp:lastModifiedBy>Antoine Frichot</cp:lastModifiedBy>
  <cp:revision>356</cp:revision>
  <cp:lastPrinted>2021-07-07T13:06:10Z</cp:lastPrinted>
  <dcterms:created xsi:type="dcterms:W3CDTF">2020-06-09T06:35:30Z</dcterms:created>
  <dcterms:modified xsi:type="dcterms:W3CDTF">2021-10-19T12:36:20Z</dcterms:modified>
</cp:coreProperties>
</file>