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364" r:id="rId4"/>
    <p:sldId id="365" r:id="rId5"/>
    <p:sldId id="349" r:id="rId6"/>
    <p:sldId id="363" r:id="rId7"/>
    <p:sldId id="360" r:id="rId8"/>
    <p:sldId id="350" r:id="rId9"/>
    <p:sldId id="362" r:id="rId10"/>
    <p:sldId id="310" r:id="rId11"/>
    <p:sldId id="351" r:id="rId12"/>
    <p:sldId id="366" r:id="rId13"/>
    <p:sldId id="352" r:id="rId14"/>
    <p:sldId id="353" r:id="rId15"/>
    <p:sldId id="354" r:id="rId16"/>
    <p:sldId id="355" r:id="rId17"/>
    <p:sldId id="356" r:id="rId18"/>
    <p:sldId id="357" r:id="rId19"/>
    <p:sldId id="369" r:id="rId20"/>
    <p:sldId id="368" r:id="rId2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69663" autoAdjust="0"/>
  </p:normalViewPr>
  <p:slideViewPr>
    <p:cSldViewPr snapToGrid="0">
      <p:cViewPr varScale="1">
        <p:scale>
          <a:sx n="86" d="100"/>
          <a:sy n="86" d="100"/>
        </p:scale>
        <p:origin x="5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Feuil2!$G$5</c:f>
              <c:strCache>
                <c:ptCount val="1"/>
                <c:pt idx="0">
                  <c:v>SAU/exploitation (ha)</c:v>
                </c:pt>
              </c:strCache>
            </c:strRef>
          </c:tx>
          <c:spPr>
            <a:solidFill>
              <a:schemeClr val="accent1"/>
            </a:solidFill>
            <a:ln>
              <a:noFill/>
            </a:ln>
            <a:effectLst/>
          </c:spPr>
          <c:invertIfNegative val="0"/>
          <c:cat>
            <c:numRef>
              <c:f>Feuil2!$D$6:$D$9</c:f>
              <c:numCache>
                <c:formatCode>General</c:formatCode>
                <c:ptCount val="4"/>
                <c:pt idx="0">
                  <c:v>1988</c:v>
                </c:pt>
                <c:pt idx="1">
                  <c:v>2000</c:v>
                </c:pt>
                <c:pt idx="2">
                  <c:v>2010</c:v>
                </c:pt>
                <c:pt idx="3">
                  <c:v>2019</c:v>
                </c:pt>
              </c:numCache>
            </c:numRef>
          </c:cat>
          <c:val>
            <c:numRef>
              <c:f>Feuil2!$G$6:$G$9</c:f>
              <c:numCache>
                <c:formatCode>General</c:formatCode>
                <c:ptCount val="4"/>
                <c:pt idx="0">
                  <c:v>43</c:v>
                </c:pt>
                <c:pt idx="1">
                  <c:v>67</c:v>
                </c:pt>
                <c:pt idx="2">
                  <c:v>87</c:v>
                </c:pt>
                <c:pt idx="3">
                  <c:v>102</c:v>
                </c:pt>
              </c:numCache>
            </c:numRef>
          </c:val>
          <c:extLst>
            <c:ext xmlns:c16="http://schemas.microsoft.com/office/drawing/2014/chart" uri="{C3380CC4-5D6E-409C-BE32-E72D297353CC}">
              <c16:uniqueId val="{00000000-DD77-49C8-9627-C85658C01AEB}"/>
            </c:ext>
          </c:extLst>
        </c:ser>
        <c:dLbls>
          <c:showLegendKey val="0"/>
          <c:showVal val="0"/>
          <c:showCatName val="0"/>
          <c:showSerName val="0"/>
          <c:showPercent val="0"/>
          <c:showBubbleSize val="0"/>
        </c:dLbls>
        <c:gapWidth val="219"/>
        <c:overlap val="-27"/>
        <c:axId val="393837840"/>
        <c:axId val="393830768"/>
      </c:barChart>
      <c:catAx>
        <c:axId val="393837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Année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3830768"/>
        <c:crosses val="autoZero"/>
        <c:auto val="1"/>
        <c:lblAlgn val="ctr"/>
        <c:lblOffset val="100"/>
        <c:noMultiLvlLbl val="0"/>
      </c:catAx>
      <c:valAx>
        <c:axId val="39383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SAU</a:t>
                </a:r>
                <a:r>
                  <a:rPr lang="fr-FR" baseline="0"/>
                  <a:t> (ha) moyenne par exploitation</a:t>
                </a:r>
                <a:r>
                  <a:rPr lang="fr-FR"/>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383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Feuil2!$I$5</c:f>
              <c:strCache>
                <c:ptCount val="1"/>
                <c:pt idx="0">
                  <c:v>Pourcentage STH</c:v>
                </c:pt>
              </c:strCache>
            </c:strRef>
          </c:tx>
          <c:spPr>
            <a:solidFill>
              <a:schemeClr val="accent1"/>
            </a:solidFill>
            <a:ln>
              <a:noFill/>
            </a:ln>
            <a:effectLst/>
          </c:spPr>
          <c:invertIfNegative val="0"/>
          <c:cat>
            <c:numRef>
              <c:f>Feuil2!$D$6:$D$9</c:f>
              <c:numCache>
                <c:formatCode>General</c:formatCode>
                <c:ptCount val="4"/>
                <c:pt idx="0">
                  <c:v>1988</c:v>
                </c:pt>
                <c:pt idx="1">
                  <c:v>2000</c:v>
                </c:pt>
                <c:pt idx="2">
                  <c:v>2010</c:v>
                </c:pt>
                <c:pt idx="3">
                  <c:v>2019</c:v>
                </c:pt>
              </c:numCache>
            </c:numRef>
          </c:cat>
          <c:val>
            <c:numRef>
              <c:f>Feuil2!$I$6:$I$9</c:f>
              <c:numCache>
                <c:formatCode>General</c:formatCode>
                <c:ptCount val="4"/>
                <c:pt idx="0">
                  <c:v>21</c:v>
                </c:pt>
                <c:pt idx="1">
                  <c:v>17</c:v>
                </c:pt>
                <c:pt idx="2">
                  <c:v>14</c:v>
                </c:pt>
                <c:pt idx="3">
                  <c:v>14</c:v>
                </c:pt>
              </c:numCache>
            </c:numRef>
          </c:val>
          <c:extLst>
            <c:ext xmlns:c16="http://schemas.microsoft.com/office/drawing/2014/chart" uri="{C3380CC4-5D6E-409C-BE32-E72D297353CC}">
              <c16:uniqueId val="{00000000-D3B0-43C3-A1F7-C6CDE2799DB3}"/>
            </c:ext>
          </c:extLst>
        </c:ser>
        <c:dLbls>
          <c:showLegendKey val="0"/>
          <c:showVal val="0"/>
          <c:showCatName val="0"/>
          <c:showSerName val="0"/>
          <c:showPercent val="0"/>
          <c:showBubbleSize val="0"/>
        </c:dLbls>
        <c:gapWidth val="219"/>
        <c:overlap val="-27"/>
        <c:axId val="126452528"/>
        <c:axId val="126462096"/>
      </c:barChart>
      <c:catAx>
        <c:axId val="1264525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Année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6462096"/>
        <c:crossesAt val="0"/>
        <c:auto val="1"/>
        <c:lblAlgn val="ctr"/>
        <c:lblOffset val="100"/>
        <c:noMultiLvlLbl val="0"/>
      </c:catAx>
      <c:valAx>
        <c:axId val="12646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part</a:t>
                </a:r>
                <a:r>
                  <a:rPr lang="fr-FR" baseline="0"/>
                  <a:t> (%) des STH </a:t>
                </a:r>
                <a:endParaRPr lang="fr-F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645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6F91397-7FD4-4304-9AF7-F47D92F9C447}" type="datetimeFigureOut">
              <a:rPr lang="fr-FR" smtClean="0"/>
              <a:t>19/10/2021</a:t>
            </a:fld>
            <a:endParaRPr lang="fr-FR"/>
          </a:p>
        </p:txBody>
      </p:sp>
      <p:sp>
        <p:nvSpPr>
          <p:cNvPr id="4" name="Espace réservé de l'image des diapositives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816DF845-E120-4358-91C2-81544C1B8618}" type="slidenum">
              <a:rPr lang="fr-FR" smtClean="0"/>
              <a:t>‹N°›</a:t>
            </a:fld>
            <a:endParaRPr lang="fr-FR"/>
          </a:p>
        </p:txBody>
      </p:sp>
    </p:spTree>
    <p:extLst>
      <p:ext uri="{BB962C8B-B14F-4D97-AF65-F5344CB8AC3E}">
        <p14:creationId xmlns:p14="http://schemas.microsoft.com/office/powerpoint/2010/main" val="328228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a:t>
            </a:fld>
            <a:endParaRPr lang="fr-FR"/>
          </a:p>
        </p:txBody>
      </p:sp>
    </p:spTree>
    <p:extLst>
      <p:ext uri="{BB962C8B-B14F-4D97-AF65-F5344CB8AC3E}">
        <p14:creationId xmlns:p14="http://schemas.microsoft.com/office/powerpoint/2010/main" val="296220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je l’ai dit tout à l’heure il y a des facteurs naturels responsables de l’érosion et du ruissellement….</a:t>
            </a:r>
          </a:p>
          <a:p>
            <a:r>
              <a:rPr lang="fr-FR" dirty="0"/>
              <a:t>Du coup, on a un aléa érosif fort toute l’année sur les plateaux et le versants du bassin et qui se généralise en fond de Vallée pendant l’automne et l’hiver</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13</a:t>
            </a:fld>
            <a:endParaRPr lang="fr-FR"/>
          </a:p>
        </p:txBody>
      </p:sp>
    </p:spTree>
    <p:extLst>
      <p:ext uri="{BB962C8B-B14F-4D97-AF65-F5344CB8AC3E}">
        <p14:creationId xmlns:p14="http://schemas.microsoft.com/office/powerpoint/2010/main" val="408171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1</a:t>
            </a:r>
            <a:r>
              <a:rPr lang="fr-FR" baseline="30000" dirty="0"/>
              <a:t>er</a:t>
            </a:r>
            <a:r>
              <a:rPr lang="fr-FR" dirty="0"/>
              <a:t> facteur humain c’est l’augmentation des Surfaces Agricoles Utiles par exploitation dû au remembrement rural instauré en 1941 dont l’objectif était d’avoir moins de parcelles agricoles mais plus grand. Beaucoup de communes ont été remembrées après guerre sans que l’environnement soit pris en compte </a:t>
            </a:r>
            <a:r>
              <a:rPr lang="fr-FR" dirty="0">
                <a:sym typeface="Wingdings" panose="05000000000000000000" pitchFamily="2" charset="2"/>
              </a:rPr>
              <a:t> appauvrissement du milieux écologique avec une intensification de l’agriculture, disparition d’éléments paysagers pouvant lutter contre le ruissellement </a:t>
            </a:r>
          </a:p>
          <a:p>
            <a:endParaRPr lang="fr-FR" dirty="0">
              <a:sym typeface="Wingdings" panose="05000000000000000000" pitchFamily="2" charset="2"/>
            </a:endParaRPr>
          </a:p>
          <a:p>
            <a:r>
              <a:rPr lang="fr-FR" dirty="0">
                <a:sym typeface="Wingdings" panose="05000000000000000000" pitchFamily="2" charset="2"/>
              </a:rPr>
              <a:t>Aujourd’hui le remembre rural est remplacé par l’Aménagement Foncier rural et ce dispositif doit en prendre en compte l’environnement depuis la loi sur l’eau de 1992 notamment par le </a:t>
            </a:r>
            <a:r>
              <a:rPr lang="fr-FR">
                <a:sym typeface="Wingdings" panose="05000000000000000000" pitchFamily="2" charset="2"/>
              </a:rPr>
              <a:t>biais d'études </a:t>
            </a:r>
            <a:r>
              <a:rPr lang="fr-FR" dirty="0">
                <a:sym typeface="Wingdings" panose="05000000000000000000" pitchFamily="2" charset="2"/>
              </a:rPr>
              <a:t>hydrauliques sont notamment réalisés</a:t>
            </a:r>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14</a:t>
            </a:fld>
            <a:endParaRPr lang="fr-FR"/>
          </a:p>
        </p:txBody>
      </p:sp>
    </p:spTree>
    <p:extLst>
      <p:ext uri="{BB962C8B-B14F-4D97-AF65-F5344CB8AC3E}">
        <p14:creationId xmlns:p14="http://schemas.microsoft.com/office/powerpoint/2010/main" val="325884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2</a:t>
            </a:r>
            <a:r>
              <a:rPr lang="fr-FR" baseline="30000" dirty="0"/>
              <a:t>ème</a:t>
            </a:r>
            <a:r>
              <a:rPr lang="fr-FR" dirty="0"/>
              <a:t> facteur est l’occupation du sol et la pratique culturale</a:t>
            </a:r>
          </a:p>
          <a:p>
            <a:r>
              <a:rPr lang="fr-FR" dirty="0"/>
              <a:t>Déjà sur le territoire l’agriculture occupe 85% du territoire. On a une répartition assez homogène de culture d’hiver avec 45% et 40% printemps et environ un 15% de prairie permanente</a:t>
            </a:r>
          </a:p>
          <a:p>
            <a:endParaRPr lang="fr-FR" dirty="0"/>
          </a:p>
          <a:p>
            <a:r>
              <a:rPr lang="fr-FR" dirty="0"/>
              <a:t>Certaines cultures comme le Maïs, pomme de terre ou betterave laisse des sols nus en hiver notamment à cause de leur récolte tardive. Il y a également le travail du sol qui rentre en jeu comme le laboure, le travail inter-rangs, la phase de tassement du sol</a:t>
            </a:r>
          </a:p>
          <a:p>
            <a:endParaRPr lang="fr-FR" dirty="0"/>
          </a:p>
          <a:p>
            <a:endParaRPr lang="fr-FR" dirty="0"/>
          </a:p>
          <a:p>
            <a:endParaRPr lang="fr-FR" dirty="0"/>
          </a:p>
          <a:p>
            <a:r>
              <a:rPr lang="fr-FR" dirty="0"/>
              <a:t>RPG: Registre Parcellaire Graphique et RGA: Recensement Général Agricole</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15</a:t>
            </a:fld>
            <a:endParaRPr lang="fr-FR"/>
          </a:p>
        </p:txBody>
      </p:sp>
    </p:spTree>
    <p:extLst>
      <p:ext uri="{BB962C8B-B14F-4D97-AF65-F5344CB8AC3E}">
        <p14:creationId xmlns:p14="http://schemas.microsoft.com/office/powerpoint/2010/main" val="262009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autre facteur humain est la diminution des Surfaces Toujours en Herbe. En 30 ans il y a une diminution de 7% de ces surfaces sur le bassin.</a:t>
            </a:r>
          </a:p>
          <a:p>
            <a:r>
              <a:rPr lang="fr-FR" dirty="0"/>
              <a:t>Il faut également savoir que le retournement de prairie est régi par le Programme d’Action Régionale en application de la Directive Nitrates qui interdit dans les zones vulnérables aux nitrates comme c’est le cas pour tout le territoire, de retourner une prairie situés dans une zone humide, dans une zone avec une pente de plus de 7% et dans les Périmètre de protection et Aire d’Alimentation des captages.</a:t>
            </a:r>
          </a:p>
          <a:p>
            <a:endParaRPr lang="fr-FR" dirty="0"/>
          </a:p>
          <a:p>
            <a:r>
              <a:rPr lang="fr-FR" dirty="0"/>
              <a:t>Le retournement de prairie est également liée à la PAC avec la mise en place un ratio régionale qui soit interdit le retournement, soit fait passer la région en régime d’autorisation avec une compensation ou soit il y a aucune contrainte.</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16</a:t>
            </a:fld>
            <a:endParaRPr lang="fr-FR"/>
          </a:p>
        </p:txBody>
      </p:sp>
    </p:spTree>
    <p:extLst>
      <p:ext uri="{BB962C8B-B14F-4D97-AF65-F5344CB8AC3E}">
        <p14:creationId xmlns:p14="http://schemas.microsoft.com/office/powerpoint/2010/main" val="418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Symcéa	 </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3</a:t>
            </a:fld>
            <a:endParaRPr lang="fr-FR"/>
          </a:p>
        </p:txBody>
      </p:sp>
    </p:spTree>
    <p:extLst>
      <p:ext uri="{BB962C8B-B14F-4D97-AF65-F5344CB8AC3E}">
        <p14:creationId xmlns:p14="http://schemas.microsoft.com/office/powerpoint/2010/main" val="338744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5</a:t>
            </a:fld>
            <a:endParaRPr lang="fr-FR"/>
          </a:p>
        </p:txBody>
      </p:sp>
    </p:spTree>
    <p:extLst>
      <p:ext uri="{BB962C8B-B14F-4D97-AF65-F5344CB8AC3E}">
        <p14:creationId xmlns:p14="http://schemas.microsoft.com/office/powerpoint/2010/main" val="375125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Enlever l’objectif général « limiter le risque d’inondation »</a:t>
            </a:r>
          </a:p>
          <a:p>
            <a:r>
              <a:rPr lang="fr-FR" dirty="0"/>
              <a:t>Mettre plutôt en objectif « limiter le risque d’inondation à l’échelle du bassin versant » à la place de « favoriser la cohérence des programmes de lutte contre les inondations à l’échelle du bassin versant ».</a:t>
            </a:r>
          </a:p>
          <a:p>
            <a:r>
              <a:rPr lang="fr-FR" dirty="0"/>
              <a:t>Mettre plutôt ca en orientation</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7</a:t>
            </a:fld>
            <a:endParaRPr lang="fr-FR"/>
          </a:p>
        </p:txBody>
      </p:sp>
    </p:spTree>
    <p:extLst>
      <p:ext uri="{BB962C8B-B14F-4D97-AF65-F5344CB8AC3E}">
        <p14:creationId xmlns:p14="http://schemas.microsoft.com/office/powerpoint/2010/main" val="404552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8</a:t>
            </a:fld>
            <a:endParaRPr lang="fr-FR"/>
          </a:p>
        </p:txBody>
      </p:sp>
    </p:spTree>
    <p:extLst>
      <p:ext uri="{BB962C8B-B14F-4D97-AF65-F5344CB8AC3E}">
        <p14:creationId xmlns:p14="http://schemas.microsoft.com/office/powerpoint/2010/main" val="30323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Beaucoup d’arrêtés de catastrophes naturelles dans les années 1990, avec une pause début des années 2000 suite notamment à la mise en place des plans de prévention et une nouvelle augmentation depuis les années 2010:</a:t>
            </a:r>
          </a:p>
          <a:p>
            <a:pPr marL="171450" indent="-171450">
              <a:buFontTx/>
              <a:buChar char="-"/>
            </a:pPr>
            <a:r>
              <a:rPr lang="fr-FR" dirty="0"/>
              <a:t>Totalité du territoire est touché par le risque d’inondation</a:t>
            </a:r>
          </a:p>
          <a:p>
            <a:pPr marL="171450" indent="-171450">
              <a:buFontTx/>
              <a:buChar char="-"/>
            </a:pPr>
            <a:r>
              <a:rPr lang="fr-FR" dirty="0"/>
              <a:t>Principalement les communes situées en fond de vallée qui ont été le plus touchées</a:t>
            </a:r>
          </a:p>
          <a:p>
            <a:pPr marL="171450" indent="-171450">
              <a:buFontTx/>
              <a:buChar char="-"/>
            </a:pPr>
            <a:r>
              <a:rPr lang="fr-FR" dirty="0"/>
              <a:t>Majoritairement des inondations par ruissellement avec des coulées de boues. </a:t>
            </a:r>
          </a:p>
          <a:p>
            <a:pPr marL="171450" indent="-171450">
              <a:buFontTx/>
              <a:buChar char="-"/>
            </a:pPr>
            <a:r>
              <a:rPr lang="fr-FR" dirty="0"/>
              <a:t>Mise en place de plans de prévention depuis 1995 sur tout le territoire</a:t>
            </a:r>
          </a:p>
          <a:p>
            <a:pPr marL="171450" indent="-171450">
              <a:buFontTx/>
              <a:buChar char="-"/>
            </a:pPr>
            <a:r>
              <a:rPr lang="fr-FR" dirty="0"/>
              <a:t>Programme d’Action et Prévention des Inondation approuvé en 2015 axé sur les risques littoraux.</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9</a:t>
            </a:fld>
            <a:endParaRPr lang="fr-FR"/>
          </a:p>
        </p:txBody>
      </p:sp>
    </p:spTree>
    <p:extLst>
      <p:ext uri="{BB962C8B-B14F-4D97-AF65-F5344CB8AC3E}">
        <p14:creationId xmlns:p14="http://schemas.microsoft.com/office/powerpoint/2010/main" val="239753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18 PPR prescrits: 15 pour le risque d’inondation dont un PPRI intercommunal basse Vallée de l’Authie (</a:t>
            </a:r>
            <a:r>
              <a:rPr lang="fr-FR" dirty="0" err="1"/>
              <a:t>Quend</a:t>
            </a:r>
            <a:r>
              <a:rPr lang="fr-FR" dirty="0"/>
              <a:t>, Villers-sur-Authie, Nampont-Saint-martin et </a:t>
            </a:r>
            <a:r>
              <a:rPr lang="fr-FR" dirty="0" err="1"/>
              <a:t>Vron</a:t>
            </a:r>
            <a:r>
              <a:rPr lang="fr-FR" dirty="0"/>
              <a:t>)</a:t>
            </a:r>
          </a:p>
          <a:p>
            <a:r>
              <a:rPr lang="fr-FR" dirty="0"/>
              <a:t>Il y a 2 PPR Littoraux approuvé: PPRL du secteur du Montreuillois (Berck, Conchil-le-Temple, Waben, </a:t>
            </a:r>
            <a:r>
              <a:rPr lang="fr-FR" dirty="0" err="1"/>
              <a:t>Verton</a:t>
            </a:r>
            <a:r>
              <a:rPr lang="fr-FR" dirty="0"/>
              <a:t>, Groffliers et Rang-du-Fliers)</a:t>
            </a:r>
          </a:p>
          <a:p>
            <a:r>
              <a:rPr lang="fr-FR" dirty="0"/>
              <a:t>                                                    PPRL du Marquenterre Baie-de-Somme (Fort-Mahon et </a:t>
            </a:r>
            <a:r>
              <a:rPr lang="fr-FR" dirty="0" err="1"/>
              <a:t>Quend</a:t>
            </a:r>
            <a:r>
              <a:rPr lang="fr-FR" dirty="0"/>
              <a:t>)</a:t>
            </a:r>
          </a:p>
          <a:p>
            <a:r>
              <a:rPr lang="fr-FR" dirty="0"/>
              <a:t>8 PCS sont mis en place sur le territoire, qui correspondent aux communes avec un PPR approuvé </a:t>
            </a:r>
            <a:r>
              <a:rPr lang="fr-FR" dirty="0">
                <a:sym typeface="Wingdings" panose="05000000000000000000" pitchFamily="2" charset="2"/>
              </a:rPr>
              <a:t> c’est une obligation.</a:t>
            </a:r>
          </a:p>
          <a:p>
            <a:r>
              <a:rPr lang="fr-FR" dirty="0">
                <a:sym typeface="Wingdings" panose="05000000000000000000" pitchFamily="2" charset="2"/>
              </a:rPr>
              <a:t>Une étude d’opportunité pour l’élaboration d’un PPRI Vallée de l’Authie est en cours depuis 2019</a:t>
            </a:r>
            <a:endParaRPr lang="fr-FR" dirty="0"/>
          </a:p>
          <a:p>
            <a:endParaRPr lang="fr-FR" dirty="0"/>
          </a:p>
          <a:p>
            <a:r>
              <a:rPr lang="fr-FR" dirty="0"/>
              <a:t>Différence entre prescrit et approuvé </a:t>
            </a:r>
            <a:r>
              <a:rPr lang="fr-FR" dirty="0">
                <a:sym typeface="Wingdings" panose="05000000000000000000" pitchFamily="2" charset="2"/>
              </a:rPr>
              <a:t> prescrit pas de servitude d’utilité publique c’est-à-dire qu’il n’y a de réglementation concernant les construction mais par contre le préfet peut utiliser en cas d’urgence pour s’opposer à certain projets grâce à l’atlas inondable.</a:t>
            </a:r>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10</a:t>
            </a:fld>
            <a:endParaRPr lang="fr-FR"/>
          </a:p>
        </p:txBody>
      </p:sp>
    </p:spTree>
    <p:extLst>
      <p:ext uri="{BB962C8B-B14F-4D97-AF65-F5344CB8AC3E}">
        <p14:creationId xmlns:p14="http://schemas.microsoft.com/office/powerpoint/2010/main" val="277615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L’érosion des sols et le ruissèlement est un problème majeur sur le territoire et plusieurs facteurs en sont la causes. D’abord des facteurs naturels avec la pluie car il pleut beaucoup chez nous  qui tombe sur un sol naturellement (limons + argile) favorable à la battance (formation d’une croûte superficielle suite à l’impact de la pluie) accentué par les pratiques culturales.</a:t>
            </a:r>
          </a:p>
          <a:p>
            <a:r>
              <a:rPr lang="fr-FR" dirty="0"/>
              <a:t>Lorsque la pluie revient sur ce sol battant + une pente </a:t>
            </a:r>
            <a:r>
              <a:rPr lang="fr-FR" dirty="0">
                <a:sym typeface="Wingdings" panose="05000000000000000000" pitchFamily="2" charset="2"/>
              </a:rPr>
              <a:t> ruissellement  </a:t>
            </a:r>
            <a:r>
              <a:rPr lang="fr-FR" dirty="0" err="1">
                <a:sym typeface="Wingdings" panose="05000000000000000000" pitchFamily="2" charset="2"/>
              </a:rPr>
              <a:t>erosion</a:t>
            </a:r>
            <a:r>
              <a:rPr lang="fr-FR" dirty="0">
                <a:sym typeface="Wingdings" panose="05000000000000000000" pitchFamily="2" charset="2"/>
              </a:rPr>
              <a:t> et inondation</a:t>
            </a:r>
          </a:p>
          <a:p>
            <a:endParaRPr lang="fr-FR" dirty="0">
              <a:sym typeface="Wingdings" panose="05000000000000000000" pitchFamily="2" charset="2"/>
            </a:endParaRPr>
          </a:p>
          <a:p>
            <a:r>
              <a:rPr lang="fr-FR" dirty="0">
                <a:sym typeface="Wingdings" panose="05000000000000000000" pitchFamily="2" charset="2"/>
              </a:rPr>
              <a:t>Cela cause des problèmes sur les biens: perte de terre agricole, impact sur le </a:t>
            </a:r>
            <a:r>
              <a:rPr lang="fr-FR" dirty="0" err="1">
                <a:sym typeface="Wingdings" panose="05000000000000000000" pitchFamily="2" charset="2"/>
              </a:rPr>
              <a:t>batît</a:t>
            </a:r>
            <a:r>
              <a:rPr lang="fr-FR" dirty="0">
                <a:sym typeface="Wingdings" panose="05000000000000000000" pitchFamily="2" charset="2"/>
              </a:rPr>
              <a:t> mais aussi impact sur la qualité de l’eau (apport de MES, de produits phytosanitaires, de nitrates et phosphore et HAP</a:t>
            </a:r>
            <a:endParaRPr lang="fr-FR" dirty="0"/>
          </a:p>
          <a:p>
            <a:endParaRPr lang="fr-FR" dirty="0"/>
          </a:p>
          <a:p>
            <a:r>
              <a:rPr lang="fr-FR" dirty="0"/>
              <a:t>Erodabilité du sol = vulnérabilité du sol à l’érosion basé sur ces caractéristiques physiques (texture du sol, structure, teneur en MO, perméabilité). Les sols avec une plus grande résistance à l’érosion sont ceux dans lesquels l’eau s’infiltre rapidement, ceux riche en MO, et ceux dont la structure est améliorée, (sable) contrairement aux limons et certains sol argileux.</a:t>
            </a:r>
          </a:p>
          <a:p>
            <a:endParaRPr lang="fr-FR" dirty="0"/>
          </a:p>
          <a:p>
            <a:r>
              <a:rPr lang="fr-FR" dirty="0"/>
              <a:t>Battance =  désagrégation du sol suite à la pluie et formation d’une croûte lorsque le sol sèche</a:t>
            </a:r>
          </a:p>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11</a:t>
            </a:fld>
            <a:endParaRPr lang="fr-FR"/>
          </a:p>
        </p:txBody>
      </p:sp>
    </p:spTree>
    <p:extLst>
      <p:ext uri="{BB962C8B-B14F-4D97-AF65-F5344CB8AC3E}">
        <p14:creationId xmlns:p14="http://schemas.microsoft.com/office/powerpoint/2010/main" val="206516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territoire du SAGE est concerné par 3 masses d’eau (la masse d’eau souterraine, la masse d’eau Littoral et la masse d’eau de l’Authie FRAR05). La Directive Cadre sur l’Eau de 2000 a pour objectif le bon état des masses d’eau européenne. Quel est l’état de la masse d’eau de l’Authie?</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12</a:t>
            </a:fld>
            <a:endParaRPr lang="fr-FR"/>
          </a:p>
        </p:txBody>
      </p:sp>
    </p:spTree>
    <p:extLst>
      <p:ext uri="{BB962C8B-B14F-4D97-AF65-F5344CB8AC3E}">
        <p14:creationId xmlns:p14="http://schemas.microsoft.com/office/powerpoint/2010/main" val="266839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9029F21-074B-4078-829A-FA11655BAB71}"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3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209BC1-56B2-486D-8377-C064A4C0B486}"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48336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350FAE0-0363-4508-AB2B-FCBD6C79466C}"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37299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2ADA79-E1CF-4FC9-AC3F-D311233FBE59}"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02432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CDF143B-6CF9-49CA-8A14-D50EB0C0BEBB}"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22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9AC68F-9D6F-4DCF-B683-93B870D1B59E}" type="datetime1">
              <a:rPr lang="fr-FR" smtClean="0"/>
              <a:t>19/10/2021</a:t>
            </a:fld>
            <a:endParaRPr lang="fr-FR"/>
          </a:p>
        </p:txBody>
      </p:sp>
      <p:sp>
        <p:nvSpPr>
          <p:cNvPr id="6" name="Footer Placeholder 5"/>
          <p:cNvSpPr>
            <a:spLocks noGrp="1"/>
          </p:cNvSpPr>
          <p:nvPr>
            <p:ph type="ftr" sz="quarter" idx="11"/>
          </p:nvPr>
        </p:nvSpPr>
        <p:spPr/>
        <p:txBody>
          <a:bodyPr/>
          <a:lstStyle/>
          <a:p>
            <a:r>
              <a:rPr lang="fr-FR"/>
              <a:t>Sage de l’aUTHIE</a:t>
            </a:r>
          </a:p>
        </p:txBody>
      </p:sp>
      <p:sp>
        <p:nvSpPr>
          <p:cNvPr id="7" name="Slide Number Placeholder 6"/>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411232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00769DF-469F-4DC5-90A0-82B353F81D08}" type="datetime1">
              <a:rPr lang="fr-FR" smtClean="0"/>
              <a:t>19/10/2021</a:t>
            </a:fld>
            <a:endParaRPr lang="fr-FR"/>
          </a:p>
        </p:txBody>
      </p:sp>
      <p:sp>
        <p:nvSpPr>
          <p:cNvPr id="8" name="Footer Placeholder 7"/>
          <p:cNvSpPr>
            <a:spLocks noGrp="1"/>
          </p:cNvSpPr>
          <p:nvPr>
            <p:ph type="ftr" sz="quarter" idx="11"/>
          </p:nvPr>
        </p:nvSpPr>
        <p:spPr/>
        <p:txBody>
          <a:bodyPr/>
          <a:lstStyle/>
          <a:p>
            <a:r>
              <a:rPr lang="fr-FR"/>
              <a:t>Sage de l’aUTHIE</a:t>
            </a:r>
          </a:p>
        </p:txBody>
      </p:sp>
      <p:sp>
        <p:nvSpPr>
          <p:cNvPr id="9" name="Slide Number Placeholder 8"/>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2409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9C427DD-A586-479A-9D7C-21B262E8CA0B}" type="datetime1">
              <a:rPr lang="fr-FR" smtClean="0"/>
              <a:t>19/10/2021</a:t>
            </a:fld>
            <a:endParaRPr lang="fr-FR"/>
          </a:p>
        </p:txBody>
      </p:sp>
      <p:sp>
        <p:nvSpPr>
          <p:cNvPr id="4" name="Footer Placeholder 3"/>
          <p:cNvSpPr>
            <a:spLocks noGrp="1"/>
          </p:cNvSpPr>
          <p:nvPr>
            <p:ph type="ftr" sz="quarter" idx="11"/>
          </p:nvPr>
        </p:nvSpPr>
        <p:spPr/>
        <p:txBody>
          <a:bodyPr/>
          <a:lstStyle/>
          <a:p>
            <a:r>
              <a:rPr lang="fr-FR"/>
              <a:t>Sage de l’aUTHIE</a:t>
            </a:r>
          </a:p>
        </p:txBody>
      </p:sp>
      <p:sp>
        <p:nvSpPr>
          <p:cNvPr id="5" name="Slide Number Placeholder 4"/>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7512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3A770D-C547-444F-BD20-026A2A7A4A34}" type="datetime1">
              <a:rPr lang="fr-FR" smtClean="0"/>
              <a:t>19/10/2021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Sage de l’aUTHIE</a:t>
            </a:r>
          </a:p>
        </p:txBody>
      </p:sp>
      <p:sp>
        <p:nvSpPr>
          <p:cNvPr id="9" name="Slide Number Placeholder 8"/>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97713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D7ADBE8-AFC4-49C9-A51F-526196786885}" type="datetime1">
              <a:rPr lang="fr-FR" smtClean="0"/>
              <a:t>19/10/2021</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r-FR"/>
              <a:t>Sage de l’aUTHIE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313472-45EF-469F-9C12-18D63CA62E90}" type="slidenum">
              <a:rPr lang="fr-FR" smtClean="0"/>
              <a:t>‹N°›</a:t>
            </a:fld>
            <a:endParaRPr lang="fr-FR"/>
          </a:p>
        </p:txBody>
      </p:sp>
    </p:spTree>
    <p:extLst>
      <p:ext uri="{BB962C8B-B14F-4D97-AF65-F5344CB8AC3E}">
        <p14:creationId xmlns:p14="http://schemas.microsoft.com/office/powerpoint/2010/main" val="272189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63F2B4-087F-463D-83D2-B032D6E455C1}" type="datetime1">
              <a:rPr lang="fr-FR" smtClean="0"/>
              <a:t>19/10/2021</a:t>
            </a:fld>
            <a:endParaRPr lang="fr-FR"/>
          </a:p>
        </p:txBody>
      </p:sp>
      <p:sp>
        <p:nvSpPr>
          <p:cNvPr id="6" name="Footer Placeholder 5"/>
          <p:cNvSpPr>
            <a:spLocks noGrp="1"/>
          </p:cNvSpPr>
          <p:nvPr>
            <p:ph type="ftr" sz="quarter" idx="11"/>
          </p:nvPr>
        </p:nvSpPr>
        <p:spPr/>
        <p:txBody>
          <a:bodyPr/>
          <a:lstStyle/>
          <a:p>
            <a:r>
              <a:rPr lang="fr-FR"/>
              <a:t>Sage de l’aUTHIE</a:t>
            </a:r>
          </a:p>
        </p:txBody>
      </p:sp>
      <p:sp>
        <p:nvSpPr>
          <p:cNvPr id="7" name="Slide Number Placeholder 6"/>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05969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41B1A5-6D2A-42B6-849D-113419B02ECC}" type="datetime1">
              <a:rPr lang="fr-FR" smtClean="0"/>
              <a:t>19/10/2021</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FR"/>
              <a:t>Sage de l’aUTHIE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313472-45EF-469F-9C12-18D63CA62E90}"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8691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D3459DE-6D27-4E06-8ED2-E6C4B6C0E068}"/>
              </a:ext>
            </a:extLst>
          </p:cNvPr>
          <p:cNvPicPr>
            <a:picLocks noChangeAspect="1"/>
          </p:cNvPicPr>
          <p:nvPr/>
        </p:nvPicPr>
        <p:blipFill>
          <a:blip r:embed="rId2"/>
          <a:stretch>
            <a:fillRect/>
          </a:stretch>
        </p:blipFill>
        <p:spPr>
          <a:xfrm>
            <a:off x="10144125" y="33090"/>
            <a:ext cx="1367413" cy="1576635"/>
          </a:xfrm>
          <a:prstGeom prst="rect">
            <a:avLst/>
          </a:prstGeom>
        </p:spPr>
      </p:pic>
      <p:sp>
        <p:nvSpPr>
          <p:cNvPr id="2" name="Titre 1">
            <a:extLst>
              <a:ext uri="{FF2B5EF4-FFF2-40B4-BE49-F238E27FC236}">
                <a16:creationId xmlns:a16="http://schemas.microsoft.com/office/drawing/2014/main" id="{5EC9E527-F20C-4941-8043-4EABA088A865}"/>
              </a:ext>
            </a:extLst>
          </p:cNvPr>
          <p:cNvSpPr>
            <a:spLocks noGrp="1"/>
          </p:cNvSpPr>
          <p:nvPr>
            <p:ph type="ctrTitle"/>
          </p:nvPr>
        </p:nvSpPr>
        <p:spPr>
          <a:xfrm>
            <a:off x="221943" y="1937331"/>
            <a:ext cx="11745156" cy="2501503"/>
          </a:xfrm>
        </p:spPr>
        <p:txBody>
          <a:bodyPr>
            <a:normAutofit/>
          </a:bodyPr>
          <a:lstStyle/>
          <a:p>
            <a:pPr algn="ctr"/>
            <a:r>
              <a:rPr lang="fr-FR" sz="4800" dirty="0">
                <a:solidFill>
                  <a:srgbClr val="0070C0"/>
                </a:solidFill>
              </a:rPr>
              <a:t>Commission Thématique </a:t>
            </a:r>
            <a:br>
              <a:rPr lang="fr-FR" sz="4800" dirty="0">
                <a:solidFill>
                  <a:srgbClr val="0070C0"/>
                </a:solidFill>
              </a:rPr>
            </a:br>
            <a:r>
              <a:rPr lang="fr-FR" sz="4800" dirty="0">
                <a:solidFill>
                  <a:srgbClr val="0070C0"/>
                </a:solidFill>
              </a:rPr>
              <a:t>Erosion, ruissellement et inondations</a:t>
            </a:r>
          </a:p>
        </p:txBody>
      </p:sp>
      <p:sp>
        <p:nvSpPr>
          <p:cNvPr id="6" name="Espace réservé de la date 5">
            <a:extLst>
              <a:ext uri="{FF2B5EF4-FFF2-40B4-BE49-F238E27FC236}">
                <a16:creationId xmlns:a16="http://schemas.microsoft.com/office/drawing/2014/main" id="{C0E0609B-3A48-4090-A703-C07F9A7DEF08}"/>
              </a:ext>
            </a:extLst>
          </p:cNvPr>
          <p:cNvSpPr>
            <a:spLocks noGrp="1"/>
          </p:cNvSpPr>
          <p:nvPr>
            <p:ph type="dt" sz="half" idx="10"/>
          </p:nvPr>
        </p:nvSpPr>
        <p:spPr/>
        <p:txBody>
          <a:bodyPr/>
          <a:lstStyle/>
          <a:p>
            <a:r>
              <a:rPr lang="fr-FR" sz="1200" dirty="0"/>
              <a:t>08/07/2021</a:t>
            </a:r>
          </a:p>
        </p:txBody>
      </p:sp>
      <p:sp>
        <p:nvSpPr>
          <p:cNvPr id="5" name="Espace réservé du pied de page 4">
            <a:extLst>
              <a:ext uri="{FF2B5EF4-FFF2-40B4-BE49-F238E27FC236}">
                <a16:creationId xmlns:a16="http://schemas.microsoft.com/office/drawing/2014/main" id="{1ABFAFA2-7DFB-4214-83D5-E9A8D9BA7493}"/>
              </a:ext>
            </a:extLst>
          </p:cNvPr>
          <p:cNvSpPr>
            <a:spLocks noGrp="1"/>
          </p:cNvSpPr>
          <p:nvPr>
            <p:ph type="ftr" sz="quarter" idx="11"/>
          </p:nvPr>
        </p:nvSpPr>
        <p:spPr/>
        <p:txBody>
          <a:bodyPr/>
          <a:lstStyle/>
          <a:p>
            <a:r>
              <a:rPr lang="fr-FR" sz="1200" dirty="0"/>
              <a:t>Sage de </a:t>
            </a:r>
            <a:r>
              <a:rPr lang="fr-FR" sz="1200" dirty="0" err="1"/>
              <a:t>l’aUTHIE</a:t>
            </a:r>
            <a:endParaRPr lang="fr-FR" sz="1200" dirty="0"/>
          </a:p>
        </p:txBody>
      </p:sp>
      <p:sp>
        <p:nvSpPr>
          <p:cNvPr id="7" name="Espace réservé du numéro de diapositive 6">
            <a:extLst>
              <a:ext uri="{FF2B5EF4-FFF2-40B4-BE49-F238E27FC236}">
                <a16:creationId xmlns:a16="http://schemas.microsoft.com/office/drawing/2014/main" id="{0C0E4416-3E39-485E-88D0-54F9D9AD85C1}"/>
              </a:ext>
            </a:extLst>
          </p:cNvPr>
          <p:cNvSpPr>
            <a:spLocks noGrp="1"/>
          </p:cNvSpPr>
          <p:nvPr>
            <p:ph type="sldNum" sz="quarter" idx="12"/>
          </p:nvPr>
        </p:nvSpPr>
        <p:spPr/>
        <p:txBody>
          <a:bodyPr/>
          <a:lstStyle/>
          <a:p>
            <a:fld id="{B9313472-45EF-469F-9C12-18D63CA62E90}" type="slidenum">
              <a:rPr lang="fr-FR" sz="1200" smtClean="0"/>
              <a:t>1</a:t>
            </a:fld>
            <a:endParaRPr lang="fr-FR" sz="1200" dirty="0"/>
          </a:p>
        </p:txBody>
      </p:sp>
      <p:pic>
        <p:nvPicPr>
          <p:cNvPr id="8" name="Image 7" descr="logo_symcea_seul">
            <a:extLst>
              <a:ext uri="{FF2B5EF4-FFF2-40B4-BE49-F238E27FC236}">
                <a16:creationId xmlns:a16="http://schemas.microsoft.com/office/drawing/2014/main" id="{5D589EA0-1E4E-40ED-B792-2949679AAFD8}"/>
              </a:ext>
            </a:extLst>
          </p:cNvPr>
          <p:cNvPicPr/>
          <p:nvPr/>
        </p:nvPicPr>
        <p:blipFill>
          <a:blip r:embed="rId3"/>
          <a:stretch>
            <a:fillRect/>
          </a:stretch>
        </p:blipFill>
        <p:spPr bwMode="auto">
          <a:xfrm>
            <a:off x="514350" y="374050"/>
            <a:ext cx="2971800" cy="655320"/>
          </a:xfrm>
          <a:prstGeom prst="rect">
            <a:avLst/>
          </a:prstGeom>
        </p:spPr>
      </p:pic>
      <p:sp>
        <p:nvSpPr>
          <p:cNvPr id="3" name="ZoneTexte 2">
            <a:extLst>
              <a:ext uri="{FF2B5EF4-FFF2-40B4-BE49-F238E27FC236}">
                <a16:creationId xmlns:a16="http://schemas.microsoft.com/office/drawing/2014/main" id="{87CE4EBC-F95F-42CE-850F-6B6A5C4F2F80}"/>
              </a:ext>
            </a:extLst>
          </p:cNvPr>
          <p:cNvSpPr txBox="1"/>
          <p:nvPr/>
        </p:nvSpPr>
        <p:spPr>
          <a:xfrm>
            <a:off x="1722268" y="4518734"/>
            <a:ext cx="8797771" cy="1384995"/>
          </a:xfrm>
          <a:prstGeom prst="rect">
            <a:avLst/>
          </a:prstGeom>
          <a:noFill/>
        </p:spPr>
        <p:txBody>
          <a:bodyPr wrap="square" rtlCol="0">
            <a:spAutoFit/>
          </a:bodyPr>
          <a:lstStyle/>
          <a:p>
            <a:pPr algn="ctr"/>
            <a:r>
              <a:rPr lang="fr-FR" sz="2800" dirty="0"/>
              <a:t>Président: Monsieur Patrick CRESTOT</a:t>
            </a:r>
          </a:p>
          <a:p>
            <a:pPr algn="ctr"/>
            <a:endParaRPr lang="fr-FR" sz="2800" dirty="0"/>
          </a:p>
          <a:p>
            <a:pPr algn="ctr"/>
            <a:r>
              <a:rPr lang="fr-FR" sz="2800" i="1" dirty="0"/>
              <a:t>Réunion du 8 juillet 2021</a:t>
            </a:r>
          </a:p>
        </p:txBody>
      </p:sp>
    </p:spTree>
    <p:extLst>
      <p:ext uri="{BB962C8B-B14F-4D97-AF65-F5344CB8AC3E}">
        <p14:creationId xmlns:p14="http://schemas.microsoft.com/office/powerpoint/2010/main" val="76304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Le risque d’inondation sur le territoire de l’Authie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8317354" y="898836"/>
            <a:ext cx="3874646" cy="5339732"/>
          </a:xfrm>
        </p:spPr>
        <p:txBody>
          <a:bodyPr>
            <a:normAutofit/>
          </a:bodyPr>
          <a:lstStyle/>
          <a:p>
            <a:pPr lvl="0">
              <a:buClr>
                <a:srgbClr val="0F6FC6"/>
              </a:buClr>
              <a:buFont typeface="Wingdings" panose="05000000000000000000" pitchFamily="2" charset="2"/>
              <a:buChar char="Ø"/>
            </a:pPr>
            <a:r>
              <a:rPr lang="fr-FR" sz="2600" b="1" dirty="0"/>
              <a:t>La Prévention des risques sur le territoire</a:t>
            </a:r>
          </a:p>
          <a:p>
            <a:pPr marL="342900" lvl="0" indent="-342900">
              <a:spcAft>
                <a:spcPts val="1200"/>
              </a:spcAft>
              <a:buFont typeface="Symbol" panose="05050102010706020507" pitchFamily="18" charset="2"/>
              <a:buChar char=""/>
              <a:tabLst>
                <a:tab pos="457200" algn="l"/>
              </a:tabLst>
            </a:pPr>
            <a:r>
              <a:rPr lang="fr-FR" sz="2400" dirty="0">
                <a:latin typeface="Calibri" panose="020F0502020204030204" pitchFamily="34" charset="0"/>
                <a:cs typeface="Times New Roman" panose="02020603050405020304" pitchFamily="18" charset="0"/>
              </a:rPr>
              <a:t>18 PPR prescrits (15 PPRI et 3 PPR </a:t>
            </a:r>
            <a:r>
              <a:rPr lang="fr-FR" sz="2400" dirty="0" err="1">
                <a:latin typeface="Calibri" panose="020F0502020204030204" pitchFamily="34" charset="0"/>
                <a:cs typeface="Times New Roman" panose="02020603050405020304" pitchFamily="18" charset="0"/>
              </a:rPr>
              <a:t>Mvt</a:t>
            </a:r>
            <a:r>
              <a:rPr lang="fr-FR" sz="2400" dirty="0">
                <a:latin typeface="Calibri" panose="020F0502020204030204" pitchFamily="34" charset="0"/>
                <a:cs typeface="Times New Roman" panose="02020603050405020304" pitchFamily="18" charset="0"/>
              </a:rPr>
              <a:t> terrain)</a:t>
            </a:r>
          </a:p>
          <a:p>
            <a:pPr marL="342900" lvl="0" indent="-342900">
              <a:spcAft>
                <a:spcPts val="1200"/>
              </a:spcAft>
              <a:buFont typeface="Symbol" panose="05050102010706020507" pitchFamily="18" charset="2"/>
              <a:buChar char=""/>
              <a:tabLst>
                <a:tab pos="457200" algn="l"/>
              </a:tabLst>
            </a:pPr>
            <a:r>
              <a:rPr lang="fr-FR" sz="2400" dirty="0">
                <a:latin typeface="Calibri" panose="020F0502020204030204" pitchFamily="34" charset="0"/>
                <a:cs typeface="Times New Roman" panose="02020603050405020304" pitchFamily="18" charset="0"/>
                <a:sym typeface="Wingdings" panose="05000000000000000000" pitchFamily="2" charset="2"/>
              </a:rPr>
              <a:t>2 PPR Littoraux approuvés</a:t>
            </a:r>
          </a:p>
          <a:p>
            <a:pPr marL="342900" lvl="0" indent="-342900">
              <a:spcAft>
                <a:spcPts val="1200"/>
              </a:spcAft>
              <a:buFont typeface="Symbol" panose="05050102010706020507" pitchFamily="18" charset="2"/>
              <a:buChar char=""/>
              <a:tabLst>
                <a:tab pos="457200" algn="l"/>
              </a:tabLst>
            </a:pPr>
            <a:r>
              <a:rPr lang="fr-FR" sz="2400" dirty="0">
                <a:latin typeface="Calibri" panose="020F0502020204030204" pitchFamily="34" charset="0"/>
                <a:cs typeface="Times New Roman" panose="02020603050405020304" pitchFamily="18" charset="0"/>
                <a:sym typeface="Wingdings" panose="05000000000000000000" pitchFamily="2" charset="2"/>
              </a:rPr>
              <a:t>8 Plans Communaux de Sauvegarde (PCS)</a:t>
            </a:r>
            <a:endParaRPr lang="fr-FR" sz="2400" dirty="0">
              <a:latin typeface="Calibri" panose="020F0502020204030204" pitchFamily="34" charset="0"/>
              <a:cs typeface="Times New Roman" panose="02020603050405020304" pitchFamily="18" charset="0"/>
            </a:endParaRPr>
          </a:p>
          <a:p>
            <a:pPr marL="342900" marR="0" lvl="0" indent="-342900" defTabSz="914400" rtl="0" eaLnBrk="1" fontAlgn="auto" latinLnBrk="0" hangingPunct="1">
              <a:lnSpc>
                <a:spcPct val="90000"/>
              </a:lnSpc>
              <a:spcBef>
                <a:spcPts val="1200"/>
              </a:spcBef>
              <a:spcAft>
                <a:spcPts val="1200"/>
              </a:spcAft>
              <a:buClr>
                <a:srgbClr val="1CADE4"/>
              </a:buClr>
              <a:buSzPct val="100000"/>
              <a:buFont typeface="Symbol" panose="05050102010706020507" pitchFamily="18" charset="2"/>
              <a:buChar char=""/>
              <a:tabLst>
                <a:tab pos="457200" algn="l"/>
              </a:tabLst>
              <a:defRPr/>
            </a:pPr>
            <a:r>
              <a:rPr kumimoji="0" lang="fr-FR"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Times New Roman" panose="02020603050405020304" pitchFamily="18" charset="0"/>
              </a:rPr>
              <a:t>Etude d’opportunité pour l’élaboration d’un PPRI Vallée de l’Authie en cours depuis 2019</a:t>
            </a:r>
          </a:p>
          <a:p>
            <a:pPr marL="0" marR="0" lvl="0" indent="0" algn="l" defTabSz="914400" rtl="0" eaLnBrk="1" fontAlgn="auto" latinLnBrk="0" hangingPunct="1">
              <a:lnSpc>
                <a:spcPct val="90000"/>
              </a:lnSpc>
              <a:spcBef>
                <a:spcPts val="1200"/>
              </a:spcBef>
              <a:spcAft>
                <a:spcPts val="200"/>
              </a:spcAft>
              <a:buClr>
                <a:srgbClr val="0F6FC6"/>
              </a:buClr>
              <a:buSzPct val="100000"/>
              <a:buNone/>
              <a:tabLst/>
              <a:defRPr/>
            </a:pPr>
            <a:endParaRPr lang="fr-FR" sz="2200" b="1" dirty="0">
              <a:solidFill>
                <a:prstClr val="black">
                  <a:lumMod val="75000"/>
                  <a:lumOff val="25000"/>
                </a:prst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endPar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lvl="0" indent="0" algn="just">
              <a:spcAft>
                <a:spcPts val="1200"/>
              </a:spcAft>
              <a:buNone/>
              <a:tabLst>
                <a:tab pos="457200" algn="l"/>
              </a:tabLst>
            </a:pPr>
            <a:endParaRPr lang="fr-FR" sz="2000" dirty="0"/>
          </a:p>
          <a:p>
            <a:pPr marL="0" lvl="0" indent="0" algn="just">
              <a:spcAft>
                <a:spcPts val="1200"/>
              </a:spcAft>
              <a:buNone/>
              <a:tabLst>
                <a:tab pos="457200" algn="l"/>
              </a:tabLst>
            </a:pPr>
            <a:endParaRPr lang="fr-FR" sz="2000" dirty="0"/>
          </a:p>
          <a:p>
            <a:pPr>
              <a:buClr>
                <a:srgbClr val="0F6FC6"/>
              </a:buClr>
              <a:buFont typeface="Wingdings" panose="05000000000000000000" pitchFamily="2" charset="2"/>
              <a:buChar char="Ø"/>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10</a:t>
            </a:fld>
            <a:endParaRPr lang="fr-FR"/>
          </a:p>
        </p:txBody>
      </p:sp>
      <p:pic>
        <p:nvPicPr>
          <p:cNvPr id="9" name="Image 8">
            <a:extLst>
              <a:ext uri="{FF2B5EF4-FFF2-40B4-BE49-F238E27FC236}">
                <a16:creationId xmlns:a16="http://schemas.microsoft.com/office/drawing/2014/main" id="{85629EFC-96D0-4DAE-9611-768176554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77" y="449650"/>
            <a:ext cx="7955977" cy="5618385"/>
          </a:xfrm>
          <a:prstGeom prst="rect">
            <a:avLst/>
          </a:prstGeom>
        </p:spPr>
      </p:pic>
    </p:spTree>
    <p:extLst>
      <p:ext uri="{BB962C8B-B14F-4D97-AF65-F5344CB8AC3E}">
        <p14:creationId xmlns:p14="http://schemas.microsoft.com/office/powerpoint/2010/main" val="328049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L’érosion des sols et le ruissellement sur le territoire</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11</a:t>
            </a:fld>
            <a:endParaRPr lang="fr-FR"/>
          </a:p>
        </p:txBody>
      </p:sp>
      <p:pic>
        <p:nvPicPr>
          <p:cNvPr id="10" name="Image 9">
            <a:extLst>
              <a:ext uri="{FF2B5EF4-FFF2-40B4-BE49-F238E27FC236}">
                <a16:creationId xmlns:a16="http://schemas.microsoft.com/office/drawing/2014/main" id="{AB04248F-ABA1-4D7F-842A-CA875ACE4FBA}"/>
              </a:ext>
            </a:extLst>
          </p:cNvPr>
          <p:cNvPicPr>
            <a:picLocks noChangeAspect="1"/>
          </p:cNvPicPr>
          <p:nvPr/>
        </p:nvPicPr>
        <p:blipFill>
          <a:blip r:embed="rId3"/>
          <a:stretch>
            <a:fillRect/>
          </a:stretch>
        </p:blipFill>
        <p:spPr>
          <a:xfrm>
            <a:off x="2024872" y="576553"/>
            <a:ext cx="8142255" cy="5263055"/>
          </a:xfrm>
          <a:prstGeom prst="rect">
            <a:avLst/>
          </a:prstGeom>
        </p:spPr>
      </p:pic>
      <p:sp>
        <p:nvSpPr>
          <p:cNvPr id="12" name="Rectangle 11">
            <a:extLst>
              <a:ext uri="{FF2B5EF4-FFF2-40B4-BE49-F238E27FC236}">
                <a16:creationId xmlns:a16="http://schemas.microsoft.com/office/drawing/2014/main" id="{EC2D5682-992F-49BE-BAFC-1F809BC8C4E7}"/>
              </a:ext>
            </a:extLst>
          </p:cNvPr>
          <p:cNvSpPr/>
          <p:nvPr/>
        </p:nvSpPr>
        <p:spPr>
          <a:xfrm>
            <a:off x="4039491" y="5266443"/>
            <a:ext cx="3966173" cy="29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FF0000"/>
                </a:solidFill>
              </a:rPr>
              <a:t>Hydrocarbure Aromatique Polycyclique</a:t>
            </a:r>
          </a:p>
        </p:txBody>
      </p:sp>
      <p:sp>
        <p:nvSpPr>
          <p:cNvPr id="18" name="ZoneTexte 17">
            <a:extLst>
              <a:ext uri="{FF2B5EF4-FFF2-40B4-BE49-F238E27FC236}">
                <a16:creationId xmlns:a16="http://schemas.microsoft.com/office/drawing/2014/main" id="{2E411B0A-80D2-4B8D-BAD9-6D5BE8E9F626}"/>
              </a:ext>
            </a:extLst>
          </p:cNvPr>
          <p:cNvSpPr txBox="1"/>
          <p:nvPr/>
        </p:nvSpPr>
        <p:spPr>
          <a:xfrm>
            <a:off x="1159407" y="5819782"/>
            <a:ext cx="10058400" cy="461665"/>
          </a:xfrm>
          <a:prstGeom prst="rect">
            <a:avLst/>
          </a:prstGeom>
          <a:noFill/>
        </p:spPr>
        <p:txBody>
          <a:bodyPr wrap="square" rtlCol="0">
            <a:spAutoFit/>
          </a:bodyPr>
          <a:lstStyle/>
          <a:p>
            <a:r>
              <a:rPr lang="fr-FR" sz="2400" dirty="0"/>
              <a:t>40% de la pollution des HAP dans l’Authie provient de ruissellement (</a:t>
            </a:r>
            <a:r>
              <a:rPr lang="fr-FR" sz="2400" dirty="0" err="1"/>
              <a:t>Edl</a:t>
            </a:r>
            <a:r>
              <a:rPr lang="fr-FR" sz="2400" dirty="0"/>
              <a:t> SDAGE</a:t>
            </a:r>
            <a:r>
              <a:rPr lang="fr-FR" sz="2000" dirty="0"/>
              <a:t>)</a:t>
            </a:r>
          </a:p>
        </p:txBody>
      </p:sp>
    </p:spTree>
    <p:extLst>
      <p:ext uri="{BB962C8B-B14F-4D97-AF65-F5344CB8AC3E}">
        <p14:creationId xmlns:p14="http://schemas.microsoft.com/office/powerpoint/2010/main" val="119850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5564A7E-130A-4960-8C6E-8B99D5CA4A6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A8BF75B4-EE62-43B4-91F9-AFA90658BF88}"/>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EA2A6DD5-E31A-4EE1-A3C0-2610DBE4E671}"/>
              </a:ext>
            </a:extLst>
          </p:cNvPr>
          <p:cNvSpPr>
            <a:spLocks noGrp="1"/>
          </p:cNvSpPr>
          <p:nvPr>
            <p:ph type="sldNum" sz="quarter" idx="12"/>
          </p:nvPr>
        </p:nvSpPr>
        <p:spPr/>
        <p:txBody>
          <a:bodyPr/>
          <a:lstStyle/>
          <a:p>
            <a:fld id="{B9313472-45EF-469F-9C12-18D63CA62E90}" type="slidenum">
              <a:rPr lang="fr-FR" smtClean="0"/>
              <a:t>12</a:t>
            </a:fld>
            <a:endParaRPr lang="fr-FR"/>
          </a:p>
        </p:txBody>
      </p:sp>
      <p:graphicFrame>
        <p:nvGraphicFramePr>
          <p:cNvPr id="8" name="Tableau 9">
            <a:extLst>
              <a:ext uri="{FF2B5EF4-FFF2-40B4-BE49-F238E27FC236}">
                <a16:creationId xmlns:a16="http://schemas.microsoft.com/office/drawing/2014/main" id="{CB6FAAEE-9C3B-4811-97FA-796A6D643D64}"/>
              </a:ext>
            </a:extLst>
          </p:cNvPr>
          <p:cNvGraphicFramePr>
            <a:graphicFrameLocks noGrp="1"/>
          </p:cNvGraphicFramePr>
          <p:nvPr>
            <p:extLst>
              <p:ext uri="{D42A27DB-BD31-4B8C-83A1-F6EECF244321}">
                <p14:modId xmlns:p14="http://schemas.microsoft.com/office/powerpoint/2010/main" val="1670724515"/>
              </p:ext>
            </p:extLst>
          </p:nvPr>
        </p:nvGraphicFramePr>
        <p:xfrm>
          <a:off x="239941" y="1137045"/>
          <a:ext cx="11712117" cy="5185972"/>
        </p:xfrm>
        <a:graphic>
          <a:graphicData uri="http://schemas.openxmlformats.org/drawingml/2006/table">
            <a:tbl>
              <a:tblPr firstRow="1" bandRow="1">
                <a:tableStyleId>{5C22544A-7EE6-4342-B048-85BDC9FD1C3A}</a:tableStyleId>
              </a:tblPr>
              <a:tblGrid>
                <a:gridCol w="3376955">
                  <a:extLst>
                    <a:ext uri="{9D8B030D-6E8A-4147-A177-3AD203B41FA5}">
                      <a16:colId xmlns:a16="http://schemas.microsoft.com/office/drawing/2014/main" val="1119545445"/>
                    </a:ext>
                  </a:extLst>
                </a:gridCol>
                <a:gridCol w="1337659">
                  <a:extLst>
                    <a:ext uri="{9D8B030D-6E8A-4147-A177-3AD203B41FA5}">
                      <a16:colId xmlns:a16="http://schemas.microsoft.com/office/drawing/2014/main" val="2001568713"/>
                    </a:ext>
                  </a:extLst>
                </a:gridCol>
                <a:gridCol w="1949641">
                  <a:extLst>
                    <a:ext uri="{9D8B030D-6E8A-4147-A177-3AD203B41FA5}">
                      <a16:colId xmlns:a16="http://schemas.microsoft.com/office/drawing/2014/main" val="2670731158"/>
                    </a:ext>
                  </a:extLst>
                </a:gridCol>
                <a:gridCol w="3181739">
                  <a:extLst>
                    <a:ext uri="{9D8B030D-6E8A-4147-A177-3AD203B41FA5}">
                      <a16:colId xmlns:a16="http://schemas.microsoft.com/office/drawing/2014/main" val="763830146"/>
                    </a:ext>
                  </a:extLst>
                </a:gridCol>
                <a:gridCol w="1866123">
                  <a:extLst>
                    <a:ext uri="{9D8B030D-6E8A-4147-A177-3AD203B41FA5}">
                      <a16:colId xmlns:a16="http://schemas.microsoft.com/office/drawing/2014/main" val="592302362"/>
                    </a:ext>
                  </a:extLst>
                </a:gridCol>
              </a:tblGrid>
              <a:tr h="1396539">
                <a:tc>
                  <a:txBody>
                    <a:bodyPr/>
                    <a:lstStyle/>
                    <a:p>
                      <a:pPr algn="ctr"/>
                      <a:endParaRPr lang="fr-FR" sz="2400" dirty="0"/>
                    </a:p>
                    <a:p>
                      <a:pPr algn="ctr"/>
                      <a:r>
                        <a:rPr lang="fr-FR" sz="2400" dirty="0"/>
                        <a:t>Critères</a:t>
                      </a:r>
                    </a:p>
                    <a:p>
                      <a:pPr algn="ctr"/>
                      <a:r>
                        <a:rPr lang="fr-FR" sz="2400" dirty="0"/>
                        <a:t>(Station de mesures = Dompierre-sur-Authie)</a:t>
                      </a:r>
                    </a:p>
                  </a:txBody>
                  <a:tcPr/>
                </a:tc>
                <a:tc>
                  <a:txBody>
                    <a:bodyPr/>
                    <a:lstStyle/>
                    <a:p>
                      <a:pPr algn="ctr"/>
                      <a:endParaRPr lang="fr-FR" sz="2400" dirty="0"/>
                    </a:p>
                    <a:p>
                      <a:pPr algn="ctr"/>
                      <a:r>
                        <a:rPr lang="fr-FR" sz="2400" dirty="0"/>
                        <a:t>Etat</a:t>
                      </a:r>
                    </a:p>
                  </a:txBody>
                  <a:tcPr/>
                </a:tc>
                <a:tc>
                  <a:txBody>
                    <a:bodyPr/>
                    <a:lstStyle/>
                    <a:p>
                      <a:pPr algn="ctr"/>
                      <a:endParaRPr lang="fr-FR" sz="2400" dirty="0"/>
                    </a:p>
                    <a:p>
                      <a:pPr algn="ctr"/>
                      <a:r>
                        <a:rPr lang="fr-FR" sz="2400" dirty="0"/>
                        <a:t>Prévisions Cycle 1 et 2</a:t>
                      </a:r>
                    </a:p>
                  </a:txBody>
                  <a:tcPr/>
                </a:tc>
                <a:tc>
                  <a:txBody>
                    <a:bodyPr/>
                    <a:lstStyle/>
                    <a:p>
                      <a:pPr algn="ctr"/>
                      <a:endParaRPr lang="fr-FR" sz="2400" dirty="0"/>
                    </a:p>
                    <a:p>
                      <a:pPr algn="ctr"/>
                      <a:r>
                        <a:rPr lang="fr-FR" sz="2400" dirty="0"/>
                        <a:t>Prévisions Cycle 3</a:t>
                      </a:r>
                    </a:p>
                  </a:txBody>
                  <a:tcPr/>
                </a:tc>
                <a:tc>
                  <a:txBody>
                    <a:bodyPr/>
                    <a:lstStyle/>
                    <a:p>
                      <a:pPr algn="ctr"/>
                      <a:endParaRPr lang="fr-FR" sz="2400" dirty="0"/>
                    </a:p>
                    <a:p>
                      <a:pPr algn="ctr"/>
                      <a:r>
                        <a:rPr lang="fr-FR" sz="2400" dirty="0"/>
                        <a:t>Substances déclassantes</a:t>
                      </a:r>
                    </a:p>
                  </a:txBody>
                  <a:tcPr/>
                </a:tc>
                <a:extLst>
                  <a:ext uri="{0D108BD9-81ED-4DB2-BD59-A6C34878D82A}">
                    <a16:rowId xmlns:a16="http://schemas.microsoft.com/office/drawing/2014/main" val="1062154012"/>
                  </a:ext>
                </a:extLst>
              </a:tr>
              <a:tr h="1060634">
                <a:tc>
                  <a:txBody>
                    <a:bodyPr/>
                    <a:lstStyle/>
                    <a:p>
                      <a:pPr algn="ctr"/>
                      <a:r>
                        <a:rPr lang="fr-FR" sz="2400" dirty="0"/>
                        <a:t>Etat écologique</a:t>
                      </a:r>
                    </a:p>
                    <a:p>
                      <a:pPr algn="ctr"/>
                      <a:endParaRPr lang="fr-FR" sz="2400" dirty="0"/>
                    </a:p>
                  </a:txBody>
                  <a:tcPr/>
                </a:tc>
                <a:tc>
                  <a:txBody>
                    <a:bodyPr/>
                    <a:lstStyle/>
                    <a:p>
                      <a:pPr algn="ctr"/>
                      <a:r>
                        <a:rPr lang="fr-FR" sz="2400" dirty="0"/>
                        <a:t>Bon</a:t>
                      </a:r>
                    </a:p>
                  </a:txBody>
                  <a:tcPr/>
                </a:tc>
                <a:tc>
                  <a:txBody>
                    <a:bodyPr/>
                    <a:lstStyle/>
                    <a:p>
                      <a:pPr algn="ctr"/>
                      <a:r>
                        <a:rPr lang="fr-FR" sz="2400" dirty="0"/>
                        <a:t>Atteint en 2015</a:t>
                      </a:r>
                    </a:p>
                  </a:txBody>
                  <a:tcPr/>
                </a:tc>
                <a:tc>
                  <a:txBody>
                    <a:bodyPr/>
                    <a:lstStyle/>
                    <a:p>
                      <a:pPr algn="ctr"/>
                      <a:r>
                        <a:rPr lang="fr-FR" sz="2400" dirty="0"/>
                        <a:t>Objectif de non dégradation</a:t>
                      </a:r>
                    </a:p>
                  </a:txBody>
                  <a:tcPr/>
                </a:tc>
                <a:tc>
                  <a:txBody>
                    <a:bodyPr/>
                    <a:lstStyle/>
                    <a:p>
                      <a:pPr algn="ctr"/>
                      <a:endParaRPr lang="fr-FR" sz="2400" dirty="0"/>
                    </a:p>
                  </a:txBody>
                  <a:tcPr/>
                </a:tc>
                <a:extLst>
                  <a:ext uri="{0D108BD9-81ED-4DB2-BD59-A6C34878D82A}">
                    <a16:rowId xmlns:a16="http://schemas.microsoft.com/office/drawing/2014/main" val="3346347253"/>
                  </a:ext>
                </a:extLst>
              </a:tr>
              <a:tr h="2570858">
                <a:tc>
                  <a:txBody>
                    <a:bodyPr/>
                    <a:lstStyle/>
                    <a:p>
                      <a:pPr algn="ctr"/>
                      <a:r>
                        <a:rPr lang="fr-FR" sz="2400" dirty="0"/>
                        <a:t>Etat chimique (avec HAP)</a:t>
                      </a:r>
                    </a:p>
                    <a:p>
                      <a:pPr algn="ctr"/>
                      <a:endParaRPr lang="fr-FR" sz="2400" dirty="0"/>
                    </a:p>
                    <a:p>
                      <a:pPr algn="ctr"/>
                      <a:endParaRPr lang="fr-FR" sz="2400" dirty="0"/>
                    </a:p>
                    <a:p>
                      <a:pPr algn="ctr"/>
                      <a:r>
                        <a:rPr lang="fr-FR" sz="2400" dirty="0"/>
                        <a:t>Etat chimique (sans HAP)</a:t>
                      </a:r>
                    </a:p>
                    <a:p>
                      <a:pPr algn="ctr"/>
                      <a:endParaRPr lang="fr-FR" sz="2400" dirty="0"/>
                    </a:p>
                  </a:txBody>
                  <a:tcPr/>
                </a:tc>
                <a:tc>
                  <a:txBody>
                    <a:bodyPr/>
                    <a:lstStyle/>
                    <a:p>
                      <a:pPr algn="ctr"/>
                      <a:r>
                        <a:rPr lang="fr-FR" sz="2400" dirty="0"/>
                        <a:t>Mauvais</a:t>
                      </a:r>
                    </a:p>
                    <a:p>
                      <a:pPr algn="ctr"/>
                      <a:endParaRPr lang="fr-FR" sz="2400" dirty="0"/>
                    </a:p>
                    <a:p>
                      <a:pPr algn="ctr"/>
                      <a:endParaRPr lang="fr-FR" sz="2400" dirty="0"/>
                    </a:p>
                    <a:p>
                      <a:pPr algn="ctr"/>
                      <a:endParaRPr lang="fr-FR" sz="2400" dirty="0"/>
                    </a:p>
                    <a:p>
                      <a:pPr algn="ctr"/>
                      <a:r>
                        <a:rPr lang="fr-FR" sz="2400" dirty="0"/>
                        <a:t>Bon</a:t>
                      </a:r>
                    </a:p>
                  </a:txBody>
                  <a:tcPr/>
                </a:tc>
                <a:tc>
                  <a:txBody>
                    <a:bodyPr/>
                    <a:lstStyle/>
                    <a:p>
                      <a:pPr algn="ctr"/>
                      <a:r>
                        <a:rPr lang="fr-FR" sz="2400" dirty="0"/>
                        <a:t>Bon état en 2027</a:t>
                      </a:r>
                    </a:p>
                    <a:p>
                      <a:pPr algn="ctr"/>
                      <a:endParaRPr lang="fr-FR" sz="2400" dirty="0"/>
                    </a:p>
                    <a:p>
                      <a:pPr algn="ctr"/>
                      <a:endParaRPr lang="fr-FR" sz="2400" dirty="0"/>
                    </a:p>
                    <a:p>
                      <a:pPr algn="ctr"/>
                      <a:r>
                        <a:rPr lang="fr-FR" sz="2400" dirty="0"/>
                        <a:t>Atteint en 2015</a:t>
                      </a:r>
                    </a:p>
                  </a:txBody>
                  <a:tcPr/>
                </a:tc>
                <a:tc>
                  <a:txBody>
                    <a:bodyPr/>
                    <a:lstStyle/>
                    <a:p>
                      <a:pPr algn="ctr"/>
                      <a:r>
                        <a:rPr lang="fr-FR" sz="2400" dirty="0"/>
                        <a:t>Report de délai à 2033 dû à la faisabilité technique</a:t>
                      </a:r>
                    </a:p>
                    <a:p>
                      <a:pPr algn="ctr"/>
                      <a:endParaRPr lang="fr-FR" sz="2400" dirty="0"/>
                    </a:p>
                    <a:p>
                      <a:pPr algn="ctr"/>
                      <a:endParaRPr lang="fr-FR" sz="2400" dirty="0"/>
                    </a:p>
                    <a:p>
                      <a:pPr algn="ctr"/>
                      <a:endParaRPr lang="fr-FR" sz="2400" dirty="0"/>
                    </a:p>
                  </a:txBody>
                  <a:tcPr/>
                </a:tc>
                <a:tc>
                  <a:txBody>
                    <a:bodyPr/>
                    <a:lstStyle/>
                    <a:p>
                      <a:pPr algn="ctr"/>
                      <a:r>
                        <a:rPr lang="fr-FR" sz="2400" dirty="0"/>
                        <a:t>HAP</a:t>
                      </a:r>
                    </a:p>
                  </a:txBody>
                  <a:tcPr/>
                </a:tc>
                <a:extLst>
                  <a:ext uri="{0D108BD9-81ED-4DB2-BD59-A6C34878D82A}">
                    <a16:rowId xmlns:a16="http://schemas.microsoft.com/office/drawing/2014/main" val="3882300322"/>
                  </a:ext>
                </a:extLst>
              </a:tr>
            </a:tbl>
          </a:graphicData>
        </a:graphic>
      </p:graphicFrame>
      <p:sp>
        <p:nvSpPr>
          <p:cNvPr id="9" name="Rectangle 8">
            <a:extLst>
              <a:ext uri="{FF2B5EF4-FFF2-40B4-BE49-F238E27FC236}">
                <a16:creationId xmlns:a16="http://schemas.microsoft.com/office/drawing/2014/main" id="{7F30839A-E2ED-4C18-9B3B-33ABFA0B934C}"/>
              </a:ext>
            </a:extLst>
          </p:cNvPr>
          <p:cNvSpPr/>
          <p:nvPr/>
        </p:nvSpPr>
        <p:spPr>
          <a:xfrm>
            <a:off x="4109370" y="3192103"/>
            <a:ext cx="355107" cy="2889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08CDEF3-27A0-4EED-ACFA-1031AEC40160}"/>
              </a:ext>
            </a:extLst>
          </p:cNvPr>
          <p:cNvSpPr/>
          <p:nvPr/>
        </p:nvSpPr>
        <p:spPr>
          <a:xfrm>
            <a:off x="4109370" y="4340348"/>
            <a:ext cx="355107" cy="2889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FA9B4A3-CF09-4E77-8E11-CC9D9D138800}"/>
              </a:ext>
            </a:extLst>
          </p:cNvPr>
          <p:cNvSpPr/>
          <p:nvPr/>
        </p:nvSpPr>
        <p:spPr>
          <a:xfrm>
            <a:off x="4109370" y="5777510"/>
            <a:ext cx="355107" cy="288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AC0F2D91-AB74-4754-8BF5-C1DA53F2E995}"/>
              </a:ext>
            </a:extLst>
          </p:cNvPr>
          <p:cNvSpPr txBox="1">
            <a:spLocks/>
          </p:cNvSpPr>
          <p:nvPr/>
        </p:nvSpPr>
        <p:spPr>
          <a:xfrm>
            <a:off x="313594" y="791575"/>
            <a:ext cx="11638464" cy="3454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buFont typeface="Wingdings" panose="05000000000000000000" pitchFamily="2" charset="2"/>
              <a:buChar char="Ø"/>
            </a:pPr>
            <a:r>
              <a:rPr lang="fr-FR" sz="2400" b="1" dirty="0">
                <a:solidFill>
                  <a:schemeClr val="tx1"/>
                </a:solidFill>
              </a:rPr>
              <a:t>Etat de la masse d’eau FRAR05 Authie selon la Directive Cadre sur l’Eau (DCE)</a:t>
            </a:r>
          </a:p>
        </p:txBody>
      </p:sp>
      <p:sp>
        <p:nvSpPr>
          <p:cNvPr id="14" name="Titre 1">
            <a:extLst>
              <a:ext uri="{FF2B5EF4-FFF2-40B4-BE49-F238E27FC236}">
                <a16:creationId xmlns:a16="http://schemas.microsoft.com/office/drawing/2014/main" id="{B5EEE738-07B4-4D81-8CBD-DBFB27CEDBB2}"/>
              </a:ext>
            </a:extLst>
          </p:cNvPr>
          <p:cNvSpPr>
            <a:spLocks noGrp="1"/>
          </p:cNvSpPr>
          <p:nvPr>
            <p:ph type="title"/>
          </p:nvPr>
        </p:nvSpPr>
        <p:spPr>
          <a:xfrm>
            <a:off x="1387348" y="42421"/>
            <a:ext cx="10058400" cy="507947"/>
          </a:xfrm>
        </p:spPr>
        <p:txBody>
          <a:bodyPr>
            <a:normAutofit fontScale="90000"/>
          </a:bodyPr>
          <a:lstStyle/>
          <a:p>
            <a:pPr algn="ctr"/>
            <a:r>
              <a:rPr lang="fr-FR" sz="3200" b="1" dirty="0">
                <a:solidFill>
                  <a:srgbClr val="0070C0"/>
                </a:solidFill>
              </a:rPr>
              <a:t>L’érosion des sols et le ruissellement sur le territoire</a:t>
            </a:r>
          </a:p>
        </p:txBody>
      </p:sp>
    </p:spTree>
    <p:extLst>
      <p:ext uri="{BB962C8B-B14F-4D97-AF65-F5344CB8AC3E}">
        <p14:creationId xmlns:p14="http://schemas.microsoft.com/office/powerpoint/2010/main" val="341617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L’érosion des sols et le ruissellement sur le territoire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0" y="1868052"/>
            <a:ext cx="3801147" cy="4316941"/>
          </a:xfrm>
        </p:spPr>
        <p:txBody>
          <a:bodyPr>
            <a:normAutofit/>
          </a:bodyPr>
          <a:lstStyle/>
          <a:p>
            <a:pPr marL="342900" lvl="0" indent="-342900">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La pédologie </a:t>
            </a:r>
            <a:r>
              <a:rPr lang="fr-FR"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 sols majoritairement lessivés et battants (couche de limon) favorisant l’érosion et le ruissellement</a:t>
            </a:r>
          </a:p>
          <a:p>
            <a:pPr marL="342900" lvl="0" indent="-342900">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Le relief  pente &gt; 15% sur les versants et des pentes faibles mais longue sur les plateaux</a:t>
            </a:r>
          </a:p>
          <a:p>
            <a:pPr marL="342900" lvl="0" indent="-342900">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La pluie  pluie fréquente automne/hiver et pluie orageuse au printemps</a:t>
            </a:r>
            <a:endParaRPr lang="fr-FR" dirty="0">
              <a:solidFill>
                <a:prstClr val="black">
                  <a:lumMod val="75000"/>
                  <a:lumOff val="25000"/>
                </a:prst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endPar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lvl="0" indent="0" algn="just">
              <a:spcAft>
                <a:spcPts val="1200"/>
              </a:spcAft>
              <a:buNone/>
              <a:tabLst>
                <a:tab pos="457200" algn="l"/>
              </a:tabLst>
            </a:pPr>
            <a:endParaRPr lang="fr-FR" sz="2000" dirty="0"/>
          </a:p>
          <a:p>
            <a:pPr marL="0" lvl="0" indent="0" algn="just">
              <a:spcAft>
                <a:spcPts val="1200"/>
              </a:spcAft>
              <a:buNone/>
              <a:tabLst>
                <a:tab pos="457200" algn="l"/>
              </a:tabLst>
            </a:pPr>
            <a:endParaRPr lang="fr-FR" sz="2000" dirty="0"/>
          </a:p>
          <a:p>
            <a:pPr>
              <a:buClr>
                <a:srgbClr val="0F6FC6"/>
              </a:buClr>
              <a:buFont typeface="Wingdings" panose="05000000000000000000" pitchFamily="2" charset="2"/>
              <a:buChar char="Ø"/>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13</a:t>
            </a:fld>
            <a:endParaRPr lang="fr-FR"/>
          </a:p>
        </p:txBody>
      </p:sp>
      <p:pic>
        <p:nvPicPr>
          <p:cNvPr id="8" name="Image 7">
            <a:extLst>
              <a:ext uri="{FF2B5EF4-FFF2-40B4-BE49-F238E27FC236}">
                <a16:creationId xmlns:a16="http://schemas.microsoft.com/office/drawing/2014/main" id="{ACC6A504-D912-4EF5-A1F7-91DD5FF0702A}"/>
              </a:ext>
            </a:extLst>
          </p:cNvPr>
          <p:cNvPicPr>
            <a:picLocks noChangeAspect="1"/>
          </p:cNvPicPr>
          <p:nvPr/>
        </p:nvPicPr>
        <p:blipFill>
          <a:blip r:embed="rId3"/>
          <a:stretch>
            <a:fillRect/>
          </a:stretch>
        </p:blipFill>
        <p:spPr>
          <a:xfrm>
            <a:off x="3569551" y="415625"/>
            <a:ext cx="8471050" cy="5690919"/>
          </a:xfrm>
          <a:prstGeom prst="rect">
            <a:avLst/>
          </a:prstGeom>
        </p:spPr>
      </p:pic>
      <p:sp>
        <p:nvSpPr>
          <p:cNvPr id="9" name="Rectangle 8">
            <a:extLst>
              <a:ext uri="{FF2B5EF4-FFF2-40B4-BE49-F238E27FC236}">
                <a16:creationId xmlns:a16="http://schemas.microsoft.com/office/drawing/2014/main" id="{DC269759-9079-4B1C-A635-2551E7795F2A}"/>
              </a:ext>
            </a:extLst>
          </p:cNvPr>
          <p:cNvSpPr/>
          <p:nvPr/>
        </p:nvSpPr>
        <p:spPr>
          <a:xfrm>
            <a:off x="4500979" y="1331650"/>
            <a:ext cx="807868" cy="221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EA4875D-A1AD-4940-8DA9-B02BE1A7424B}"/>
              </a:ext>
            </a:extLst>
          </p:cNvPr>
          <p:cNvSpPr txBox="1"/>
          <p:nvPr/>
        </p:nvSpPr>
        <p:spPr>
          <a:xfrm>
            <a:off x="0" y="1070040"/>
            <a:ext cx="4023985" cy="523220"/>
          </a:xfrm>
          <a:prstGeom prst="rect">
            <a:avLst/>
          </a:prstGeom>
          <a:noFill/>
        </p:spPr>
        <p:txBody>
          <a:bodyPr wrap="square">
            <a:spAutoFit/>
          </a:bodyPr>
          <a:lstStyle/>
          <a:p>
            <a:pPr lvl="0">
              <a:buClr>
                <a:srgbClr val="0F6FC6"/>
              </a:buClr>
              <a:buFont typeface="Wingdings" panose="05000000000000000000" pitchFamily="2" charset="2"/>
              <a:buChar char="Ø"/>
            </a:pPr>
            <a:r>
              <a:rPr lang="fr-FR" sz="2800" b="1" dirty="0"/>
              <a:t>Les facteurs naturels</a:t>
            </a:r>
          </a:p>
        </p:txBody>
      </p:sp>
    </p:spTree>
    <p:extLst>
      <p:ext uri="{BB962C8B-B14F-4D97-AF65-F5344CB8AC3E}">
        <p14:creationId xmlns:p14="http://schemas.microsoft.com/office/powerpoint/2010/main" val="4319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L’érosion des sols et le ruissellement sur le territoire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380190" y="1205123"/>
            <a:ext cx="9520268" cy="788345"/>
          </a:xfrm>
        </p:spPr>
        <p:txBody>
          <a:bodyPr>
            <a:normAutofit/>
          </a:bodyPr>
          <a:lstStyle/>
          <a:p>
            <a:pPr marL="342900" lvl="0" indent="-342900">
              <a:spcAft>
                <a:spcPts val="1200"/>
              </a:spcAft>
              <a:buFont typeface="Symbol" panose="05050102010706020507" pitchFamily="18" charset="2"/>
              <a:buChar char=""/>
              <a:tabLst>
                <a:tab pos="457200" algn="l"/>
              </a:tabLst>
            </a:pPr>
            <a:r>
              <a:rPr lang="fr-FR" sz="2400" b="1" dirty="0">
                <a:solidFill>
                  <a:prstClr val="black">
                    <a:lumMod val="75000"/>
                    <a:lumOff val="25000"/>
                  </a:prstClr>
                </a:solidFill>
                <a:latin typeface="Calibri" panose="020F0502020204030204" pitchFamily="34" charset="0"/>
                <a:cs typeface="Times New Roman" panose="02020603050405020304" pitchFamily="18" charset="0"/>
              </a:rPr>
              <a:t>L’augmentation des Surfaces Agricoles Utiles (SAU) par exploitation </a:t>
            </a:r>
            <a:endParaRPr lang="fr-FR" sz="2400" b="1"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endParaRPr>
          </a:p>
          <a:p>
            <a:pPr marL="0" lvl="0" indent="0" algn="just">
              <a:spcAft>
                <a:spcPts val="1200"/>
              </a:spcAft>
              <a:buNone/>
              <a:tabLst>
                <a:tab pos="457200" algn="l"/>
              </a:tabLst>
            </a:pPr>
            <a:endParaRPr lang="fr-FR" sz="2000" dirty="0"/>
          </a:p>
          <a:p>
            <a:pPr marL="0" lvl="0" indent="0" algn="just">
              <a:spcAft>
                <a:spcPts val="1200"/>
              </a:spcAft>
              <a:buNone/>
              <a:tabLst>
                <a:tab pos="457200" algn="l"/>
              </a:tabLst>
            </a:pPr>
            <a:endParaRPr lang="fr-FR" sz="2000" dirty="0"/>
          </a:p>
          <a:p>
            <a:pPr>
              <a:buClr>
                <a:srgbClr val="0F6FC6"/>
              </a:buClr>
              <a:buFont typeface="Wingdings" panose="05000000000000000000" pitchFamily="2" charset="2"/>
              <a:buChar char="Ø"/>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14</a:t>
            </a:fld>
            <a:endParaRPr lang="fr-FR"/>
          </a:p>
        </p:txBody>
      </p:sp>
      <p:graphicFrame>
        <p:nvGraphicFramePr>
          <p:cNvPr id="10" name="Graphique 9">
            <a:extLst>
              <a:ext uri="{FF2B5EF4-FFF2-40B4-BE49-F238E27FC236}">
                <a16:creationId xmlns:a16="http://schemas.microsoft.com/office/drawing/2014/main" id="{08D53A13-D249-498E-BDAB-51D078F0A0CA}"/>
              </a:ext>
            </a:extLst>
          </p:cNvPr>
          <p:cNvGraphicFramePr/>
          <p:nvPr>
            <p:extLst>
              <p:ext uri="{D42A27DB-BD31-4B8C-83A1-F6EECF244321}">
                <p14:modId xmlns:p14="http://schemas.microsoft.com/office/powerpoint/2010/main" val="2058641066"/>
              </p:ext>
            </p:extLst>
          </p:nvPr>
        </p:nvGraphicFramePr>
        <p:xfrm>
          <a:off x="4144460" y="1704135"/>
          <a:ext cx="7574065" cy="4438835"/>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AE83FA1E-4AF1-43A9-BB2E-463D0F19B274}"/>
              </a:ext>
            </a:extLst>
          </p:cNvPr>
          <p:cNvSpPr txBox="1"/>
          <p:nvPr/>
        </p:nvSpPr>
        <p:spPr>
          <a:xfrm>
            <a:off x="233896" y="573508"/>
            <a:ext cx="6094520" cy="523220"/>
          </a:xfrm>
          <a:prstGeom prst="rect">
            <a:avLst/>
          </a:prstGeom>
          <a:noFill/>
        </p:spPr>
        <p:txBody>
          <a:bodyPr wrap="square">
            <a:spAutoFit/>
          </a:bodyPr>
          <a:lstStyle/>
          <a:p>
            <a:pPr lvl="0">
              <a:buClr>
                <a:srgbClr val="0F6FC6"/>
              </a:buClr>
              <a:buFont typeface="Wingdings" panose="05000000000000000000" pitchFamily="2" charset="2"/>
              <a:buChar char="Ø"/>
            </a:pPr>
            <a:r>
              <a:rPr lang="fr-FR" sz="2800" b="1" dirty="0"/>
              <a:t>Les facteurs humains</a:t>
            </a:r>
          </a:p>
        </p:txBody>
      </p:sp>
      <p:sp>
        <p:nvSpPr>
          <p:cNvPr id="14" name="ZoneTexte 13">
            <a:extLst>
              <a:ext uri="{FF2B5EF4-FFF2-40B4-BE49-F238E27FC236}">
                <a16:creationId xmlns:a16="http://schemas.microsoft.com/office/drawing/2014/main" id="{EDA48A70-557E-4D67-BE0E-96B6BC4B09AA}"/>
              </a:ext>
            </a:extLst>
          </p:cNvPr>
          <p:cNvSpPr txBox="1"/>
          <p:nvPr/>
        </p:nvSpPr>
        <p:spPr>
          <a:xfrm>
            <a:off x="4426377" y="5989081"/>
            <a:ext cx="8165223" cy="307777"/>
          </a:xfrm>
          <a:prstGeom prst="rect">
            <a:avLst/>
          </a:prstGeom>
          <a:noFill/>
        </p:spPr>
        <p:txBody>
          <a:bodyPr wrap="square">
            <a:spAutoFit/>
          </a:bodyPr>
          <a:lstStyle/>
          <a:p>
            <a:pPr algn="ctr">
              <a:spcAft>
                <a:spcPts val="1200"/>
              </a:spcAft>
            </a:pPr>
            <a:r>
              <a:rPr lang="fr-FR" sz="14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E</a:t>
            </a:r>
            <a:r>
              <a:rPr lang="fr-FR"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volution de la SAU (ha) moyenne par exploitation de 1988 à 2019 (RGA et RPG 2019) </a:t>
            </a:r>
          </a:p>
        </p:txBody>
      </p:sp>
      <p:cxnSp>
        <p:nvCxnSpPr>
          <p:cNvPr id="15" name="Connecteur droit avec flèche 14">
            <a:extLst>
              <a:ext uri="{FF2B5EF4-FFF2-40B4-BE49-F238E27FC236}">
                <a16:creationId xmlns:a16="http://schemas.microsoft.com/office/drawing/2014/main" id="{98D7B3BA-BE2B-4679-88F9-68E9A0AF149E}"/>
              </a:ext>
            </a:extLst>
          </p:cNvPr>
          <p:cNvCxnSpPr>
            <a:cxnSpLocks/>
          </p:cNvCxnSpPr>
          <p:nvPr/>
        </p:nvCxnSpPr>
        <p:spPr>
          <a:xfrm flipV="1">
            <a:off x="544525" y="1902999"/>
            <a:ext cx="344386" cy="34408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ZoneTexte 16">
            <a:extLst>
              <a:ext uri="{FF2B5EF4-FFF2-40B4-BE49-F238E27FC236}">
                <a16:creationId xmlns:a16="http://schemas.microsoft.com/office/drawing/2014/main" id="{68C3B60E-22EA-4324-969A-548DB8C31BE5}"/>
              </a:ext>
            </a:extLst>
          </p:cNvPr>
          <p:cNvSpPr txBox="1"/>
          <p:nvPr/>
        </p:nvSpPr>
        <p:spPr>
          <a:xfrm>
            <a:off x="468819" y="1935470"/>
            <a:ext cx="3587013" cy="4524315"/>
          </a:xfrm>
          <a:prstGeom prst="rect">
            <a:avLst/>
          </a:prstGeom>
          <a:noFill/>
        </p:spPr>
        <p:txBody>
          <a:bodyPr wrap="square" rtlCol="0">
            <a:spAutoFit/>
          </a:bodyPr>
          <a:lstStyle/>
          <a:p>
            <a:r>
              <a:rPr lang="fr-FR" dirty="0"/>
              <a:t>      de la SAU moyenne par exploitation en 30ans</a:t>
            </a:r>
          </a:p>
          <a:p>
            <a:endParaRPr lang="fr-FR" dirty="0"/>
          </a:p>
          <a:p>
            <a:pPr marL="285750" indent="-285750">
              <a:buFont typeface="Wingdings" panose="05000000000000000000" pitchFamily="2" charset="2"/>
              <a:buChar char="Ø"/>
            </a:pPr>
            <a:r>
              <a:rPr lang="fr-FR" dirty="0">
                <a:sym typeface="Wingdings" panose="05000000000000000000" pitchFamily="2" charset="2"/>
              </a:rPr>
              <a:t>Beaucoup de communes remembrées après la loi de 1941</a:t>
            </a:r>
          </a:p>
          <a:p>
            <a:endParaRPr lang="fr-FR" dirty="0">
              <a:sym typeface="Wingdings" panose="05000000000000000000" pitchFamily="2" charset="2"/>
            </a:endParaRPr>
          </a:p>
          <a:p>
            <a:r>
              <a:rPr lang="fr-FR" dirty="0">
                <a:sym typeface="Wingdings" panose="05000000000000000000" pitchFamily="2" charset="2"/>
              </a:rPr>
              <a:t> Appauvrissement du milieux écologique (intensification agriculture, disparition d’éléments paysagers)</a:t>
            </a:r>
            <a:endParaRPr lang="fr-FR" dirty="0"/>
          </a:p>
          <a:p>
            <a:endParaRPr lang="fr-FR" dirty="0">
              <a:sym typeface="Wingdings" panose="05000000000000000000" pitchFamily="2" charset="2"/>
            </a:endParaRPr>
          </a:p>
          <a:p>
            <a:pPr marL="285750" indent="-285750">
              <a:buFont typeface="Wingdings" panose="05000000000000000000" pitchFamily="2" charset="2"/>
              <a:buChar char="Ø"/>
            </a:pPr>
            <a:r>
              <a:rPr lang="fr-FR" dirty="0">
                <a:sym typeface="Wingdings" panose="05000000000000000000" pitchFamily="2" charset="2"/>
              </a:rPr>
              <a:t>Aménagements Fonciers Ruraux prennent en compte l’environnement depuis la loi sur l’eau de 1992</a:t>
            </a:r>
          </a:p>
          <a:p>
            <a:endParaRPr lang="fr-FR" dirty="0"/>
          </a:p>
        </p:txBody>
      </p:sp>
    </p:spTree>
    <p:extLst>
      <p:ext uri="{BB962C8B-B14F-4D97-AF65-F5344CB8AC3E}">
        <p14:creationId xmlns:p14="http://schemas.microsoft.com/office/powerpoint/2010/main" val="221147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L’érosion des sols et le ruissellement sur le territoire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152979" y="1781230"/>
            <a:ext cx="3306873" cy="811050"/>
          </a:xfrm>
        </p:spPr>
        <p:txBody>
          <a:bodyPr>
            <a:normAutofit/>
          </a:bodyPr>
          <a:lstStyle/>
          <a:p>
            <a:pPr marL="342900" lvl="0" indent="-342900">
              <a:spcAft>
                <a:spcPts val="1200"/>
              </a:spcAft>
              <a:buFont typeface="Symbol" panose="05050102010706020507" pitchFamily="18" charset="2"/>
              <a:buChar char=""/>
              <a:tabLst>
                <a:tab pos="457200" algn="l"/>
              </a:tabLst>
            </a:pPr>
            <a:r>
              <a:rPr lang="fr-FR" b="1"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L’occupation du sol</a:t>
            </a:r>
          </a:p>
          <a:p>
            <a:pPr marL="0" marR="0" lvl="0" indent="0" algn="l" defTabSz="914400" rtl="0" eaLnBrk="1" fontAlgn="auto" latinLnBrk="0" hangingPunct="1">
              <a:lnSpc>
                <a:spcPct val="90000"/>
              </a:lnSpc>
              <a:spcBef>
                <a:spcPts val="1200"/>
              </a:spcBef>
              <a:spcAft>
                <a:spcPts val="200"/>
              </a:spcAft>
              <a:buClr>
                <a:srgbClr val="0F6FC6"/>
              </a:buClr>
              <a:buSzPct val="100000"/>
              <a:buNone/>
              <a:tabLst/>
              <a:defRPr/>
            </a:pPr>
            <a:endPar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lvl="0" indent="0" algn="just">
              <a:spcAft>
                <a:spcPts val="1200"/>
              </a:spcAft>
              <a:buNone/>
              <a:tabLst>
                <a:tab pos="457200" algn="l"/>
              </a:tabLst>
            </a:pPr>
            <a:endParaRPr lang="fr-FR" sz="2000" dirty="0"/>
          </a:p>
          <a:p>
            <a:pPr marL="0" lvl="0" indent="0" algn="just">
              <a:spcAft>
                <a:spcPts val="1200"/>
              </a:spcAft>
              <a:buNone/>
              <a:tabLst>
                <a:tab pos="457200" algn="l"/>
              </a:tabLst>
            </a:pPr>
            <a:endParaRPr lang="fr-FR" sz="2000" dirty="0"/>
          </a:p>
          <a:p>
            <a:pPr marL="0" indent="0">
              <a:buClr>
                <a:srgbClr val="0F6FC6"/>
              </a:buClr>
              <a:buNone/>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15</a:t>
            </a:fld>
            <a:endParaRPr lang="fr-FR"/>
          </a:p>
        </p:txBody>
      </p:sp>
      <p:sp>
        <p:nvSpPr>
          <p:cNvPr id="9" name="Rectangle 8">
            <a:extLst>
              <a:ext uri="{FF2B5EF4-FFF2-40B4-BE49-F238E27FC236}">
                <a16:creationId xmlns:a16="http://schemas.microsoft.com/office/drawing/2014/main" id="{DC269759-9079-4B1C-A635-2551E7795F2A}"/>
              </a:ext>
            </a:extLst>
          </p:cNvPr>
          <p:cNvSpPr/>
          <p:nvPr/>
        </p:nvSpPr>
        <p:spPr>
          <a:xfrm>
            <a:off x="4500979" y="1331650"/>
            <a:ext cx="807868" cy="221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E83FA1E-4AF1-43A9-BB2E-463D0F19B274}"/>
              </a:ext>
            </a:extLst>
          </p:cNvPr>
          <p:cNvSpPr txBox="1"/>
          <p:nvPr/>
        </p:nvSpPr>
        <p:spPr>
          <a:xfrm>
            <a:off x="0" y="808430"/>
            <a:ext cx="6094520" cy="523220"/>
          </a:xfrm>
          <a:prstGeom prst="rect">
            <a:avLst/>
          </a:prstGeom>
          <a:noFill/>
        </p:spPr>
        <p:txBody>
          <a:bodyPr wrap="square">
            <a:spAutoFit/>
          </a:bodyPr>
          <a:lstStyle/>
          <a:p>
            <a:pPr lvl="0">
              <a:buClr>
                <a:srgbClr val="0F6FC6"/>
              </a:buClr>
              <a:buFont typeface="Wingdings" panose="05000000000000000000" pitchFamily="2" charset="2"/>
              <a:buChar char="Ø"/>
            </a:pPr>
            <a:r>
              <a:rPr lang="fr-FR" sz="2800" b="1" dirty="0"/>
              <a:t>Les facteurs humains</a:t>
            </a:r>
          </a:p>
        </p:txBody>
      </p:sp>
      <p:pic>
        <p:nvPicPr>
          <p:cNvPr id="8" name="Image 7">
            <a:extLst>
              <a:ext uri="{FF2B5EF4-FFF2-40B4-BE49-F238E27FC236}">
                <a16:creationId xmlns:a16="http://schemas.microsoft.com/office/drawing/2014/main" id="{DAB7657A-B3E6-4900-85B8-52C00DE34591}"/>
              </a:ext>
            </a:extLst>
          </p:cNvPr>
          <p:cNvPicPr>
            <a:picLocks noChangeAspect="1"/>
          </p:cNvPicPr>
          <p:nvPr/>
        </p:nvPicPr>
        <p:blipFill>
          <a:blip r:embed="rId3"/>
          <a:stretch>
            <a:fillRect/>
          </a:stretch>
        </p:blipFill>
        <p:spPr>
          <a:xfrm>
            <a:off x="3459853" y="1016000"/>
            <a:ext cx="8579167" cy="4964503"/>
          </a:xfrm>
          <a:prstGeom prst="rect">
            <a:avLst/>
          </a:prstGeom>
        </p:spPr>
      </p:pic>
      <p:sp>
        <p:nvSpPr>
          <p:cNvPr id="13" name="ZoneTexte 12">
            <a:extLst>
              <a:ext uri="{FF2B5EF4-FFF2-40B4-BE49-F238E27FC236}">
                <a16:creationId xmlns:a16="http://schemas.microsoft.com/office/drawing/2014/main" id="{F83D8234-344C-49AF-AA5B-50444FB9E094}"/>
              </a:ext>
            </a:extLst>
          </p:cNvPr>
          <p:cNvSpPr txBox="1"/>
          <p:nvPr/>
        </p:nvSpPr>
        <p:spPr>
          <a:xfrm>
            <a:off x="4649626" y="5980503"/>
            <a:ext cx="8165223" cy="307777"/>
          </a:xfrm>
          <a:prstGeom prst="rect">
            <a:avLst/>
          </a:prstGeom>
          <a:noFill/>
        </p:spPr>
        <p:txBody>
          <a:bodyPr wrap="square">
            <a:spAutoFit/>
          </a:bodyPr>
          <a:lstStyle/>
          <a:p>
            <a:pPr algn="ctr">
              <a:spcAft>
                <a:spcPts val="1200"/>
              </a:spcAft>
            </a:pPr>
            <a:r>
              <a:rPr lang="fr-FR" sz="14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Part des types de culture sur le territoire (RPG 2019)</a:t>
            </a:r>
            <a:endParaRPr lang="fr-FR"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5AFC7E40-2C6D-4A6C-92F4-7DA7F58EB0AB}"/>
              </a:ext>
            </a:extLst>
          </p:cNvPr>
          <p:cNvSpPr txBox="1"/>
          <p:nvPr/>
        </p:nvSpPr>
        <p:spPr>
          <a:xfrm>
            <a:off x="150789" y="2122564"/>
            <a:ext cx="3535396" cy="1323439"/>
          </a:xfrm>
          <a:prstGeom prst="rect">
            <a:avLst/>
          </a:prstGeom>
          <a:noFill/>
        </p:spPr>
        <p:txBody>
          <a:bodyPr wrap="square" rtlCol="0">
            <a:spAutoFit/>
          </a:bodyPr>
          <a:lstStyle/>
          <a:p>
            <a:r>
              <a:rPr lang="fr-FR" sz="2000" dirty="0"/>
              <a:t>Agriculture = 85% du territoire</a:t>
            </a:r>
          </a:p>
          <a:p>
            <a:r>
              <a:rPr lang="fr-FR" sz="2000" dirty="0"/>
              <a:t>Culture hiver = 45%</a:t>
            </a:r>
          </a:p>
          <a:p>
            <a:r>
              <a:rPr lang="fr-FR" sz="2000" dirty="0"/>
              <a:t>Culture de Printemps = 40%</a:t>
            </a:r>
          </a:p>
          <a:p>
            <a:r>
              <a:rPr lang="fr-FR" sz="2000" dirty="0"/>
              <a:t>Prairie permanente = 15%</a:t>
            </a:r>
          </a:p>
        </p:txBody>
      </p:sp>
      <p:sp>
        <p:nvSpPr>
          <p:cNvPr id="15" name="Espace réservé du contenu 2">
            <a:extLst>
              <a:ext uri="{FF2B5EF4-FFF2-40B4-BE49-F238E27FC236}">
                <a16:creationId xmlns:a16="http://schemas.microsoft.com/office/drawing/2014/main" id="{4C47D353-80EF-41B2-8B65-3C032C1764B3}"/>
              </a:ext>
            </a:extLst>
          </p:cNvPr>
          <p:cNvSpPr txBox="1">
            <a:spLocks/>
          </p:cNvSpPr>
          <p:nvPr/>
        </p:nvSpPr>
        <p:spPr>
          <a:xfrm>
            <a:off x="150789" y="3520261"/>
            <a:ext cx="2926124" cy="68920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ts val="1200"/>
              </a:spcAft>
              <a:buFont typeface="Symbol" panose="05050102010706020507" pitchFamily="18" charset="2"/>
              <a:buChar char=""/>
              <a:tabLst>
                <a:tab pos="457200" algn="l"/>
              </a:tabLst>
            </a:pPr>
            <a:r>
              <a:rPr lang="fr-FR" b="1"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La pratique culturale</a:t>
            </a:r>
          </a:p>
          <a:p>
            <a:pPr marL="0" indent="0">
              <a:buClr>
                <a:srgbClr val="0F6FC6"/>
              </a:buClr>
              <a:buFont typeface="Calibri" panose="020F0502020204030204" pitchFamily="34" charset="0"/>
              <a:buNone/>
              <a:defRPr/>
            </a:pPr>
            <a:endParaRPr lang="fr-FR" sz="2200" b="1" dirty="0">
              <a:solidFill>
                <a:prstClr val="black">
                  <a:lumMod val="75000"/>
                  <a:lumOff val="25000"/>
                </a:prstClr>
              </a:solidFill>
              <a:latin typeface="Calibri" panose="020F0502020204030204"/>
            </a:endParaRPr>
          </a:p>
          <a:p>
            <a:pPr marL="0" indent="0" algn="just">
              <a:spcAft>
                <a:spcPts val="1200"/>
              </a:spcAft>
              <a:buFont typeface="Calibri" panose="020F0502020204030204" pitchFamily="34" charset="0"/>
              <a:buNone/>
              <a:tabLst>
                <a:tab pos="457200" algn="l"/>
              </a:tabLst>
            </a:pPr>
            <a:endParaRPr lang="fr-FR" dirty="0"/>
          </a:p>
          <a:p>
            <a:pPr marL="0" indent="0">
              <a:buClr>
                <a:srgbClr val="0F6FC6"/>
              </a:buClr>
              <a:buFont typeface="Calibri" panose="020F0502020204030204" pitchFamily="34" charset="0"/>
              <a:buNone/>
            </a:pPr>
            <a:endParaRPr lang="fr-FR" sz="2400" b="1" dirty="0"/>
          </a:p>
          <a:p>
            <a:pPr marL="0" indent="0">
              <a:buClr>
                <a:srgbClr val="0F6FC6"/>
              </a:buClr>
              <a:buNone/>
            </a:pPr>
            <a:endParaRPr lang="fr-FR" sz="2400" b="1" dirty="0"/>
          </a:p>
          <a:p>
            <a:pPr marL="0" indent="0">
              <a:buClr>
                <a:srgbClr val="0F6FC6"/>
              </a:buClr>
              <a:buFont typeface="Calibri" panose="020F0502020204030204" pitchFamily="34" charset="0"/>
              <a:buNone/>
            </a:pPr>
            <a:endParaRPr lang="fr-FR" sz="2400" b="1" dirty="0"/>
          </a:p>
        </p:txBody>
      </p:sp>
      <p:sp>
        <p:nvSpPr>
          <p:cNvPr id="16" name="ZoneTexte 15">
            <a:extLst>
              <a:ext uri="{FF2B5EF4-FFF2-40B4-BE49-F238E27FC236}">
                <a16:creationId xmlns:a16="http://schemas.microsoft.com/office/drawing/2014/main" id="{B713579E-0429-4A4E-A482-69F77D1F8B73}"/>
              </a:ext>
            </a:extLst>
          </p:cNvPr>
          <p:cNvSpPr txBox="1"/>
          <p:nvPr/>
        </p:nvSpPr>
        <p:spPr>
          <a:xfrm>
            <a:off x="127112" y="3787337"/>
            <a:ext cx="3418762" cy="1938992"/>
          </a:xfrm>
          <a:prstGeom prst="rect">
            <a:avLst/>
          </a:prstGeom>
          <a:noFill/>
        </p:spPr>
        <p:txBody>
          <a:bodyPr wrap="square" rtlCol="0">
            <a:spAutoFit/>
          </a:bodyPr>
          <a:lstStyle/>
          <a:p>
            <a:r>
              <a:rPr lang="fr-FR" sz="2000" dirty="0"/>
              <a:t>- sol nu en hiver en cas de récolte tardive</a:t>
            </a:r>
          </a:p>
          <a:p>
            <a:r>
              <a:rPr lang="fr-FR" sz="2000" dirty="0"/>
              <a:t>- travail du sol (labour, inter-rangs, tassement)</a:t>
            </a:r>
          </a:p>
          <a:p>
            <a:pPr marL="342900" indent="-342900">
              <a:buFontTx/>
              <a:buChar char="-"/>
            </a:pPr>
            <a:r>
              <a:rPr lang="fr-FR" sz="2000" dirty="0"/>
              <a:t>  culture de printemps</a:t>
            </a:r>
          </a:p>
          <a:p>
            <a:endParaRPr lang="fr-FR" sz="2000" dirty="0"/>
          </a:p>
        </p:txBody>
      </p:sp>
      <p:cxnSp>
        <p:nvCxnSpPr>
          <p:cNvPr id="14" name="Connecteur droit avec flèche 13">
            <a:extLst>
              <a:ext uri="{FF2B5EF4-FFF2-40B4-BE49-F238E27FC236}">
                <a16:creationId xmlns:a16="http://schemas.microsoft.com/office/drawing/2014/main" id="{E9A3C8DE-86BA-42B4-8271-78150C68AEB0}"/>
              </a:ext>
            </a:extLst>
          </p:cNvPr>
          <p:cNvCxnSpPr>
            <a:cxnSpLocks/>
          </p:cNvCxnSpPr>
          <p:nvPr/>
        </p:nvCxnSpPr>
        <p:spPr>
          <a:xfrm flipV="1">
            <a:off x="358075" y="5037858"/>
            <a:ext cx="307751" cy="3233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Espace réservé du contenu 2">
            <a:extLst>
              <a:ext uri="{FF2B5EF4-FFF2-40B4-BE49-F238E27FC236}">
                <a16:creationId xmlns:a16="http://schemas.microsoft.com/office/drawing/2014/main" id="{B137C2D1-6E9C-4A1A-BEFD-2B9A1EE87DEA}"/>
              </a:ext>
            </a:extLst>
          </p:cNvPr>
          <p:cNvSpPr txBox="1">
            <a:spLocks/>
          </p:cNvSpPr>
          <p:nvPr/>
        </p:nvSpPr>
        <p:spPr>
          <a:xfrm>
            <a:off x="239001" y="5662138"/>
            <a:ext cx="3306873" cy="811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ts val="1200"/>
              </a:spcAft>
              <a:buFont typeface="Symbol" panose="05050102010706020507" pitchFamily="18" charset="2"/>
              <a:buChar char=""/>
              <a:tabLst>
                <a:tab pos="457200" algn="l"/>
              </a:tabLst>
            </a:pPr>
            <a:r>
              <a:rPr lang="fr-FR" b="1"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L’urbanisation des axes de ruissellement</a:t>
            </a:r>
          </a:p>
          <a:p>
            <a:pPr marL="0" indent="0">
              <a:buClr>
                <a:srgbClr val="0F6FC6"/>
              </a:buClr>
              <a:buFont typeface="Calibri" panose="020F0502020204030204" pitchFamily="34" charset="0"/>
              <a:buNone/>
              <a:defRPr/>
            </a:pPr>
            <a:endParaRPr lang="fr-FR" sz="2200" b="1" dirty="0">
              <a:solidFill>
                <a:prstClr val="black">
                  <a:lumMod val="75000"/>
                  <a:lumOff val="25000"/>
                </a:prstClr>
              </a:solidFill>
              <a:latin typeface="Calibri" panose="020F0502020204030204"/>
            </a:endParaRPr>
          </a:p>
          <a:p>
            <a:pPr marL="0" indent="0" algn="just">
              <a:spcAft>
                <a:spcPts val="1200"/>
              </a:spcAft>
              <a:buFont typeface="Calibri" panose="020F0502020204030204" pitchFamily="34" charset="0"/>
              <a:buNone/>
              <a:tabLst>
                <a:tab pos="457200" algn="l"/>
              </a:tabLst>
            </a:pPr>
            <a:endParaRPr lang="fr-FR" dirty="0"/>
          </a:p>
          <a:p>
            <a:pPr marL="0" indent="0" algn="just">
              <a:spcAft>
                <a:spcPts val="1200"/>
              </a:spcAft>
              <a:buFont typeface="Calibri" panose="020F0502020204030204" pitchFamily="34" charset="0"/>
              <a:buNone/>
              <a:tabLst>
                <a:tab pos="457200" algn="l"/>
              </a:tabLst>
            </a:pPr>
            <a:endParaRPr lang="fr-FR" dirty="0"/>
          </a:p>
          <a:p>
            <a:pPr marL="0" indent="0">
              <a:buClr>
                <a:srgbClr val="0F6FC6"/>
              </a:buClr>
              <a:buFont typeface="Calibri" panose="020F0502020204030204" pitchFamily="34" charset="0"/>
              <a:buNone/>
            </a:pPr>
            <a:endParaRPr lang="fr-FR" sz="2400" b="1" dirty="0"/>
          </a:p>
          <a:p>
            <a:pPr>
              <a:buClr>
                <a:srgbClr val="0F6FC6"/>
              </a:buClr>
              <a:buFont typeface="Wingdings" panose="05000000000000000000" pitchFamily="2" charset="2"/>
              <a:buChar char="Ø"/>
            </a:pPr>
            <a:endParaRPr lang="fr-FR" sz="2400" b="1" dirty="0"/>
          </a:p>
          <a:p>
            <a:pPr marL="0" indent="0">
              <a:buClr>
                <a:srgbClr val="0F6FC6"/>
              </a:buClr>
              <a:buFont typeface="Calibri" panose="020F0502020204030204" pitchFamily="34" charset="0"/>
              <a:buNone/>
            </a:pPr>
            <a:endParaRPr lang="fr-FR" sz="2400" b="1" dirty="0"/>
          </a:p>
        </p:txBody>
      </p:sp>
    </p:spTree>
    <p:extLst>
      <p:ext uri="{BB962C8B-B14F-4D97-AF65-F5344CB8AC3E}">
        <p14:creationId xmlns:p14="http://schemas.microsoft.com/office/powerpoint/2010/main" val="251154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L’érosion des sols et le ruissellement sur le territoire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177554" y="1369429"/>
            <a:ext cx="10732933" cy="593037"/>
          </a:xfrm>
        </p:spPr>
        <p:txBody>
          <a:bodyPr>
            <a:normAutofit/>
          </a:bodyPr>
          <a:lstStyle/>
          <a:p>
            <a:pPr marL="342900" lvl="0" indent="-342900">
              <a:spcAft>
                <a:spcPts val="1200"/>
              </a:spcAft>
              <a:buFont typeface="Symbol" panose="05050102010706020507" pitchFamily="18" charset="2"/>
              <a:buChar char=""/>
              <a:tabLst>
                <a:tab pos="457200" algn="l"/>
              </a:tabLst>
            </a:pPr>
            <a:r>
              <a:rPr lang="fr-FR" sz="1800" b="1" dirty="0">
                <a:solidFill>
                  <a:prstClr val="black">
                    <a:lumMod val="75000"/>
                    <a:lumOff val="25000"/>
                  </a:prstClr>
                </a:solidFill>
                <a:latin typeface="Calibri" panose="020F0502020204030204" pitchFamily="34" charset="0"/>
                <a:cs typeface="Times New Roman" panose="02020603050405020304" pitchFamily="18" charset="0"/>
                <a:sym typeface="Wingdings" panose="05000000000000000000" pitchFamily="2" charset="2"/>
              </a:rPr>
              <a:t>La diminution des Surfaces Toujours en Herbe (STH) </a:t>
            </a:r>
          </a:p>
          <a:p>
            <a:pPr marL="0" marR="0" lvl="0" indent="0" algn="l" defTabSz="914400" rtl="0" eaLnBrk="1" fontAlgn="auto" latinLnBrk="0" hangingPunct="1">
              <a:lnSpc>
                <a:spcPct val="90000"/>
              </a:lnSpc>
              <a:spcBef>
                <a:spcPts val="1200"/>
              </a:spcBef>
              <a:spcAft>
                <a:spcPts val="200"/>
              </a:spcAft>
              <a:buClr>
                <a:srgbClr val="0F6FC6"/>
              </a:buClr>
              <a:buSzPct val="100000"/>
              <a:buNone/>
              <a:tabLst/>
              <a:defRPr/>
            </a:pPr>
            <a:endPar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lvl="0" indent="0" algn="just">
              <a:spcAft>
                <a:spcPts val="1200"/>
              </a:spcAft>
              <a:buNone/>
              <a:tabLst>
                <a:tab pos="457200" algn="l"/>
              </a:tabLst>
            </a:pPr>
            <a:endParaRPr lang="fr-FR" sz="2000" dirty="0"/>
          </a:p>
          <a:p>
            <a:pPr marL="0" lvl="0" indent="0" algn="just">
              <a:spcAft>
                <a:spcPts val="1200"/>
              </a:spcAft>
              <a:buNone/>
              <a:tabLst>
                <a:tab pos="457200" algn="l"/>
              </a:tabLst>
            </a:pPr>
            <a:endParaRPr lang="fr-FR" sz="2000" dirty="0"/>
          </a:p>
          <a:p>
            <a:pPr>
              <a:buClr>
                <a:srgbClr val="0F6FC6"/>
              </a:buClr>
              <a:buFont typeface="Wingdings" panose="05000000000000000000" pitchFamily="2" charset="2"/>
              <a:buChar char="Ø"/>
            </a:pPr>
            <a:endParaRPr lang="fr-FR" sz="2400" b="1" dirty="0"/>
          </a:p>
          <a:p>
            <a:pPr marL="0" indent="0">
              <a:buClr>
                <a:srgbClr val="0F6FC6"/>
              </a:buClr>
              <a:buNone/>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16</a:t>
            </a:fld>
            <a:endParaRPr lang="fr-FR"/>
          </a:p>
        </p:txBody>
      </p:sp>
      <p:sp>
        <p:nvSpPr>
          <p:cNvPr id="12" name="ZoneTexte 11">
            <a:extLst>
              <a:ext uri="{FF2B5EF4-FFF2-40B4-BE49-F238E27FC236}">
                <a16:creationId xmlns:a16="http://schemas.microsoft.com/office/drawing/2014/main" id="{AE83FA1E-4AF1-43A9-BB2E-463D0F19B274}"/>
              </a:ext>
            </a:extLst>
          </p:cNvPr>
          <p:cNvSpPr txBox="1"/>
          <p:nvPr/>
        </p:nvSpPr>
        <p:spPr>
          <a:xfrm>
            <a:off x="303684" y="808430"/>
            <a:ext cx="6094520" cy="523220"/>
          </a:xfrm>
          <a:prstGeom prst="rect">
            <a:avLst/>
          </a:prstGeom>
          <a:noFill/>
        </p:spPr>
        <p:txBody>
          <a:bodyPr wrap="square">
            <a:spAutoFit/>
          </a:bodyPr>
          <a:lstStyle/>
          <a:p>
            <a:pPr lvl="0">
              <a:buClr>
                <a:srgbClr val="0F6FC6"/>
              </a:buClr>
              <a:buFont typeface="Wingdings" panose="05000000000000000000" pitchFamily="2" charset="2"/>
              <a:buChar char="Ø"/>
            </a:pPr>
            <a:r>
              <a:rPr lang="fr-FR" sz="2800" b="1" dirty="0"/>
              <a:t>Les facteurs humains</a:t>
            </a:r>
          </a:p>
        </p:txBody>
      </p:sp>
      <p:sp>
        <p:nvSpPr>
          <p:cNvPr id="13" name="ZoneTexte 12">
            <a:extLst>
              <a:ext uri="{FF2B5EF4-FFF2-40B4-BE49-F238E27FC236}">
                <a16:creationId xmlns:a16="http://schemas.microsoft.com/office/drawing/2014/main" id="{F83D8234-344C-49AF-AA5B-50444FB9E094}"/>
              </a:ext>
            </a:extLst>
          </p:cNvPr>
          <p:cNvSpPr txBox="1"/>
          <p:nvPr/>
        </p:nvSpPr>
        <p:spPr>
          <a:xfrm>
            <a:off x="4649626" y="5980503"/>
            <a:ext cx="8165223" cy="307777"/>
          </a:xfrm>
          <a:prstGeom prst="rect">
            <a:avLst/>
          </a:prstGeom>
          <a:noFill/>
        </p:spPr>
        <p:txBody>
          <a:bodyPr wrap="square">
            <a:spAutoFit/>
          </a:bodyPr>
          <a:lstStyle/>
          <a:p>
            <a:pPr algn="ctr">
              <a:spcAft>
                <a:spcPts val="1200"/>
              </a:spcAft>
            </a:pPr>
            <a:r>
              <a:rPr lang="fr-FR" sz="14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Evolution des STH de 1988 à 2019 (RGA et RPG 2019)</a:t>
            </a:r>
            <a:endParaRPr lang="fr-FR"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5AFC7E40-2C6D-4A6C-92F4-7DA7F58EB0AB}"/>
              </a:ext>
            </a:extLst>
          </p:cNvPr>
          <p:cNvSpPr txBox="1"/>
          <p:nvPr/>
        </p:nvSpPr>
        <p:spPr>
          <a:xfrm>
            <a:off x="177554" y="1742786"/>
            <a:ext cx="3647998" cy="4247317"/>
          </a:xfrm>
          <a:prstGeom prst="rect">
            <a:avLst/>
          </a:prstGeom>
          <a:noFill/>
        </p:spPr>
        <p:txBody>
          <a:bodyPr wrap="square" rtlCol="0">
            <a:spAutoFit/>
          </a:bodyPr>
          <a:lstStyle/>
          <a:p>
            <a:r>
              <a:rPr lang="fr-FR" dirty="0"/>
              <a:t>           STH de 7% en 30 ans</a:t>
            </a:r>
          </a:p>
          <a:p>
            <a:endParaRPr lang="fr-FR" dirty="0"/>
          </a:p>
          <a:p>
            <a:r>
              <a:rPr lang="fr-FR" dirty="0"/>
              <a:t>Retournement de prairies permanent régi par:</a:t>
            </a:r>
          </a:p>
          <a:p>
            <a:pPr marL="285750" indent="-285750">
              <a:buFont typeface="Arial" panose="020B0604020202020204" pitchFamily="34" charset="0"/>
              <a:buChar char="•"/>
            </a:pPr>
            <a:r>
              <a:rPr lang="fr-FR" b="1" dirty="0"/>
              <a:t>Programme d’Actions Régional (PAR) nitrate </a:t>
            </a:r>
            <a:r>
              <a:rPr lang="fr-FR" dirty="0"/>
              <a:t>interdit en cas:</a:t>
            </a:r>
          </a:p>
          <a:p>
            <a:pPr marL="285750" indent="-285750">
              <a:buFontTx/>
              <a:buChar char="-"/>
            </a:pPr>
            <a:r>
              <a:rPr lang="fr-FR" dirty="0"/>
              <a:t>Zones humides</a:t>
            </a:r>
          </a:p>
          <a:p>
            <a:pPr marL="285750" indent="-285750">
              <a:buFontTx/>
              <a:buChar char="-"/>
            </a:pPr>
            <a:r>
              <a:rPr lang="fr-FR" dirty="0"/>
              <a:t>Pente &gt;7%</a:t>
            </a:r>
          </a:p>
          <a:p>
            <a:pPr marL="285750" indent="-285750">
              <a:buFontTx/>
              <a:buChar char="-"/>
            </a:pPr>
            <a:r>
              <a:rPr lang="fr-FR" dirty="0"/>
              <a:t>Périmètre de protection et AAC captages</a:t>
            </a:r>
          </a:p>
          <a:p>
            <a:pPr marL="285750" indent="-285750">
              <a:buFontTx/>
              <a:buChar char="-"/>
            </a:pPr>
            <a:endParaRPr lang="fr-FR" dirty="0"/>
          </a:p>
          <a:p>
            <a:pPr marL="285750" indent="-285750">
              <a:buFont typeface="Arial" panose="020B0604020202020204" pitchFamily="34" charset="0"/>
              <a:buChar char="•"/>
            </a:pPr>
            <a:r>
              <a:rPr lang="fr-FR" b="1" dirty="0"/>
              <a:t>Politique Agricole Commune (PAC)</a:t>
            </a:r>
          </a:p>
          <a:p>
            <a:pPr marL="285750" indent="-285750">
              <a:buFontTx/>
              <a:buChar char="-"/>
            </a:pPr>
            <a:r>
              <a:rPr lang="fr-FR" dirty="0"/>
              <a:t>Interdiction, régime d’autorisation</a:t>
            </a:r>
          </a:p>
          <a:p>
            <a:r>
              <a:rPr lang="fr-FR" dirty="0"/>
              <a:t>           </a:t>
            </a:r>
          </a:p>
        </p:txBody>
      </p:sp>
      <p:graphicFrame>
        <p:nvGraphicFramePr>
          <p:cNvPr id="14" name="Graphique 13">
            <a:extLst>
              <a:ext uri="{FF2B5EF4-FFF2-40B4-BE49-F238E27FC236}">
                <a16:creationId xmlns:a16="http://schemas.microsoft.com/office/drawing/2014/main" id="{30BC316D-035A-4868-A201-D1DE711CB927}"/>
              </a:ext>
            </a:extLst>
          </p:cNvPr>
          <p:cNvGraphicFramePr/>
          <p:nvPr>
            <p:extLst>
              <p:ext uri="{D42A27DB-BD31-4B8C-83A1-F6EECF244321}">
                <p14:modId xmlns:p14="http://schemas.microsoft.com/office/powerpoint/2010/main" val="2866014029"/>
              </p:ext>
            </p:extLst>
          </p:nvPr>
        </p:nvGraphicFramePr>
        <p:xfrm>
          <a:off x="3686185" y="1726163"/>
          <a:ext cx="8236511" cy="425434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Connecteur droit avec flèche 16">
            <a:extLst>
              <a:ext uri="{FF2B5EF4-FFF2-40B4-BE49-F238E27FC236}">
                <a16:creationId xmlns:a16="http://schemas.microsoft.com/office/drawing/2014/main" id="{1E4890FB-B95F-4174-A0ED-5E1245B677CA}"/>
              </a:ext>
            </a:extLst>
          </p:cNvPr>
          <p:cNvCxnSpPr/>
          <p:nvPr/>
        </p:nvCxnSpPr>
        <p:spPr>
          <a:xfrm>
            <a:off x="260297" y="1726163"/>
            <a:ext cx="390618" cy="3284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399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373033" y="1839445"/>
            <a:ext cx="11620500" cy="4316941"/>
          </a:xfrm>
        </p:spPr>
        <p:txBody>
          <a:bodyPr>
            <a:normAutofit lnSpcReduction="10000"/>
          </a:bodyPr>
          <a:lstStyle/>
          <a:p>
            <a:pPr lvl="0">
              <a:buClr>
                <a:srgbClr val="0F6FC6"/>
              </a:buClr>
              <a:buFont typeface="Wingdings" panose="05000000000000000000" pitchFamily="2" charset="2"/>
              <a:buChar char="Ø"/>
            </a:pPr>
            <a:r>
              <a:rPr lang="fr-FR" sz="2200" b="1" dirty="0"/>
              <a:t>Les enjeux de lutte contre le ruissellement et l’érosion des sols</a:t>
            </a:r>
          </a:p>
          <a:p>
            <a:pPr marL="342900" lvl="0" indent="-342900" algn="just">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Maîtriser la pollution de la ressource en eau</a:t>
            </a:r>
          </a:p>
          <a:p>
            <a:pPr marL="342900" lvl="0" indent="-342900" algn="just">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Protection des bien et des personnes</a:t>
            </a:r>
          </a:p>
          <a:p>
            <a:pPr marL="342900" lvl="0" indent="-342900" algn="just">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Limiter la perte de sol agricole</a:t>
            </a:r>
          </a:p>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r>
              <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niveaux de lutte</a:t>
            </a:r>
          </a:p>
          <a:p>
            <a:pPr marL="342900" lvl="0" indent="-342900" algn="just">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Les actions agronomiques</a:t>
            </a:r>
          </a:p>
          <a:p>
            <a:pPr marL="342900" lvl="0" indent="-342900" algn="just">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Les aménagements légers (hydraulique douce): bande enherbée, fascine, haies</a:t>
            </a:r>
          </a:p>
          <a:p>
            <a:pPr marL="342900" lvl="0" indent="-342900" algn="just">
              <a:spcAft>
                <a:spcPts val="1200"/>
              </a:spcAft>
              <a:buFont typeface="Symbol" panose="05050102010706020507" pitchFamily="18" charset="2"/>
              <a:buChar char=""/>
              <a:tabLst>
                <a:tab pos="457200" algn="l"/>
              </a:tabLst>
            </a:pPr>
            <a:r>
              <a:rPr lang="fr-FR" dirty="0">
                <a:solidFill>
                  <a:prstClr val="black">
                    <a:lumMod val="75000"/>
                    <a:lumOff val="25000"/>
                  </a:prstClr>
                </a:solidFill>
                <a:latin typeface="Calibri" panose="020F0502020204030204" pitchFamily="34" charset="0"/>
                <a:cs typeface="Times New Roman" panose="02020603050405020304" pitchFamily="18" charset="0"/>
              </a:rPr>
              <a:t>Les aménagements lourds: noue enherbée, fossé, bassin de rétention</a:t>
            </a:r>
          </a:p>
          <a:p>
            <a:pPr marL="0" marR="0" lvl="0" indent="0" algn="l" defTabSz="914400" rtl="0" eaLnBrk="1" fontAlgn="auto" latinLnBrk="0" hangingPunct="1">
              <a:lnSpc>
                <a:spcPct val="90000"/>
              </a:lnSpc>
              <a:spcBef>
                <a:spcPts val="1200"/>
              </a:spcBef>
              <a:spcAft>
                <a:spcPts val="200"/>
              </a:spcAft>
              <a:buClr>
                <a:srgbClr val="0F6FC6"/>
              </a:buClr>
              <a:buSzPct val="100000"/>
              <a:buNone/>
              <a:tabLst/>
              <a:defRPr/>
            </a:pPr>
            <a:endParaRPr lang="fr-FR" sz="2200" b="1" dirty="0">
              <a:solidFill>
                <a:prstClr val="black">
                  <a:lumMod val="75000"/>
                  <a:lumOff val="25000"/>
                </a:prst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endPar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lvl="0" indent="0" algn="just">
              <a:spcAft>
                <a:spcPts val="1200"/>
              </a:spcAft>
              <a:buNone/>
              <a:tabLst>
                <a:tab pos="457200" algn="l"/>
              </a:tabLst>
            </a:pPr>
            <a:endParaRPr lang="fr-FR" sz="2000" dirty="0"/>
          </a:p>
          <a:p>
            <a:pPr marL="0" lvl="0" indent="0" algn="just">
              <a:spcAft>
                <a:spcPts val="1200"/>
              </a:spcAft>
              <a:buNone/>
              <a:tabLst>
                <a:tab pos="457200" algn="l"/>
              </a:tabLst>
            </a:pPr>
            <a:endParaRPr lang="fr-FR" sz="2000" dirty="0"/>
          </a:p>
          <a:p>
            <a:pPr>
              <a:buClr>
                <a:srgbClr val="0F6FC6"/>
              </a:buClr>
              <a:buFont typeface="Wingdings" panose="05000000000000000000" pitchFamily="2" charset="2"/>
              <a:buChar char="Ø"/>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17</a:t>
            </a:fld>
            <a:endParaRPr lang="fr-FR"/>
          </a:p>
        </p:txBody>
      </p:sp>
      <p:sp>
        <p:nvSpPr>
          <p:cNvPr id="8" name="ZoneTexte 7">
            <a:extLst>
              <a:ext uri="{FF2B5EF4-FFF2-40B4-BE49-F238E27FC236}">
                <a16:creationId xmlns:a16="http://schemas.microsoft.com/office/drawing/2014/main" id="{D9D35987-6223-43A9-835D-E5C49AFAED94}"/>
              </a:ext>
            </a:extLst>
          </p:cNvPr>
          <p:cNvSpPr txBox="1"/>
          <p:nvPr/>
        </p:nvSpPr>
        <p:spPr>
          <a:xfrm>
            <a:off x="294805" y="951239"/>
            <a:ext cx="10917677" cy="523220"/>
          </a:xfrm>
          <a:prstGeom prst="rect">
            <a:avLst/>
          </a:prstGeom>
          <a:noFill/>
        </p:spPr>
        <p:txBody>
          <a:bodyPr wrap="square">
            <a:spAutoFit/>
          </a:bodyPr>
          <a:lstStyle/>
          <a:p>
            <a:pPr lvl="0">
              <a:buClr>
                <a:srgbClr val="0F6FC6"/>
              </a:buClr>
              <a:buFont typeface="Wingdings" panose="05000000000000000000" pitchFamily="2" charset="2"/>
              <a:buChar char="Ø"/>
            </a:pPr>
            <a:r>
              <a:rPr lang="fr-FR" sz="2800" b="1" dirty="0"/>
              <a:t>La lutte contre l’érosion des sols et du ruissellement sur le territoire</a:t>
            </a:r>
          </a:p>
        </p:txBody>
      </p:sp>
      <p:sp>
        <p:nvSpPr>
          <p:cNvPr id="10" name="Titre 1">
            <a:extLst>
              <a:ext uri="{FF2B5EF4-FFF2-40B4-BE49-F238E27FC236}">
                <a16:creationId xmlns:a16="http://schemas.microsoft.com/office/drawing/2014/main" id="{649B651C-EB8F-4782-B07C-A03001CDDA35}"/>
              </a:ext>
            </a:extLst>
          </p:cNvPr>
          <p:cNvSpPr>
            <a:spLocks noGrp="1"/>
          </p:cNvSpPr>
          <p:nvPr>
            <p:ph type="title"/>
          </p:nvPr>
        </p:nvSpPr>
        <p:spPr>
          <a:xfrm>
            <a:off x="1154082" y="58130"/>
            <a:ext cx="10058400" cy="507947"/>
          </a:xfrm>
        </p:spPr>
        <p:txBody>
          <a:bodyPr>
            <a:normAutofit fontScale="90000"/>
          </a:bodyPr>
          <a:lstStyle/>
          <a:p>
            <a:pPr algn="ctr"/>
            <a:r>
              <a:rPr lang="fr-FR" sz="3200" b="1" dirty="0">
                <a:solidFill>
                  <a:srgbClr val="0070C0"/>
                </a:solidFill>
              </a:rPr>
              <a:t>L’érosion des sols et le ruissellement sur le territoire</a:t>
            </a:r>
          </a:p>
        </p:txBody>
      </p:sp>
    </p:spTree>
    <p:extLst>
      <p:ext uri="{BB962C8B-B14F-4D97-AF65-F5344CB8AC3E}">
        <p14:creationId xmlns:p14="http://schemas.microsoft.com/office/powerpoint/2010/main" val="67858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373033" y="1839445"/>
            <a:ext cx="11620500" cy="4468641"/>
          </a:xfrm>
        </p:spPr>
        <p:txBody>
          <a:bodyPr>
            <a:normAutofit fontScale="92500" lnSpcReduction="10000"/>
          </a:bodyPr>
          <a:lstStyle/>
          <a:p>
            <a:pPr lvl="0">
              <a:buClr>
                <a:srgbClr val="0F6FC6"/>
              </a:buClr>
              <a:buFont typeface="Arial" panose="020B0604020202020204" pitchFamily="34" charset="0"/>
              <a:buChar char="•"/>
            </a:pPr>
            <a:r>
              <a:rPr lang="fr-FR" sz="2200" dirty="0"/>
              <a:t> Communale </a:t>
            </a:r>
            <a:r>
              <a:rPr lang="fr-FR" sz="2200" dirty="0">
                <a:sym typeface="Wingdings" panose="05000000000000000000" pitchFamily="2" charset="2"/>
              </a:rPr>
              <a:t> pas forcément les moyens pour réaliser des études</a:t>
            </a:r>
          </a:p>
          <a:p>
            <a:pPr marL="0" lvl="0" indent="0">
              <a:buClr>
                <a:srgbClr val="0F6FC6"/>
              </a:buClr>
              <a:buNone/>
            </a:pPr>
            <a:r>
              <a:rPr lang="fr-FR" sz="2200" dirty="0"/>
              <a:t>          Transfert à certains EPCI mais pas tous</a:t>
            </a:r>
          </a:p>
          <a:p>
            <a:pPr marL="0" lvl="0" indent="0">
              <a:buClr>
                <a:srgbClr val="0F6FC6"/>
              </a:buClr>
              <a:buNone/>
            </a:pPr>
            <a:r>
              <a:rPr lang="fr-FR" sz="2200" dirty="0"/>
              <a:t>          Projets différents et études pas au même stade d’avancement sur le territoire</a:t>
            </a:r>
          </a:p>
          <a:p>
            <a:pPr marL="0" lvl="0" indent="0">
              <a:buClr>
                <a:srgbClr val="0F6FC6"/>
              </a:buClr>
              <a:buNone/>
            </a:pPr>
            <a:endParaRPr lang="fr-FR" sz="2200" dirty="0"/>
          </a:p>
          <a:p>
            <a:pPr marR="0" lvl="0" algn="l" defTabSz="914400" rtl="0" eaLnBrk="1" fontAlgn="auto" latinLnBrk="0" hangingPunct="1">
              <a:lnSpc>
                <a:spcPct val="90000"/>
              </a:lnSpc>
              <a:spcBef>
                <a:spcPts val="1200"/>
              </a:spcBef>
              <a:spcAft>
                <a:spcPts val="200"/>
              </a:spcAft>
              <a:buClr>
                <a:srgbClr val="0F6FC6"/>
              </a:buClr>
              <a:buSzPct val="100000"/>
              <a:buFont typeface="Arial" panose="020B0604020202020204" pitchFamily="34" charset="0"/>
              <a:buChar char="•"/>
              <a:tabLst/>
              <a:defRPr/>
            </a:pPr>
            <a:r>
              <a:rPr lang="fr-FR" sz="2200" dirty="0">
                <a:solidFill>
                  <a:prstClr val="black">
                    <a:lumMod val="75000"/>
                    <a:lumOff val="25000"/>
                  </a:prstClr>
                </a:solidFill>
                <a:latin typeface="Calibri" panose="020F0502020204030204"/>
              </a:rPr>
              <a:t> Animation territoriale en hydraulique douce portée par le Symcéa</a:t>
            </a:r>
          </a:p>
          <a:p>
            <a:pPr marR="0" lvl="0" algn="l" defTabSz="914400" rtl="0" eaLnBrk="1" fontAlgn="auto" latinLnBrk="0" hangingPunct="1">
              <a:lnSpc>
                <a:spcPct val="90000"/>
              </a:lnSpc>
              <a:spcBef>
                <a:spcPts val="1200"/>
              </a:spcBef>
              <a:spcAft>
                <a:spcPts val="200"/>
              </a:spcAft>
              <a:buClr>
                <a:srgbClr val="0F6FC6"/>
              </a:buClr>
              <a:buSzPct val="100000"/>
              <a:buFont typeface="Arial" panose="020B0604020202020204" pitchFamily="34" charset="0"/>
              <a:buChar char="•"/>
              <a:tabLst/>
              <a:defRPr/>
            </a:pPr>
            <a:r>
              <a:rPr lang="fr-FR" sz="2200" dirty="0">
                <a:solidFill>
                  <a:prstClr val="black">
                    <a:lumMod val="75000"/>
                    <a:lumOff val="25000"/>
                  </a:prstClr>
                </a:solidFill>
                <a:latin typeface="Calibri" panose="020F0502020204030204"/>
              </a:rPr>
              <a:t>         Accompagnement des EPCI sur l’élaboration, le suivi et la mise en œuvre de leur programme</a:t>
            </a:r>
          </a:p>
          <a:p>
            <a:pPr marL="0" marR="0" lvl="0" indent="0" algn="l" defTabSz="914400" rtl="0" eaLnBrk="1" fontAlgn="auto" latinLnBrk="0" hangingPunct="1">
              <a:lnSpc>
                <a:spcPct val="90000"/>
              </a:lnSpc>
              <a:spcBef>
                <a:spcPts val="1200"/>
              </a:spcBef>
              <a:spcAft>
                <a:spcPts val="200"/>
              </a:spcAft>
              <a:buClr>
                <a:srgbClr val="0F6FC6"/>
              </a:buClr>
              <a:buSzPct val="100000"/>
              <a:buNone/>
              <a:tabLst/>
              <a:defRPr/>
            </a:pPr>
            <a:r>
              <a:rPr lang="fr-FR" sz="2200" dirty="0">
                <a:solidFill>
                  <a:prstClr val="black">
                    <a:lumMod val="75000"/>
                    <a:lumOff val="25000"/>
                  </a:prstClr>
                </a:solidFill>
                <a:latin typeface="Calibri" panose="020F0502020204030204"/>
                <a:sym typeface="Wingdings" panose="05000000000000000000" pitchFamily="2" charset="2"/>
              </a:rPr>
              <a:t>           Partenariat avec la Chambre d’Agriculture du Pas-de-Calais </a:t>
            </a:r>
          </a:p>
          <a:p>
            <a:pPr marL="0" marR="0" lvl="0" indent="0" algn="l" defTabSz="914400" rtl="0" eaLnBrk="1" fontAlgn="auto" latinLnBrk="0" hangingPunct="1">
              <a:lnSpc>
                <a:spcPct val="90000"/>
              </a:lnSpc>
              <a:spcBef>
                <a:spcPts val="1200"/>
              </a:spcBef>
              <a:spcAft>
                <a:spcPts val="200"/>
              </a:spcAft>
              <a:buClr>
                <a:srgbClr val="0F6FC6"/>
              </a:buClr>
              <a:buSzPct val="100000"/>
              <a:buNone/>
              <a:tabLst/>
              <a:defRPr/>
            </a:pPr>
            <a:r>
              <a:rPr kumimoji="0" lang="fr-FR" sz="220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Volonté de créer une méthode commune avec SOMEA (association de la Chambre d’Agriculture de la Somme) </a:t>
            </a:r>
            <a:r>
              <a:rPr lang="fr-FR" sz="2200" dirty="0">
                <a:solidFill>
                  <a:prstClr val="black">
                    <a:lumMod val="75000"/>
                    <a:lumOff val="25000"/>
                  </a:prstClr>
                </a:solidFill>
                <a:latin typeface="Calibri" panose="020F0502020204030204"/>
              </a:rPr>
              <a:t>pour l</a:t>
            </a:r>
            <a:r>
              <a:rPr kumimoji="0" lang="fr-FR" sz="220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 3 EPCI </a:t>
            </a:r>
            <a:r>
              <a:rPr lang="fr-FR" sz="2200" dirty="0">
                <a:solidFill>
                  <a:prstClr val="black">
                    <a:lumMod val="75000"/>
                    <a:lumOff val="25000"/>
                  </a:prstClr>
                </a:solidFill>
                <a:latin typeface="Calibri" panose="020F0502020204030204"/>
              </a:rPr>
              <a:t>de la Somme</a:t>
            </a:r>
            <a:endParaRPr lang="fr-FR" dirty="0"/>
          </a:p>
          <a:p>
            <a:pPr marL="0" indent="0">
              <a:buClr>
                <a:srgbClr val="0F6FC6"/>
              </a:buClr>
              <a:buNone/>
            </a:pPr>
            <a:r>
              <a:rPr lang="fr-FR" sz="2400" dirty="0"/>
              <a:t>           </a:t>
            </a:r>
            <a:r>
              <a:rPr lang="fr-FR" sz="2400" b="1" dirty="0">
                <a:solidFill>
                  <a:srgbClr val="FF0000"/>
                </a:solidFill>
              </a:rPr>
              <a:t>Absence d’une démarche commune de lutte contre l’érosion et le ruissellement à l’échelle du bassin versant</a:t>
            </a:r>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18</a:t>
            </a:fld>
            <a:endParaRPr lang="fr-FR"/>
          </a:p>
        </p:txBody>
      </p:sp>
      <p:sp>
        <p:nvSpPr>
          <p:cNvPr id="8" name="ZoneTexte 7">
            <a:extLst>
              <a:ext uri="{FF2B5EF4-FFF2-40B4-BE49-F238E27FC236}">
                <a16:creationId xmlns:a16="http://schemas.microsoft.com/office/drawing/2014/main" id="{D9D35987-6223-43A9-835D-E5C49AFAED94}"/>
              </a:ext>
            </a:extLst>
          </p:cNvPr>
          <p:cNvSpPr txBox="1"/>
          <p:nvPr/>
        </p:nvSpPr>
        <p:spPr>
          <a:xfrm>
            <a:off x="294805" y="951239"/>
            <a:ext cx="10917677" cy="523220"/>
          </a:xfrm>
          <a:prstGeom prst="rect">
            <a:avLst/>
          </a:prstGeom>
          <a:noFill/>
        </p:spPr>
        <p:txBody>
          <a:bodyPr wrap="square">
            <a:spAutoFit/>
          </a:bodyPr>
          <a:lstStyle/>
          <a:p>
            <a:pPr lvl="0">
              <a:buClr>
                <a:srgbClr val="0F6FC6"/>
              </a:buClr>
              <a:buFont typeface="Wingdings" panose="05000000000000000000" pitchFamily="2" charset="2"/>
              <a:buChar char="Ø"/>
            </a:pPr>
            <a:r>
              <a:rPr lang="fr-FR" sz="2800" b="1" dirty="0"/>
              <a:t>La lutte contre l’érosion des sols et du ruissellement sur le territoire</a:t>
            </a:r>
          </a:p>
        </p:txBody>
      </p:sp>
      <p:sp>
        <p:nvSpPr>
          <p:cNvPr id="7" name="Flèche : droite 6">
            <a:extLst>
              <a:ext uri="{FF2B5EF4-FFF2-40B4-BE49-F238E27FC236}">
                <a16:creationId xmlns:a16="http://schemas.microsoft.com/office/drawing/2014/main" id="{5C2F1B2B-1CBC-4777-975B-D5EB8B082CF9}"/>
              </a:ext>
            </a:extLst>
          </p:cNvPr>
          <p:cNvSpPr/>
          <p:nvPr/>
        </p:nvSpPr>
        <p:spPr>
          <a:xfrm>
            <a:off x="392758" y="2384923"/>
            <a:ext cx="378069" cy="20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A75A8E55-5F38-4EC0-AE02-77D154E0A2AA}"/>
              </a:ext>
            </a:extLst>
          </p:cNvPr>
          <p:cNvSpPr/>
          <p:nvPr/>
        </p:nvSpPr>
        <p:spPr>
          <a:xfrm>
            <a:off x="362794" y="5500142"/>
            <a:ext cx="583978" cy="2574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BEF841C5-4401-484A-8DAF-4C9A6D667187}"/>
              </a:ext>
            </a:extLst>
          </p:cNvPr>
          <p:cNvSpPr/>
          <p:nvPr/>
        </p:nvSpPr>
        <p:spPr>
          <a:xfrm>
            <a:off x="392758" y="2752934"/>
            <a:ext cx="378069" cy="20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C574C139-D474-4719-B7E6-229597F8110F}"/>
              </a:ext>
            </a:extLst>
          </p:cNvPr>
          <p:cNvSpPr/>
          <p:nvPr/>
        </p:nvSpPr>
        <p:spPr>
          <a:xfrm>
            <a:off x="392758" y="4416029"/>
            <a:ext cx="378069" cy="20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FD4049C2-566C-4E25-AC10-29B6895ADC1C}"/>
              </a:ext>
            </a:extLst>
          </p:cNvPr>
          <p:cNvSpPr/>
          <p:nvPr/>
        </p:nvSpPr>
        <p:spPr>
          <a:xfrm>
            <a:off x="384684" y="4802423"/>
            <a:ext cx="378069" cy="20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605565DF-D9E3-40F6-97B9-90CBBC36B48B}"/>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a:solidFill>
                  <a:srgbClr val="0070C0"/>
                </a:solidFill>
              </a:rPr>
              <a:t>L’érosion des sols et le ruissellement sur le territoire</a:t>
            </a:r>
            <a:endParaRPr lang="fr-FR" sz="3200" b="1" dirty="0">
              <a:solidFill>
                <a:srgbClr val="0070C0"/>
              </a:solidFill>
            </a:endParaRPr>
          </a:p>
        </p:txBody>
      </p:sp>
      <p:sp>
        <p:nvSpPr>
          <p:cNvPr id="14" name="Flèche : droite 13">
            <a:extLst>
              <a:ext uri="{FF2B5EF4-FFF2-40B4-BE49-F238E27FC236}">
                <a16:creationId xmlns:a16="http://schemas.microsoft.com/office/drawing/2014/main" id="{4E5049DF-28CF-4D7B-9998-92FB7503E08D}"/>
              </a:ext>
            </a:extLst>
          </p:cNvPr>
          <p:cNvSpPr/>
          <p:nvPr/>
        </p:nvSpPr>
        <p:spPr>
          <a:xfrm>
            <a:off x="373033" y="3969250"/>
            <a:ext cx="378069" cy="203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955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19</a:t>
            </a:fld>
            <a:endParaRPr lang="fr-FR"/>
          </a:p>
        </p:txBody>
      </p:sp>
      <p:sp>
        <p:nvSpPr>
          <p:cNvPr id="16" name="Titre 1">
            <a:extLst>
              <a:ext uri="{FF2B5EF4-FFF2-40B4-BE49-F238E27FC236}">
                <a16:creationId xmlns:a16="http://schemas.microsoft.com/office/drawing/2014/main" id="{605565DF-D9E3-40F6-97B9-90CBBC36B48B}"/>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a:solidFill>
                  <a:srgbClr val="0070C0"/>
                </a:solidFill>
              </a:rPr>
              <a:t>L’érosion des sols et le ruissellement sur le territoire</a:t>
            </a:r>
            <a:endParaRPr lang="fr-FR" sz="3200" b="1" dirty="0">
              <a:solidFill>
                <a:srgbClr val="0070C0"/>
              </a:solidFill>
            </a:endParaRPr>
          </a:p>
        </p:txBody>
      </p:sp>
      <p:graphicFrame>
        <p:nvGraphicFramePr>
          <p:cNvPr id="14" name="Tableau 14">
            <a:extLst>
              <a:ext uri="{FF2B5EF4-FFF2-40B4-BE49-F238E27FC236}">
                <a16:creationId xmlns:a16="http://schemas.microsoft.com/office/drawing/2014/main" id="{3412460A-DA68-40B5-BE5E-93679184A2AF}"/>
              </a:ext>
            </a:extLst>
          </p:cNvPr>
          <p:cNvGraphicFramePr>
            <a:graphicFrameLocks noGrp="1"/>
          </p:cNvGraphicFramePr>
          <p:nvPr>
            <p:extLst>
              <p:ext uri="{D42A27DB-BD31-4B8C-83A1-F6EECF244321}">
                <p14:modId xmlns:p14="http://schemas.microsoft.com/office/powerpoint/2010/main" val="183819752"/>
              </p:ext>
            </p:extLst>
          </p:nvPr>
        </p:nvGraphicFramePr>
        <p:xfrm>
          <a:off x="519329" y="387891"/>
          <a:ext cx="11327907" cy="6470109"/>
        </p:xfrm>
        <a:graphic>
          <a:graphicData uri="http://schemas.openxmlformats.org/drawingml/2006/table">
            <a:tbl>
              <a:tblPr firstRow="1" bandRow="1">
                <a:tableStyleId>{5C22544A-7EE6-4342-B048-85BDC9FD1C3A}</a:tableStyleId>
              </a:tblPr>
              <a:tblGrid>
                <a:gridCol w="3775969">
                  <a:extLst>
                    <a:ext uri="{9D8B030D-6E8A-4147-A177-3AD203B41FA5}">
                      <a16:colId xmlns:a16="http://schemas.microsoft.com/office/drawing/2014/main" val="3507789058"/>
                    </a:ext>
                  </a:extLst>
                </a:gridCol>
                <a:gridCol w="3775969">
                  <a:extLst>
                    <a:ext uri="{9D8B030D-6E8A-4147-A177-3AD203B41FA5}">
                      <a16:colId xmlns:a16="http://schemas.microsoft.com/office/drawing/2014/main" val="3287382661"/>
                    </a:ext>
                  </a:extLst>
                </a:gridCol>
                <a:gridCol w="3775969">
                  <a:extLst>
                    <a:ext uri="{9D8B030D-6E8A-4147-A177-3AD203B41FA5}">
                      <a16:colId xmlns:a16="http://schemas.microsoft.com/office/drawing/2014/main" val="2710730424"/>
                    </a:ext>
                  </a:extLst>
                </a:gridCol>
              </a:tblGrid>
              <a:tr h="360829">
                <a:tc>
                  <a:txBody>
                    <a:bodyPr/>
                    <a:lstStyle/>
                    <a:p>
                      <a:pPr algn="ctr"/>
                      <a:r>
                        <a:rPr lang="fr-FR" dirty="0"/>
                        <a:t>EPCI</a:t>
                      </a:r>
                    </a:p>
                  </a:txBody>
                  <a:tcPr/>
                </a:tc>
                <a:tc>
                  <a:txBody>
                    <a:bodyPr/>
                    <a:lstStyle/>
                    <a:p>
                      <a:pPr algn="ctr"/>
                      <a:r>
                        <a:rPr lang="fr-FR" dirty="0"/>
                        <a:t>Compétence </a:t>
                      </a:r>
                    </a:p>
                  </a:txBody>
                  <a:tcPr/>
                </a:tc>
                <a:tc>
                  <a:txBody>
                    <a:bodyPr/>
                    <a:lstStyle/>
                    <a:p>
                      <a:pPr algn="ctr"/>
                      <a:r>
                        <a:rPr lang="fr-FR" dirty="0"/>
                        <a:t>Projets ou étude en cours</a:t>
                      </a:r>
                    </a:p>
                  </a:txBody>
                  <a:tcPr/>
                </a:tc>
                <a:extLst>
                  <a:ext uri="{0D108BD9-81ED-4DB2-BD59-A6C34878D82A}">
                    <a16:rowId xmlns:a16="http://schemas.microsoft.com/office/drawing/2014/main" val="2171989693"/>
                  </a:ext>
                </a:extLst>
              </a:tr>
              <a:tr h="602223">
                <a:tc>
                  <a:txBody>
                    <a:bodyPr/>
                    <a:lstStyle/>
                    <a:p>
                      <a:r>
                        <a:rPr lang="fr-FR" dirty="0"/>
                        <a:t>CA2BM</a:t>
                      </a:r>
                    </a:p>
                  </a:txBody>
                  <a:tcPr/>
                </a:tc>
                <a:tc>
                  <a:txBody>
                    <a:bodyPr/>
                    <a:lstStyle/>
                    <a:p>
                      <a:r>
                        <a:rPr lang="fr-FR" dirty="0"/>
                        <a:t>Oui </a:t>
                      </a:r>
                    </a:p>
                  </a:txBody>
                  <a:tcPr/>
                </a:tc>
                <a:tc>
                  <a:txBody>
                    <a:bodyPr/>
                    <a:lstStyle/>
                    <a:p>
                      <a:r>
                        <a:rPr lang="fr-FR" sz="1800" kern="1200" dirty="0">
                          <a:solidFill>
                            <a:schemeClr val="dk1"/>
                          </a:solidFill>
                          <a:effectLst/>
                          <a:latin typeface="+mn-lt"/>
                          <a:ea typeface="+mn-ea"/>
                          <a:cs typeface="+mn-cs"/>
                        </a:rPr>
                        <a:t>Elaboration d’un Plan de Gestion sur l’ex-Montreuillois accompagné par le Symcéa + diagnostic territoire réalisé sur l’ex-Opale-Sud</a:t>
                      </a:r>
                      <a:endParaRPr lang="fr-FR" dirty="0"/>
                    </a:p>
                  </a:txBody>
                  <a:tcPr/>
                </a:tc>
                <a:extLst>
                  <a:ext uri="{0D108BD9-81ED-4DB2-BD59-A6C34878D82A}">
                    <a16:rowId xmlns:a16="http://schemas.microsoft.com/office/drawing/2014/main" val="3432627957"/>
                  </a:ext>
                </a:extLst>
              </a:tr>
              <a:tr h="602223">
                <a:tc>
                  <a:txBody>
                    <a:bodyPr/>
                    <a:lstStyle/>
                    <a:p>
                      <a:r>
                        <a:rPr lang="fr-FR" dirty="0"/>
                        <a:t>7 Vallées</a:t>
                      </a:r>
                    </a:p>
                  </a:txBody>
                  <a:tcPr/>
                </a:tc>
                <a:tc>
                  <a:txBody>
                    <a:bodyPr/>
                    <a:lstStyle/>
                    <a:p>
                      <a:r>
                        <a:rPr lang="fr-FR" dirty="0"/>
                        <a:t>Oui</a:t>
                      </a:r>
                    </a:p>
                  </a:txBody>
                  <a:tcPr/>
                </a:tc>
                <a:tc>
                  <a:txBody>
                    <a:bodyPr/>
                    <a:lstStyle/>
                    <a:p>
                      <a:r>
                        <a:rPr lang="fr-FR" dirty="0"/>
                        <a:t>Plan de Gestion hydraulique douce mis en œuvre par le Symcéa</a:t>
                      </a:r>
                    </a:p>
                  </a:txBody>
                  <a:tcPr/>
                </a:tc>
                <a:extLst>
                  <a:ext uri="{0D108BD9-81ED-4DB2-BD59-A6C34878D82A}">
                    <a16:rowId xmlns:a16="http://schemas.microsoft.com/office/drawing/2014/main" val="95642401"/>
                  </a:ext>
                </a:extLst>
              </a:tr>
              <a:tr h="602223">
                <a:tc>
                  <a:txBody>
                    <a:bodyPr/>
                    <a:lstStyle/>
                    <a:p>
                      <a:r>
                        <a:rPr lang="fr-FR" dirty="0"/>
                        <a:t>Ternois com</a:t>
                      </a:r>
                    </a:p>
                  </a:txBody>
                  <a:tcPr/>
                </a:tc>
                <a:tc>
                  <a:txBody>
                    <a:bodyPr/>
                    <a:lstStyle/>
                    <a:p>
                      <a:r>
                        <a:rPr lang="fr-FR" dirty="0"/>
                        <a:t>Oui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Plan de Gestion hydraulique douce mis en œuvre par le Symcéa</a:t>
                      </a:r>
                    </a:p>
                  </a:txBody>
                  <a:tcPr/>
                </a:tc>
                <a:extLst>
                  <a:ext uri="{0D108BD9-81ED-4DB2-BD59-A6C34878D82A}">
                    <a16:rowId xmlns:a16="http://schemas.microsoft.com/office/drawing/2014/main" val="4196904232"/>
                  </a:ext>
                </a:extLst>
              </a:tr>
              <a:tr h="602223">
                <a:tc>
                  <a:txBody>
                    <a:bodyPr/>
                    <a:lstStyle/>
                    <a:p>
                      <a:r>
                        <a:rPr lang="fr-FR" dirty="0"/>
                        <a:t>Campagnes de l’Artois</a:t>
                      </a:r>
                    </a:p>
                  </a:txBody>
                  <a:tcPr/>
                </a:tc>
                <a:tc>
                  <a:txBody>
                    <a:bodyPr/>
                    <a:lstStyle/>
                    <a:p>
                      <a:r>
                        <a:rPr lang="fr-FR" dirty="0"/>
                        <a:t>Transfert en cours</a:t>
                      </a:r>
                    </a:p>
                  </a:txBody>
                  <a:tcPr/>
                </a:tc>
                <a:tc>
                  <a:txBody>
                    <a:bodyPr/>
                    <a:lstStyle/>
                    <a:p>
                      <a:r>
                        <a:rPr lang="fr-FR" dirty="0"/>
                        <a:t>Etude du BRGM + étude Pas-en-Artois + Plan </a:t>
                      </a:r>
                      <a:r>
                        <a:rPr lang="fr-FR"/>
                        <a:t>de Gestion</a:t>
                      </a:r>
                      <a:endParaRPr lang="fr-FR" dirty="0"/>
                    </a:p>
                  </a:txBody>
                  <a:tcPr/>
                </a:tc>
                <a:extLst>
                  <a:ext uri="{0D108BD9-81ED-4DB2-BD59-A6C34878D82A}">
                    <a16:rowId xmlns:a16="http://schemas.microsoft.com/office/drawing/2014/main" val="815289222"/>
                  </a:ext>
                </a:extLst>
              </a:tr>
              <a:tr h="602223">
                <a:tc>
                  <a:txBody>
                    <a:bodyPr/>
                    <a:lstStyle/>
                    <a:p>
                      <a:r>
                        <a:rPr lang="fr-FR" dirty="0"/>
                        <a:t>Sud Artois</a:t>
                      </a:r>
                    </a:p>
                  </a:txBody>
                  <a:tcPr/>
                </a:tc>
                <a:tc>
                  <a:txBody>
                    <a:bodyPr/>
                    <a:lstStyle/>
                    <a:p>
                      <a:r>
                        <a:rPr lang="fr-FR" dirty="0"/>
                        <a:t>Oui</a:t>
                      </a:r>
                    </a:p>
                  </a:txBody>
                  <a:tcPr/>
                </a:tc>
                <a:tc>
                  <a:txBody>
                    <a:bodyPr/>
                    <a:lstStyle/>
                    <a:p>
                      <a:r>
                        <a:rPr lang="fr-FR" dirty="0"/>
                        <a:t>Etude en cours par un bureau d’étude</a:t>
                      </a:r>
                    </a:p>
                  </a:txBody>
                  <a:tcPr/>
                </a:tc>
                <a:extLst>
                  <a:ext uri="{0D108BD9-81ED-4DB2-BD59-A6C34878D82A}">
                    <a16:rowId xmlns:a16="http://schemas.microsoft.com/office/drawing/2014/main" val="205224736"/>
                  </a:ext>
                </a:extLst>
              </a:tr>
              <a:tr h="602223">
                <a:tc>
                  <a:txBody>
                    <a:bodyPr/>
                    <a:lstStyle/>
                    <a:p>
                      <a:r>
                        <a:rPr lang="fr-FR" dirty="0"/>
                        <a:t>Ponthieu en Marquenterre</a:t>
                      </a:r>
                    </a:p>
                  </a:txBody>
                  <a:tcPr/>
                </a:tc>
                <a:tc>
                  <a:txBody>
                    <a:bodyPr/>
                    <a:lstStyle/>
                    <a:p>
                      <a:r>
                        <a:rPr lang="fr-FR" dirty="0"/>
                        <a:t>Transfert en réflexion</a:t>
                      </a:r>
                    </a:p>
                  </a:txBody>
                  <a:tcPr/>
                </a:tc>
                <a:tc>
                  <a:txBody>
                    <a:bodyPr/>
                    <a:lstStyle/>
                    <a:p>
                      <a:r>
                        <a:rPr lang="fr-FR" dirty="0"/>
                        <a:t>Diagnostic de territoire avec SOMEA</a:t>
                      </a:r>
                    </a:p>
                  </a:txBody>
                  <a:tcPr/>
                </a:tc>
                <a:extLst>
                  <a:ext uri="{0D108BD9-81ED-4DB2-BD59-A6C34878D82A}">
                    <a16:rowId xmlns:a16="http://schemas.microsoft.com/office/drawing/2014/main" val="1682443734"/>
                  </a:ext>
                </a:extLst>
              </a:tr>
              <a:tr h="602223">
                <a:tc>
                  <a:txBody>
                    <a:bodyPr/>
                    <a:lstStyle/>
                    <a:p>
                      <a:r>
                        <a:rPr lang="fr-FR" dirty="0"/>
                        <a:t>Pays du Coquelicot</a:t>
                      </a:r>
                    </a:p>
                  </a:txBody>
                  <a:tcPr/>
                </a:tc>
                <a:tc>
                  <a:txBody>
                    <a:bodyPr/>
                    <a:lstStyle/>
                    <a:p>
                      <a:r>
                        <a:rPr lang="fr-FR" dirty="0"/>
                        <a:t>Oui</a:t>
                      </a:r>
                    </a:p>
                  </a:txBody>
                  <a:tcPr/>
                </a:tc>
                <a:tc>
                  <a:txBody>
                    <a:bodyPr/>
                    <a:lstStyle/>
                    <a:p>
                      <a:r>
                        <a:rPr lang="fr-FR" dirty="0"/>
                        <a:t>Etude du BRGM</a:t>
                      </a:r>
                    </a:p>
                  </a:txBody>
                  <a:tcPr/>
                </a:tc>
                <a:extLst>
                  <a:ext uri="{0D108BD9-81ED-4DB2-BD59-A6C34878D82A}">
                    <a16:rowId xmlns:a16="http://schemas.microsoft.com/office/drawing/2014/main" val="50155169"/>
                  </a:ext>
                </a:extLst>
              </a:tr>
              <a:tr h="602223">
                <a:tc>
                  <a:txBody>
                    <a:bodyPr/>
                    <a:lstStyle/>
                    <a:p>
                      <a:r>
                        <a:rPr lang="fr-FR" dirty="0"/>
                        <a:t>Territoire Nord Picardie</a:t>
                      </a:r>
                    </a:p>
                  </a:txBody>
                  <a:tcPr/>
                </a:tc>
                <a:tc>
                  <a:txBody>
                    <a:bodyPr/>
                    <a:lstStyle/>
                    <a:p>
                      <a:r>
                        <a:rPr lang="fr-FR" dirty="0"/>
                        <a:t>Oui</a:t>
                      </a:r>
                    </a:p>
                  </a:txBody>
                  <a:tcPr/>
                </a:tc>
                <a:tc>
                  <a:txBody>
                    <a:bodyPr/>
                    <a:lstStyle/>
                    <a:p>
                      <a:r>
                        <a:rPr lang="fr-FR" dirty="0"/>
                        <a:t>Etude hydraulique Chambre Agriculture 62 pour l’ex Doullennais + élaboration Plan de Gestion sur l’ex Bernavillois avec SOMEA/Symcéa</a:t>
                      </a:r>
                    </a:p>
                  </a:txBody>
                  <a:tcPr/>
                </a:tc>
                <a:extLst>
                  <a:ext uri="{0D108BD9-81ED-4DB2-BD59-A6C34878D82A}">
                    <a16:rowId xmlns:a16="http://schemas.microsoft.com/office/drawing/2014/main" val="1330115073"/>
                  </a:ext>
                </a:extLst>
              </a:tr>
            </a:tbl>
          </a:graphicData>
        </a:graphic>
      </p:graphicFrame>
    </p:spTree>
    <p:extLst>
      <p:ext uri="{BB962C8B-B14F-4D97-AF65-F5344CB8AC3E}">
        <p14:creationId xmlns:p14="http://schemas.microsoft.com/office/powerpoint/2010/main" val="356700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90066"/>
          </a:xfrm>
        </p:spPr>
        <p:txBody>
          <a:bodyPr>
            <a:normAutofit/>
          </a:bodyPr>
          <a:lstStyle/>
          <a:p>
            <a:pPr algn="ctr"/>
            <a:r>
              <a:rPr lang="fr-FR" sz="3200" b="1" dirty="0">
                <a:solidFill>
                  <a:srgbClr val="0070C0"/>
                </a:solidFill>
              </a:rPr>
              <a:t>Ordre du jour</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1097280" y="926872"/>
            <a:ext cx="10058400" cy="5370918"/>
          </a:xfrm>
        </p:spPr>
        <p:txBody>
          <a:bodyPr>
            <a:normAutofit fontScale="70000" lnSpcReduction="20000"/>
          </a:bodyPr>
          <a:lstStyle/>
          <a:p>
            <a:pPr marL="514350" indent="-514350">
              <a:buFont typeface="+mj-lt"/>
              <a:buAutoNum type="arabicPeriod"/>
            </a:pPr>
            <a:r>
              <a:rPr lang="fr-FR" sz="3300" dirty="0">
                <a:solidFill>
                  <a:srgbClr val="0070C0"/>
                </a:solidFill>
              </a:rPr>
              <a:t>Introduction</a:t>
            </a:r>
          </a:p>
          <a:p>
            <a:pPr>
              <a:buFont typeface="Arial" panose="020B0604020202020204" pitchFamily="34" charset="0"/>
              <a:buChar char="•"/>
            </a:pPr>
            <a:r>
              <a:rPr lang="fr-FR" sz="3300" dirty="0">
                <a:solidFill>
                  <a:schemeClr val="tx1"/>
                </a:solidFill>
              </a:rPr>
              <a:t> Rappel sur le SAGE Authie</a:t>
            </a:r>
          </a:p>
          <a:p>
            <a:pPr>
              <a:buFont typeface="Arial" panose="020B0604020202020204" pitchFamily="34" charset="0"/>
              <a:buChar char="•"/>
            </a:pPr>
            <a:r>
              <a:rPr lang="fr-FR" sz="3300" dirty="0">
                <a:solidFill>
                  <a:schemeClr val="tx1"/>
                </a:solidFill>
              </a:rPr>
              <a:t> Les objectifs de la commission thématique</a:t>
            </a:r>
          </a:p>
          <a:p>
            <a:pPr>
              <a:buFont typeface="Arial" panose="020B0604020202020204" pitchFamily="34" charset="0"/>
              <a:buChar char="•"/>
            </a:pPr>
            <a:r>
              <a:rPr lang="fr-FR" sz="3300" dirty="0">
                <a:solidFill>
                  <a:schemeClr val="tx1"/>
                </a:solidFill>
              </a:rPr>
              <a:t> Les enjeux et orientations du SDAGE 2022-2027</a:t>
            </a:r>
          </a:p>
          <a:p>
            <a:pPr>
              <a:buFont typeface="Arial" panose="020B0604020202020204" pitchFamily="34" charset="0"/>
              <a:buChar char="•"/>
            </a:pPr>
            <a:r>
              <a:rPr lang="fr-FR" sz="3300" dirty="0">
                <a:solidFill>
                  <a:schemeClr val="tx1"/>
                </a:solidFill>
              </a:rPr>
              <a:t> Le travail déjà réalisé dans le SAGE Authie</a:t>
            </a:r>
          </a:p>
          <a:p>
            <a:pPr marL="514350" indent="-514350">
              <a:buFont typeface="+mj-lt"/>
              <a:buAutoNum type="arabicPeriod" startAt="2"/>
            </a:pPr>
            <a:r>
              <a:rPr lang="fr-FR" sz="3300" dirty="0">
                <a:solidFill>
                  <a:srgbClr val="0070C0"/>
                </a:solidFill>
              </a:rPr>
              <a:t>Le risque d’inondation sur le territoire de l’Authie</a:t>
            </a:r>
          </a:p>
          <a:p>
            <a:pPr>
              <a:buFont typeface="Arial" panose="020B0604020202020204" pitchFamily="34" charset="0"/>
              <a:buChar char="•"/>
            </a:pPr>
            <a:r>
              <a:rPr lang="fr-FR" sz="3300" dirty="0">
                <a:solidFill>
                  <a:schemeClr val="tx1"/>
                </a:solidFill>
              </a:rPr>
              <a:t> Les risques naturels du territoire</a:t>
            </a:r>
          </a:p>
          <a:p>
            <a:pPr>
              <a:buFont typeface="Arial" panose="020B0604020202020204" pitchFamily="34" charset="0"/>
              <a:buChar char="•"/>
            </a:pPr>
            <a:r>
              <a:rPr lang="fr-FR" sz="3300" dirty="0">
                <a:solidFill>
                  <a:schemeClr val="tx1"/>
                </a:solidFill>
              </a:rPr>
              <a:t> La prévention des risques sur le territoire</a:t>
            </a:r>
          </a:p>
          <a:p>
            <a:pPr>
              <a:buFont typeface="Arial" panose="020B0604020202020204" pitchFamily="34" charset="0"/>
              <a:buChar char="•"/>
            </a:pPr>
            <a:r>
              <a:rPr lang="fr-FR" sz="3300" dirty="0">
                <a:solidFill>
                  <a:schemeClr val="tx1"/>
                </a:solidFill>
              </a:rPr>
              <a:t> L’étude d’opportunité pour l’élaboration d’un PPRI Vallée de l’Authie</a:t>
            </a:r>
            <a:endParaRPr lang="fr-FR" sz="3300" dirty="0">
              <a:solidFill>
                <a:srgbClr val="FF0000"/>
              </a:solidFill>
            </a:endParaRPr>
          </a:p>
          <a:p>
            <a:pPr marL="514350" indent="-514350">
              <a:buFont typeface="+mj-lt"/>
              <a:buAutoNum type="arabicPeriod" startAt="3"/>
            </a:pPr>
            <a:r>
              <a:rPr lang="fr-FR" sz="3300" dirty="0">
                <a:solidFill>
                  <a:srgbClr val="0070C0"/>
                </a:solidFill>
              </a:rPr>
              <a:t>L’érosion des sols et le ruissellement sur le territoire</a:t>
            </a:r>
          </a:p>
          <a:p>
            <a:pPr>
              <a:buFont typeface="Arial" panose="020B0604020202020204" pitchFamily="34" charset="0"/>
              <a:buChar char="•"/>
            </a:pPr>
            <a:r>
              <a:rPr lang="fr-FR" sz="3300" dirty="0">
                <a:solidFill>
                  <a:schemeClr val="tx1"/>
                </a:solidFill>
              </a:rPr>
              <a:t> Les facteurs naturels et humains</a:t>
            </a:r>
          </a:p>
          <a:p>
            <a:pPr>
              <a:buFont typeface="Arial" panose="020B0604020202020204" pitchFamily="34" charset="0"/>
              <a:buChar char="•"/>
            </a:pPr>
            <a:r>
              <a:rPr lang="fr-FR" sz="3300" dirty="0">
                <a:solidFill>
                  <a:schemeClr val="tx1"/>
                </a:solidFill>
              </a:rPr>
              <a:t> La lutte contre l’érosion et le ruissellement</a:t>
            </a:r>
          </a:p>
          <a:p>
            <a:pPr marL="0" indent="0">
              <a:buNone/>
            </a:pPr>
            <a:endParaRPr lang="fr-FR" sz="2800" dirty="0">
              <a:solidFill>
                <a:schemeClr val="tx1"/>
              </a:solidFill>
            </a:endParaRPr>
          </a:p>
          <a:p>
            <a:pPr>
              <a:buFont typeface="Arial" panose="020B0604020202020204" pitchFamily="34" charset="0"/>
              <a:buChar char="•"/>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2</a:t>
            </a:fld>
            <a:endParaRPr lang="fr-FR"/>
          </a:p>
        </p:txBody>
      </p:sp>
    </p:spTree>
    <p:extLst>
      <p:ext uri="{BB962C8B-B14F-4D97-AF65-F5344CB8AC3E}">
        <p14:creationId xmlns:p14="http://schemas.microsoft.com/office/powerpoint/2010/main" val="2715543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7849D6B-4BA8-4FA3-85E6-2D1409B05CC5}"/>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1E3AE247-7792-40CD-824C-6F9C8CD20BDB}"/>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604C9AFB-A113-4769-AAE4-17E8C2DDD453}"/>
              </a:ext>
            </a:extLst>
          </p:cNvPr>
          <p:cNvSpPr>
            <a:spLocks noGrp="1"/>
          </p:cNvSpPr>
          <p:nvPr>
            <p:ph type="sldNum" sz="quarter" idx="12"/>
          </p:nvPr>
        </p:nvSpPr>
        <p:spPr/>
        <p:txBody>
          <a:bodyPr/>
          <a:lstStyle/>
          <a:p>
            <a:fld id="{B9313472-45EF-469F-9C12-18D63CA62E90}" type="slidenum">
              <a:rPr lang="fr-FR" smtClean="0"/>
              <a:t>20</a:t>
            </a:fld>
            <a:endParaRPr lang="fr-FR"/>
          </a:p>
        </p:txBody>
      </p:sp>
      <p:sp>
        <p:nvSpPr>
          <p:cNvPr id="7" name="Titre 1">
            <a:extLst>
              <a:ext uri="{FF2B5EF4-FFF2-40B4-BE49-F238E27FC236}">
                <a16:creationId xmlns:a16="http://schemas.microsoft.com/office/drawing/2014/main" id="{C5E8B6B6-B137-4CD8-B0D4-0DD191896A01}"/>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Prochaine échéance</a:t>
            </a:r>
          </a:p>
        </p:txBody>
      </p:sp>
      <p:sp>
        <p:nvSpPr>
          <p:cNvPr id="8" name="ZoneTexte 7">
            <a:extLst>
              <a:ext uri="{FF2B5EF4-FFF2-40B4-BE49-F238E27FC236}">
                <a16:creationId xmlns:a16="http://schemas.microsoft.com/office/drawing/2014/main" id="{C756944C-8A34-4B0F-8733-C58152C678A4}"/>
              </a:ext>
            </a:extLst>
          </p:cNvPr>
          <p:cNvSpPr txBox="1"/>
          <p:nvPr/>
        </p:nvSpPr>
        <p:spPr>
          <a:xfrm>
            <a:off x="3717321" y="5020700"/>
            <a:ext cx="4931923" cy="923330"/>
          </a:xfrm>
          <a:prstGeom prst="rect">
            <a:avLst/>
          </a:prstGeom>
          <a:noFill/>
        </p:spPr>
        <p:txBody>
          <a:bodyPr wrap="square" rtlCol="0">
            <a:spAutoFit/>
          </a:bodyPr>
          <a:lstStyle/>
          <a:p>
            <a:r>
              <a:rPr lang="fr-FR" sz="5400" dirty="0">
                <a:solidFill>
                  <a:srgbClr val="0070C0"/>
                </a:solidFill>
              </a:rPr>
              <a:t>Merci à tous</a:t>
            </a:r>
          </a:p>
        </p:txBody>
      </p:sp>
      <p:sp>
        <p:nvSpPr>
          <p:cNvPr id="9" name="ZoneTexte 8">
            <a:extLst>
              <a:ext uri="{FF2B5EF4-FFF2-40B4-BE49-F238E27FC236}">
                <a16:creationId xmlns:a16="http://schemas.microsoft.com/office/drawing/2014/main" id="{CF42EE8B-69E6-4D7B-988E-6B619CB62CBB}"/>
              </a:ext>
            </a:extLst>
          </p:cNvPr>
          <p:cNvSpPr txBox="1"/>
          <p:nvPr/>
        </p:nvSpPr>
        <p:spPr>
          <a:xfrm>
            <a:off x="525294" y="1741251"/>
            <a:ext cx="10982527" cy="3539430"/>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t>Date? après le bureau de CLE du 5 octobre (retour sur les 1ères commissions)</a:t>
            </a:r>
          </a:p>
          <a:p>
            <a:endParaRPr lang="fr-FR" sz="2800" dirty="0"/>
          </a:p>
          <a:p>
            <a:pPr marL="457200" indent="-457200">
              <a:buFont typeface="Wingdings" panose="05000000000000000000" pitchFamily="2" charset="2"/>
              <a:buChar char="Ø"/>
            </a:pPr>
            <a:r>
              <a:rPr lang="fr-FR" sz="2800" dirty="0"/>
              <a:t>Retour sur l’état des lieux/diagnostic qui sera envoyé à l’issue de cette réunion</a:t>
            </a:r>
          </a:p>
          <a:p>
            <a:endParaRPr lang="fr-FR" sz="2800" dirty="0"/>
          </a:p>
          <a:p>
            <a:pPr marL="457200" indent="-457200">
              <a:buFont typeface="Wingdings" panose="05000000000000000000" pitchFamily="2" charset="2"/>
              <a:buChar char="Ø"/>
            </a:pPr>
            <a:r>
              <a:rPr lang="fr-FR" sz="2800" dirty="0"/>
              <a:t>Définition et validation de l’enjeu et des objectifs</a:t>
            </a:r>
          </a:p>
          <a:p>
            <a:endParaRPr lang="fr-FR" sz="2800" dirty="0"/>
          </a:p>
        </p:txBody>
      </p:sp>
      <p:sp>
        <p:nvSpPr>
          <p:cNvPr id="10" name="Titre 1">
            <a:extLst>
              <a:ext uri="{FF2B5EF4-FFF2-40B4-BE49-F238E27FC236}">
                <a16:creationId xmlns:a16="http://schemas.microsoft.com/office/drawing/2014/main" id="{AA009BA9-52EA-4C50-8149-B6F8EF65285C}"/>
              </a:ext>
            </a:extLst>
          </p:cNvPr>
          <p:cNvSpPr txBox="1">
            <a:spLocks/>
          </p:cNvSpPr>
          <p:nvPr/>
        </p:nvSpPr>
        <p:spPr>
          <a:xfrm>
            <a:off x="674263" y="1077902"/>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Objectifs de la 2</a:t>
            </a:r>
            <a:r>
              <a:rPr lang="fr-FR" sz="2800" b="1" baseline="30000" dirty="0">
                <a:solidFill>
                  <a:srgbClr val="0070C0"/>
                </a:solidFill>
              </a:rPr>
              <a:t>ème</a:t>
            </a:r>
            <a:r>
              <a:rPr lang="fr-FR" sz="2800" b="1" dirty="0">
                <a:solidFill>
                  <a:srgbClr val="0070C0"/>
                </a:solidFill>
              </a:rPr>
              <a:t> commission</a:t>
            </a:r>
          </a:p>
        </p:txBody>
      </p:sp>
    </p:spTree>
    <p:extLst>
      <p:ext uri="{BB962C8B-B14F-4D97-AF65-F5344CB8AC3E}">
        <p14:creationId xmlns:p14="http://schemas.microsoft.com/office/powerpoint/2010/main" val="304492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0C8E94B-13CD-4525-BD1E-EFF4E484FA5A}"/>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6F58307F-EB13-472E-9DEF-F80B36B980E5}"/>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24137B78-3844-4191-AD81-8A2241B50EEF}"/>
              </a:ext>
            </a:extLst>
          </p:cNvPr>
          <p:cNvSpPr>
            <a:spLocks noGrp="1"/>
          </p:cNvSpPr>
          <p:nvPr>
            <p:ph type="sldNum" sz="quarter" idx="12"/>
          </p:nvPr>
        </p:nvSpPr>
        <p:spPr/>
        <p:txBody>
          <a:bodyPr/>
          <a:lstStyle/>
          <a:p>
            <a:fld id="{B9313472-45EF-469F-9C12-18D63CA62E90}" type="slidenum">
              <a:rPr lang="fr-FR" smtClean="0"/>
              <a:t>3</a:t>
            </a:fld>
            <a:endParaRPr lang="fr-FR"/>
          </a:p>
        </p:txBody>
      </p:sp>
      <p:sp>
        <p:nvSpPr>
          <p:cNvPr id="8" name="ZoneTexte 7">
            <a:extLst>
              <a:ext uri="{FF2B5EF4-FFF2-40B4-BE49-F238E27FC236}">
                <a16:creationId xmlns:a16="http://schemas.microsoft.com/office/drawing/2014/main" id="{F76CF9B0-8403-4E00-856F-4D11FD78D631}"/>
              </a:ext>
            </a:extLst>
          </p:cNvPr>
          <p:cNvSpPr txBox="1"/>
          <p:nvPr/>
        </p:nvSpPr>
        <p:spPr>
          <a:xfrm>
            <a:off x="118362" y="1819854"/>
            <a:ext cx="3451189" cy="2862322"/>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fr-FR" sz="2000" dirty="0"/>
              <a:t>Périmètre arrêté en 1999</a:t>
            </a:r>
          </a:p>
          <a:p>
            <a:pPr marL="285750" indent="-285750">
              <a:buFont typeface="Wingdings" panose="05000000000000000000" pitchFamily="2" charset="2"/>
              <a:buChar char="§"/>
            </a:pPr>
            <a:r>
              <a:rPr lang="fr-FR" sz="2000" dirty="0"/>
              <a:t>Surface de 1253 km</a:t>
            </a:r>
            <a:r>
              <a:rPr lang="fr-FR" sz="2000" baseline="30000" dirty="0"/>
              <a:t>2</a:t>
            </a:r>
          </a:p>
          <a:p>
            <a:pPr marL="285750" indent="-285750">
              <a:buFont typeface="Wingdings" panose="05000000000000000000" pitchFamily="2" charset="2"/>
              <a:buChar char="§"/>
            </a:pPr>
            <a:r>
              <a:rPr lang="fr-FR" sz="2000" dirty="0"/>
              <a:t>2 départements </a:t>
            </a:r>
          </a:p>
          <a:p>
            <a:pPr marL="285750" indent="-285750">
              <a:buFont typeface="Wingdings" panose="05000000000000000000" pitchFamily="2" charset="2"/>
              <a:buChar char="§"/>
            </a:pPr>
            <a:r>
              <a:rPr lang="fr-FR" sz="2000" dirty="0"/>
              <a:t>8 EPCI</a:t>
            </a:r>
          </a:p>
          <a:p>
            <a:pPr marL="285750" indent="-285750">
              <a:buFont typeface="Wingdings" panose="05000000000000000000" pitchFamily="2" charset="2"/>
              <a:buChar char="§"/>
            </a:pPr>
            <a:r>
              <a:rPr lang="fr-FR" sz="2000" dirty="0"/>
              <a:t>155 Communes (82 </a:t>
            </a:r>
            <a:r>
              <a:rPr lang="fr-FR" sz="2000" dirty="0" err="1"/>
              <a:t>PdC</a:t>
            </a:r>
            <a:r>
              <a:rPr lang="fr-FR" sz="2000" dirty="0"/>
              <a:t> et 73 Somme)</a:t>
            </a:r>
          </a:p>
          <a:p>
            <a:pPr marL="285750" indent="-285750">
              <a:buFont typeface="Wingdings" panose="05000000000000000000" pitchFamily="2" charset="2"/>
              <a:buChar char="§"/>
            </a:pPr>
            <a:r>
              <a:rPr lang="fr-FR" sz="2000" dirty="0"/>
              <a:t>Environ 80000 habitants</a:t>
            </a:r>
          </a:p>
          <a:p>
            <a:pPr marL="285750" indent="-285750">
              <a:buFont typeface="Wingdings" panose="05000000000000000000" pitchFamily="2" charset="2"/>
              <a:buChar char="§"/>
            </a:pPr>
            <a:r>
              <a:rPr lang="fr-FR" sz="2000" dirty="0"/>
              <a:t>Authie (source coigneux et se jette dans la manche)</a:t>
            </a:r>
          </a:p>
        </p:txBody>
      </p:sp>
      <p:sp>
        <p:nvSpPr>
          <p:cNvPr id="10" name="ZoneTexte 9">
            <a:extLst>
              <a:ext uri="{FF2B5EF4-FFF2-40B4-BE49-F238E27FC236}">
                <a16:creationId xmlns:a16="http://schemas.microsoft.com/office/drawing/2014/main" id="{DCBAAF81-7E07-48A8-B579-8239C788738E}"/>
              </a:ext>
            </a:extLst>
          </p:cNvPr>
          <p:cNvSpPr txBox="1"/>
          <p:nvPr/>
        </p:nvSpPr>
        <p:spPr>
          <a:xfrm>
            <a:off x="170395" y="4885961"/>
            <a:ext cx="3104225" cy="1128514"/>
          </a:xfrm>
          <a:prstGeom prst="rect">
            <a:avLst/>
          </a:prstGeom>
          <a:solidFill>
            <a:schemeClr val="bg1"/>
          </a:solidFill>
        </p:spPr>
        <p:txBody>
          <a:bodyPr wrap="square" rtlCol="0">
            <a:spAutoFit/>
          </a:bodyPr>
          <a:lstStyle/>
          <a:p>
            <a:endParaRPr lang="fr-FR" sz="2000" baseline="30000" dirty="0"/>
          </a:p>
          <a:p>
            <a:pPr marL="285750" indent="-285750">
              <a:buFont typeface="Wingdings" panose="05000000000000000000" pitchFamily="2" charset="2"/>
              <a:buChar char="§"/>
            </a:pPr>
            <a:r>
              <a:rPr lang="fr-FR" dirty="0"/>
              <a:t>Structure porteuse: </a:t>
            </a:r>
            <a:endParaRPr lang="fr-FR" b="1" dirty="0"/>
          </a:p>
          <a:p>
            <a:r>
              <a:rPr lang="fr-FR" b="1" dirty="0"/>
              <a:t>Syndicat Mixte de la Canche et de l’Authie (Symcéa)</a:t>
            </a:r>
          </a:p>
        </p:txBody>
      </p:sp>
      <p:pic>
        <p:nvPicPr>
          <p:cNvPr id="3" name="Image 2">
            <a:extLst>
              <a:ext uri="{FF2B5EF4-FFF2-40B4-BE49-F238E27FC236}">
                <a16:creationId xmlns:a16="http://schemas.microsoft.com/office/drawing/2014/main" id="{FAEB87F6-465C-42BB-ABCA-A3B004365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533" y="421665"/>
            <a:ext cx="8244732" cy="5834335"/>
          </a:xfrm>
          <a:prstGeom prst="rect">
            <a:avLst/>
          </a:prstGeom>
        </p:spPr>
      </p:pic>
      <p:sp>
        <p:nvSpPr>
          <p:cNvPr id="9" name="Titre 1">
            <a:extLst>
              <a:ext uri="{FF2B5EF4-FFF2-40B4-BE49-F238E27FC236}">
                <a16:creationId xmlns:a16="http://schemas.microsoft.com/office/drawing/2014/main" id="{2E6E8FA0-F45A-46F4-9E69-BE29289E2201}"/>
              </a:ext>
            </a:extLst>
          </p:cNvPr>
          <p:cNvSpPr>
            <a:spLocks noGrp="1"/>
          </p:cNvSpPr>
          <p:nvPr>
            <p:ph type="title"/>
          </p:nvPr>
        </p:nvSpPr>
        <p:spPr>
          <a:xfrm>
            <a:off x="1154083" y="33090"/>
            <a:ext cx="10058400" cy="507947"/>
          </a:xfrm>
        </p:spPr>
        <p:txBody>
          <a:bodyPr>
            <a:noAutofit/>
          </a:bodyPr>
          <a:lstStyle/>
          <a:p>
            <a:pPr algn="ctr"/>
            <a:r>
              <a:rPr lang="fr-FR" sz="3200" b="1" dirty="0">
                <a:solidFill>
                  <a:srgbClr val="0070C0"/>
                </a:solidFill>
              </a:rPr>
              <a:t>Introduction</a:t>
            </a:r>
          </a:p>
        </p:txBody>
      </p:sp>
      <p:sp>
        <p:nvSpPr>
          <p:cNvPr id="12" name="Titre 1">
            <a:extLst>
              <a:ext uri="{FF2B5EF4-FFF2-40B4-BE49-F238E27FC236}">
                <a16:creationId xmlns:a16="http://schemas.microsoft.com/office/drawing/2014/main" id="{8CE14DE9-DC21-49D2-93AB-1621CEB859C7}"/>
              </a:ext>
            </a:extLst>
          </p:cNvPr>
          <p:cNvSpPr txBox="1">
            <a:spLocks/>
          </p:cNvSpPr>
          <p:nvPr/>
        </p:nvSpPr>
        <p:spPr>
          <a:xfrm>
            <a:off x="210244" y="1214653"/>
            <a:ext cx="2920463" cy="401416"/>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Rappel sur le SAGE Authie</a:t>
            </a:r>
          </a:p>
        </p:txBody>
      </p:sp>
    </p:spTree>
    <p:extLst>
      <p:ext uri="{BB962C8B-B14F-4D97-AF65-F5344CB8AC3E}">
        <p14:creationId xmlns:p14="http://schemas.microsoft.com/office/powerpoint/2010/main" val="190022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Autofit/>
          </a:bodyPr>
          <a:lstStyle/>
          <a:p>
            <a:pPr algn="ctr"/>
            <a:r>
              <a:rPr lang="fr-FR" sz="3200" b="1" dirty="0">
                <a:solidFill>
                  <a:srgbClr val="0070C0"/>
                </a:solidFill>
              </a:rPr>
              <a:t>Introduction</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4</a:t>
            </a:fld>
            <a:endParaRPr lang="fr-FR"/>
          </a:p>
        </p:txBody>
      </p:sp>
      <p:sp>
        <p:nvSpPr>
          <p:cNvPr id="8" name="Titre 1">
            <a:extLst>
              <a:ext uri="{FF2B5EF4-FFF2-40B4-BE49-F238E27FC236}">
                <a16:creationId xmlns:a16="http://schemas.microsoft.com/office/drawing/2014/main" id="{B9253A35-3BFA-42C4-A9B9-C9C9291CF352}"/>
              </a:ext>
            </a:extLst>
          </p:cNvPr>
          <p:cNvSpPr txBox="1">
            <a:spLocks/>
          </p:cNvSpPr>
          <p:nvPr/>
        </p:nvSpPr>
        <p:spPr>
          <a:xfrm>
            <a:off x="498070" y="1233240"/>
            <a:ext cx="4872920" cy="5079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Les différentes documents du SAGE</a:t>
            </a:r>
          </a:p>
        </p:txBody>
      </p:sp>
      <p:pic>
        <p:nvPicPr>
          <p:cNvPr id="15" name="Image 14">
            <a:extLst>
              <a:ext uri="{FF2B5EF4-FFF2-40B4-BE49-F238E27FC236}">
                <a16:creationId xmlns:a16="http://schemas.microsoft.com/office/drawing/2014/main" id="{10CFA279-F117-4A6A-A83C-CDDF2B120536}"/>
              </a:ext>
            </a:extLst>
          </p:cNvPr>
          <p:cNvPicPr/>
          <p:nvPr/>
        </p:nvPicPr>
        <p:blipFill>
          <a:blip r:embed="rId2"/>
          <a:srcRect/>
          <a:stretch>
            <a:fillRect/>
          </a:stretch>
        </p:blipFill>
        <p:spPr bwMode="auto">
          <a:xfrm>
            <a:off x="498070" y="1941990"/>
            <a:ext cx="5349535" cy="3755253"/>
          </a:xfrm>
          <a:prstGeom prst="rect">
            <a:avLst/>
          </a:prstGeom>
          <a:noFill/>
          <a:ln w="9525">
            <a:noFill/>
            <a:miter lim="800000"/>
            <a:headEnd/>
            <a:tailEnd/>
          </a:ln>
        </p:spPr>
      </p:pic>
      <p:sp>
        <p:nvSpPr>
          <p:cNvPr id="16" name="Titre 1">
            <a:extLst>
              <a:ext uri="{FF2B5EF4-FFF2-40B4-BE49-F238E27FC236}">
                <a16:creationId xmlns:a16="http://schemas.microsoft.com/office/drawing/2014/main" id="{46680191-8426-412A-A5D8-A7FC7A79D4B5}"/>
              </a:ext>
            </a:extLst>
          </p:cNvPr>
          <p:cNvSpPr txBox="1">
            <a:spLocks/>
          </p:cNvSpPr>
          <p:nvPr/>
        </p:nvSpPr>
        <p:spPr>
          <a:xfrm>
            <a:off x="7006882" y="1233240"/>
            <a:ext cx="4038419"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Les objectifs de la CLE Authie </a:t>
            </a:r>
          </a:p>
        </p:txBody>
      </p:sp>
      <p:sp>
        <p:nvSpPr>
          <p:cNvPr id="18" name="ZoneTexte 17">
            <a:extLst>
              <a:ext uri="{FF2B5EF4-FFF2-40B4-BE49-F238E27FC236}">
                <a16:creationId xmlns:a16="http://schemas.microsoft.com/office/drawing/2014/main" id="{F220FC43-CB0C-4137-A012-0A3AD2B24A68}"/>
              </a:ext>
            </a:extLst>
          </p:cNvPr>
          <p:cNvSpPr txBox="1"/>
          <p:nvPr/>
        </p:nvSpPr>
        <p:spPr>
          <a:xfrm>
            <a:off x="6447126" y="1941990"/>
            <a:ext cx="5546606" cy="1938992"/>
          </a:xfrm>
          <a:prstGeom prst="rect">
            <a:avLst/>
          </a:prstGeom>
          <a:noFill/>
        </p:spPr>
        <p:txBody>
          <a:bodyPr wrap="square">
            <a:spAutoFit/>
          </a:bodyPr>
          <a:lstStyle/>
          <a:p>
            <a:pPr marL="285750" indent="-285750">
              <a:buFont typeface="Wingdings" panose="05000000000000000000" pitchFamily="2" charset="2"/>
              <a:buChar char="§"/>
            </a:pPr>
            <a:r>
              <a:rPr lang="fr-FR" sz="2400" dirty="0"/>
              <a:t>Poursuivre l’élaboration du SAGE</a:t>
            </a:r>
          </a:p>
          <a:p>
            <a:pPr marL="285750" indent="-285750">
              <a:buFont typeface="Wingdings" panose="05000000000000000000" pitchFamily="2" charset="2"/>
              <a:buChar char="§"/>
            </a:pPr>
            <a:r>
              <a:rPr lang="fr-FR" sz="2400" dirty="0"/>
              <a:t>Approuver le SAGE (objectif 2023)</a:t>
            </a:r>
          </a:p>
          <a:p>
            <a:pPr marL="285750" indent="-285750">
              <a:buFont typeface="Wingdings" panose="05000000000000000000" pitchFamily="2" charset="2"/>
              <a:buChar char="§"/>
            </a:pPr>
            <a:r>
              <a:rPr lang="fr-FR" sz="2400" dirty="0"/>
              <a:t>Mettre en œuvre le SAGE</a:t>
            </a:r>
          </a:p>
          <a:p>
            <a:pPr marL="285750" indent="-285750">
              <a:buFont typeface="Wingdings" panose="05000000000000000000" pitchFamily="2" charset="2"/>
              <a:buChar char="§"/>
            </a:pPr>
            <a:endParaRPr lang="fr-FR" sz="2400" dirty="0"/>
          </a:p>
          <a:p>
            <a:pPr marL="285750" indent="-285750">
              <a:buFont typeface="Wingdings" panose="05000000000000000000" pitchFamily="2" charset="2"/>
              <a:buChar char="§"/>
            </a:pPr>
            <a:r>
              <a:rPr lang="fr-FR" sz="2400" dirty="0"/>
              <a:t>Communiquer sur le SAGE</a:t>
            </a:r>
          </a:p>
        </p:txBody>
      </p:sp>
      <p:sp>
        <p:nvSpPr>
          <p:cNvPr id="19" name="Rectangle 18">
            <a:extLst>
              <a:ext uri="{FF2B5EF4-FFF2-40B4-BE49-F238E27FC236}">
                <a16:creationId xmlns:a16="http://schemas.microsoft.com/office/drawing/2014/main" id="{63BA27AF-AE89-4928-844E-CE39FBFF380C}"/>
              </a:ext>
            </a:extLst>
          </p:cNvPr>
          <p:cNvSpPr/>
          <p:nvPr/>
        </p:nvSpPr>
        <p:spPr>
          <a:xfrm>
            <a:off x="738977" y="2503728"/>
            <a:ext cx="1804416" cy="454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Etats des lieux/diagnostic</a:t>
            </a:r>
            <a:endParaRPr lang="fr-FR" sz="1600" dirty="0"/>
          </a:p>
        </p:txBody>
      </p:sp>
      <p:sp>
        <p:nvSpPr>
          <p:cNvPr id="20" name="Rectangle 19">
            <a:extLst>
              <a:ext uri="{FF2B5EF4-FFF2-40B4-BE49-F238E27FC236}">
                <a16:creationId xmlns:a16="http://schemas.microsoft.com/office/drawing/2014/main" id="{81B0E4AE-1EB1-4331-989B-A92D0454B67C}"/>
              </a:ext>
            </a:extLst>
          </p:cNvPr>
          <p:cNvSpPr/>
          <p:nvPr/>
        </p:nvSpPr>
        <p:spPr>
          <a:xfrm>
            <a:off x="737565" y="3158719"/>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Enjeux et objectifs</a:t>
            </a:r>
            <a:endParaRPr lang="fr-FR" sz="1600" dirty="0"/>
          </a:p>
        </p:txBody>
      </p:sp>
      <p:sp>
        <p:nvSpPr>
          <p:cNvPr id="21" name="Rectangle 20">
            <a:extLst>
              <a:ext uri="{FF2B5EF4-FFF2-40B4-BE49-F238E27FC236}">
                <a16:creationId xmlns:a16="http://schemas.microsoft.com/office/drawing/2014/main" id="{4AA6A8F5-68A1-4377-9216-449D4B775FE5}"/>
              </a:ext>
            </a:extLst>
          </p:cNvPr>
          <p:cNvSpPr/>
          <p:nvPr/>
        </p:nvSpPr>
        <p:spPr>
          <a:xfrm>
            <a:off x="574349" y="3707625"/>
            <a:ext cx="2130847" cy="440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Orientations et dispositions</a:t>
            </a:r>
            <a:endParaRPr lang="fr-FR" sz="1600" dirty="0"/>
          </a:p>
        </p:txBody>
      </p:sp>
      <p:sp>
        <p:nvSpPr>
          <p:cNvPr id="22" name="Rectangle 21">
            <a:extLst>
              <a:ext uri="{FF2B5EF4-FFF2-40B4-BE49-F238E27FC236}">
                <a16:creationId xmlns:a16="http://schemas.microsoft.com/office/drawing/2014/main" id="{61B09A96-F03B-41B0-B536-BF454B227FE5}"/>
              </a:ext>
            </a:extLst>
          </p:cNvPr>
          <p:cNvSpPr/>
          <p:nvPr/>
        </p:nvSpPr>
        <p:spPr>
          <a:xfrm>
            <a:off x="737565" y="4283377"/>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Moyens</a:t>
            </a:r>
            <a:endParaRPr lang="fr-FR" sz="1600" dirty="0"/>
          </a:p>
        </p:txBody>
      </p:sp>
      <p:sp>
        <p:nvSpPr>
          <p:cNvPr id="17" name="ZoneTexte 16">
            <a:extLst>
              <a:ext uri="{FF2B5EF4-FFF2-40B4-BE49-F238E27FC236}">
                <a16:creationId xmlns:a16="http://schemas.microsoft.com/office/drawing/2014/main" id="{7F584B4E-09FA-4820-862A-A11C7A863619}"/>
              </a:ext>
            </a:extLst>
          </p:cNvPr>
          <p:cNvSpPr txBox="1"/>
          <p:nvPr/>
        </p:nvSpPr>
        <p:spPr>
          <a:xfrm>
            <a:off x="127232" y="5722162"/>
            <a:ext cx="12112101" cy="369332"/>
          </a:xfrm>
          <a:prstGeom prst="rect">
            <a:avLst/>
          </a:prstGeom>
          <a:noFill/>
        </p:spPr>
        <p:txBody>
          <a:bodyPr wrap="square" rtlCol="0">
            <a:spAutoFit/>
          </a:bodyPr>
          <a:lstStyle/>
          <a:p>
            <a:r>
              <a:rPr lang="fr-FR" dirty="0"/>
              <a:t>PAGD = Plan d’Aménagement et de Gestion Durable</a:t>
            </a:r>
          </a:p>
        </p:txBody>
      </p:sp>
      <p:sp>
        <p:nvSpPr>
          <p:cNvPr id="7" name="ZoneTexte 6">
            <a:extLst>
              <a:ext uri="{FF2B5EF4-FFF2-40B4-BE49-F238E27FC236}">
                <a16:creationId xmlns:a16="http://schemas.microsoft.com/office/drawing/2014/main" id="{195DEC0A-B461-4845-95E7-3FA2C6859CE0}"/>
              </a:ext>
            </a:extLst>
          </p:cNvPr>
          <p:cNvSpPr txBox="1"/>
          <p:nvPr/>
        </p:nvSpPr>
        <p:spPr>
          <a:xfrm>
            <a:off x="5923884" y="4077744"/>
            <a:ext cx="6350493" cy="1754326"/>
          </a:xfrm>
          <a:prstGeom prst="rect">
            <a:avLst/>
          </a:prstGeom>
          <a:noFill/>
        </p:spPr>
        <p:txBody>
          <a:bodyPr wrap="square" rtlCol="0">
            <a:spAutoFit/>
          </a:bodyPr>
          <a:lstStyle/>
          <a:p>
            <a:r>
              <a:rPr lang="fr-FR" b="1" dirty="0"/>
              <a:t>Les 4 groupes de travail:</a:t>
            </a:r>
          </a:p>
          <a:p>
            <a:pPr marL="285750" indent="-285750">
              <a:buFont typeface="Arial" panose="020B0604020202020204" pitchFamily="34" charset="0"/>
              <a:buChar char="•"/>
            </a:pPr>
            <a:r>
              <a:rPr lang="fr-FR" dirty="0"/>
              <a:t>Commission Thématique Gestion des milieux aquatiques</a:t>
            </a:r>
          </a:p>
          <a:p>
            <a:pPr marL="285750" indent="-285750">
              <a:buFont typeface="Arial" panose="020B0604020202020204" pitchFamily="34" charset="0"/>
              <a:buChar char="•"/>
            </a:pPr>
            <a:r>
              <a:rPr lang="fr-FR" b="1" dirty="0">
                <a:solidFill>
                  <a:srgbClr val="FF0000"/>
                </a:solidFill>
              </a:rPr>
              <a:t>Commission thématique Erosion, ruissellement et inondations</a:t>
            </a:r>
          </a:p>
          <a:p>
            <a:pPr marL="285750" indent="-285750">
              <a:buFont typeface="Arial" panose="020B0604020202020204" pitchFamily="34" charset="0"/>
              <a:buChar char="•"/>
            </a:pPr>
            <a:r>
              <a:rPr lang="fr-FR" dirty="0"/>
              <a:t>Commission thématique Gestion de la ressource en eau</a:t>
            </a:r>
          </a:p>
          <a:p>
            <a:pPr marL="285750" indent="-285750">
              <a:buFont typeface="Arial" panose="020B0604020202020204" pitchFamily="34" charset="0"/>
              <a:buChar char="•"/>
            </a:pPr>
            <a:r>
              <a:rPr lang="fr-FR" dirty="0"/>
              <a:t>Commission thématiques Communication, développement du territoire</a:t>
            </a:r>
          </a:p>
        </p:txBody>
      </p:sp>
    </p:spTree>
    <p:extLst>
      <p:ext uri="{BB962C8B-B14F-4D97-AF65-F5344CB8AC3E}">
        <p14:creationId xmlns:p14="http://schemas.microsoft.com/office/powerpoint/2010/main" val="56125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4928F25-F60A-4412-8E83-CBBD14C22664}"/>
              </a:ext>
            </a:extLst>
          </p:cNvPr>
          <p:cNvSpPr>
            <a:spLocks noGrp="1"/>
          </p:cNvSpPr>
          <p:nvPr>
            <p:ph type="dt" sz="half" idx="10"/>
          </p:nvPr>
        </p:nvSpPr>
        <p:spPr/>
        <p:txBody>
          <a:bodyPr/>
          <a:lstStyle/>
          <a:p>
            <a:r>
              <a:rPr lang="fr-FR" dirty="0"/>
              <a:t>08/07/2021</a:t>
            </a:r>
          </a:p>
        </p:txBody>
      </p:sp>
      <p:sp>
        <p:nvSpPr>
          <p:cNvPr id="6" name="Espace réservé du numéro de diapositive 5">
            <a:extLst>
              <a:ext uri="{FF2B5EF4-FFF2-40B4-BE49-F238E27FC236}">
                <a16:creationId xmlns:a16="http://schemas.microsoft.com/office/drawing/2014/main" id="{76DADAD0-C6CC-490E-B724-E59600093C94}"/>
              </a:ext>
            </a:extLst>
          </p:cNvPr>
          <p:cNvSpPr>
            <a:spLocks noGrp="1"/>
          </p:cNvSpPr>
          <p:nvPr>
            <p:ph type="sldNum" sz="quarter" idx="12"/>
          </p:nvPr>
        </p:nvSpPr>
        <p:spPr/>
        <p:txBody>
          <a:bodyPr/>
          <a:lstStyle/>
          <a:p>
            <a:fld id="{B9313472-45EF-469F-9C12-18D63CA62E90}" type="slidenum">
              <a:rPr lang="fr-FR" smtClean="0"/>
              <a:t>5</a:t>
            </a:fld>
            <a:endParaRPr lang="fr-FR"/>
          </a:p>
        </p:txBody>
      </p:sp>
      <p:sp>
        <p:nvSpPr>
          <p:cNvPr id="19" name="ZoneTexte 18">
            <a:extLst>
              <a:ext uri="{FF2B5EF4-FFF2-40B4-BE49-F238E27FC236}">
                <a16:creationId xmlns:a16="http://schemas.microsoft.com/office/drawing/2014/main" id="{9CFD59A1-7C1A-4E3A-850C-F0282C5E8178}"/>
              </a:ext>
            </a:extLst>
          </p:cNvPr>
          <p:cNvSpPr txBox="1"/>
          <p:nvPr/>
        </p:nvSpPr>
        <p:spPr>
          <a:xfrm>
            <a:off x="6205729" y="1614702"/>
            <a:ext cx="5571742" cy="4747006"/>
          </a:xfrm>
          <a:prstGeom prst="rect">
            <a:avLst/>
          </a:prstGeom>
          <a:noFill/>
        </p:spPr>
        <p:txBody>
          <a:bodyPr wrap="square" rtlCol="0">
            <a:spAutoFit/>
          </a:bodyPr>
          <a:lstStyle/>
          <a:p>
            <a:endParaRPr lang="fr-FR" dirty="0"/>
          </a:p>
        </p:txBody>
      </p:sp>
      <p:sp>
        <p:nvSpPr>
          <p:cNvPr id="9" name="Titre 1">
            <a:extLst>
              <a:ext uri="{FF2B5EF4-FFF2-40B4-BE49-F238E27FC236}">
                <a16:creationId xmlns:a16="http://schemas.microsoft.com/office/drawing/2014/main" id="{7AD7FB88-5398-48A6-9339-C498E2B14F9D}"/>
              </a:ext>
            </a:extLst>
          </p:cNvPr>
          <p:cNvSpPr txBox="1">
            <a:spLocks/>
          </p:cNvSpPr>
          <p:nvPr/>
        </p:nvSpPr>
        <p:spPr>
          <a:xfrm>
            <a:off x="875522" y="259018"/>
            <a:ext cx="10058400" cy="5232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Introduction</a:t>
            </a:r>
          </a:p>
        </p:txBody>
      </p:sp>
      <p:sp>
        <p:nvSpPr>
          <p:cNvPr id="10" name="Espace réservé du contenu 2">
            <a:extLst>
              <a:ext uri="{FF2B5EF4-FFF2-40B4-BE49-F238E27FC236}">
                <a16:creationId xmlns:a16="http://schemas.microsoft.com/office/drawing/2014/main" id="{91D856B0-240B-4E31-A6D8-834B4D16E7B6}"/>
              </a:ext>
            </a:extLst>
          </p:cNvPr>
          <p:cNvSpPr>
            <a:spLocks noGrp="1"/>
          </p:cNvSpPr>
          <p:nvPr>
            <p:ph idx="1"/>
          </p:nvPr>
        </p:nvSpPr>
        <p:spPr>
          <a:xfrm>
            <a:off x="2087941" y="1590366"/>
            <a:ext cx="9603715" cy="4747006"/>
          </a:xfrm>
        </p:spPr>
        <p:txBody>
          <a:bodyPr>
            <a:normAutofit fontScale="92500"/>
          </a:bodyPr>
          <a:lstStyle/>
          <a:p>
            <a:pPr marL="0" indent="0">
              <a:buNone/>
            </a:pPr>
            <a:endParaRPr lang="fr-FR" sz="2400" dirty="0"/>
          </a:p>
          <a:p>
            <a:r>
              <a:rPr lang="fr-FR" sz="2400" b="1" dirty="0"/>
              <a:t>1</a:t>
            </a:r>
            <a:r>
              <a:rPr lang="fr-FR" sz="2400" b="1" baseline="30000" dirty="0"/>
              <a:t>ère</a:t>
            </a:r>
            <a:r>
              <a:rPr lang="fr-FR" sz="2400" b="1" dirty="0"/>
              <a:t> étape </a:t>
            </a:r>
            <a:r>
              <a:rPr lang="fr-FR" sz="2400" dirty="0"/>
              <a:t>= =valider l’état des lieux/diagnostic</a:t>
            </a:r>
            <a:endParaRPr lang="fr-FR" sz="2400" dirty="0">
              <a:solidFill>
                <a:srgbClr val="0070C0"/>
              </a:solidFill>
            </a:endParaRPr>
          </a:p>
          <a:p>
            <a:r>
              <a:rPr lang="fr-FR" sz="2400" b="1" dirty="0"/>
              <a:t>2</a:t>
            </a:r>
            <a:r>
              <a:rPr lang="fr-FR" sz="2400" b="1" baseline="30000" dirty="0"/>
              <a:t>ème</a:t>
            </a:r>
            <a:r>
              <a:rPr lang="fr-FR" sz="2400" b="1" dirty="0"/>
              <a:t> étape </a:t>
            </a:r>
            <a:r>
              <a:rPr lang="fr-FR" sz="2400" dirty="0"/>
              <a:t>= définir le ou les enjeux</a:t>
            </a:r>
            <a:endParaRPr lang="fr-FR" sz="2400" dirty="0">
              <a:solidFill>
                <a:srgbClr val="0070C0"/>
              </a:solidFill>
            </a:endParaRPr>
          </a:p>
          <a:p>
            <a:r>
              <a:rPr lang="fr-FR" sz="2400" b="1" dirty="0"/>
              <a:t>3</a:t>
            </a:r>
            <a:r>
              <a:rPr lang="fr-FR" sz="2400" b="1" baseline="30000" dirty="0"/>
              <a:t>ème</a:t>
            </a:r>
            <a:r>
              <a:rPr lang="fr-FR" sz="2400" b="1" dirty="0"/>
              <a:t> étape </a:t>
            </a:r>
            <a:r>
              <a:rPr lang="fr-FR" sz="2400" dirty="0"/>
              <a:t>= définir les objectifs </a:t>
            </a:r>
          </a:p>
          <a:p>
            <a:pPr marL="0" indent="0">
              <a:buNone/>
            </a:pPr>
            <a:r>
              <a:rPr lang="fr-FR" sz="2400">
                <a:solidFill>
                  <a:srgbClr val="FF0000"/>
                </a:solidFill>
              </a:rPr>
              <a:t>Validation en commission permanente le 15 décembre et en CLE le 3 février 2022</a:t>
            </a:r>
          </a:p>
          <a:p>
            <a:pPr marL="0" indent="0">
              <a:buNone/>
            </a:pPr>
            <a:endParaRPr lang="fr-FR" sz="2400" dirty="0">
              <a:solidFill>
                <a:srgbClr val="FF0000"/>
              </a:solidFill>
            </a:endParaRPr>
          </a:p>
          <a:p>
            <a:r>
              <a:rPr lang="fr-FR" sz="2400" b="1" dirty="0"/>
              <a:t>4</a:t>
            </a:r>
            <a:r>
              <a:rPr lang="fr-FR" sz="2400" b="1" baseline="30000" dirty="0"/>
              <a:t>ème</a:t>
            </a:r>
            <a:r>
              <a:rPr lang="fr-FR" sz="2400" b="1" dirty="0"/>
              <a:t> étape </a:t>
            </a:r>
            <a:r>
              <a:rPr lang="fr-FR" sz="2400" dirty="0"/>
              <a:t>= définir les mesures (orientations et dispositions) du PAGD</a:t>
            </a:r>
          </a:p>
          <a:p>
            <a:r>
              <a:rPr lang="fr-FR" sz="2400" b="1" dirty="0"/>
              <a:t>5</a:t>
            </a:r>
            <a:r>
              <a:rPr lang="fr-FR" sz="2400" b="1" baseline="30000" dirty="0"/>
              <a:t>ème</a:t>
            </a:r>
            <a:r>
              <a:rPr lang="fr-FR" sz="2400" b="1" dirty="0"/>
              <a:t> étape </a:t>
            </a:r>
            <a:r>
              <a:rPr lang="fr-FR" sz="2400" dirty="0"/>
              <a:t>= définir les règles du règlement</a:t>
            </a:r>
          </a:p>
          <a:p>
            <a:r>
              <a:rPr lang="fr-FR" sz="2400" b="1" dirty="0"/>
              <a:t>6</a:t>
            </a:r>
            <a:r>
              <a:rPr lang="fr-FR" sz="2400" b="1" baseline="30000" dirty="0"/>
              <a:t>ème</a:t>
            </a:r>
            <a:r>
              <a:rPr lang="fr-FR" sz="2400" b="1" dirty="0"/>
              <a:t> étape </a:t>
            </a:r>
            <a:r>
              <a:rPr lang="fr-FR" sz="2400" dirty="0"/>
              <a:t>= définir les indicateurs</a:t>
            </a:r>
          </a:p>
          <a:p>
            <a:r>
              <a:rPr lang="fr-FR" sz="2400" dirty="0">
                <a:solidFill>
                  <a:srgbClr val="FF0000"/>
                </a:solidFill>
              </a:rPr>
              <a:t>Le SAGE Authie devra être compatible avec le SDAGE 2022-2027</a:t>
            </a:r>
          </a:p>
          <a:p>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solidFill>
                <a:schemeClr val="tx1"/>
              </a:solidFill>
            </a:endParaRPr>
          </a:p>
          <a:p>
            <a:pPr marL="0" indent="0">
              <a:buNone/>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11" name="Accolade ouvrante 10">
            <a:extLst>
              <a:ext uri="{FF2B5EF4-FFF2-40B4-BE49-F238E27FC236}">
                <a16:creationId xmlns:a16="http://schemas.microsoft.com/office/drawing/2014/main" id="{305179E6-BDDA-4F14-8580-ECD6EBF1DF01}"/>
              </a:ext>
            </a:extLst>
          </p:cNvPr>
          <p:cNvSpPr/>
          <p:nvPr/>
        </p:nvSpPr>
        <p:spPr>
          <a:xfrm>
            <a:off x="1767907" y="2021865"/>
            <a:ext cx="303009" cy="121848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Accolade ouvrante 11">
            <a:extLst>
              <a:ext uri="{FF2B5EF4-FFF2-40B4-BE49-F238E27FC236}">
                <a16:creationId xmlns:a16="http://schemas.microsoft.com/office/drawing/2014/main" id="{5FAE9D06-9900-45E9-A1D2-D45D60824C81}"/>
              </a:ext>
            </a:extLst>
          </p:cNvPr>
          <p:cNvSpPr/>
          <p:nvPr/>
        </p:nvSpPr>
        <p:spPr>
          <a:xfrm>
            <a:off x="1767906" y="4572618"/>
            <a:ext cx="303009" cy="121848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704ACCAD-0418-4D37-A95E-FE0A099A23F1}"/>
              </a:ext>
            </a:extLst>
          </p:cNvPr>
          <p:cNvSpPr txBox="1"/>
          <p:nvPr/>
        </p:nvSpPr>
        <p:spPr>
          <a:xfrm>
            <a:off x="615551" y="2369497"/>
            <a:ext cx="1004946" cy="523220"/>
          </a:xfrm>
          <a:prstGeom prst="rect">
            <a:avLst/>
          </a:prstGeom>
          <a:noFill/>
        </p:spPr>
        <p:txBody>
          <a:bodyPr wrap="square" rtlCol="0">
            <a:spAutoFit/>
          </a:bodyPr>
          <a:lstStyle/>
          <a:p>
            <a:r>
              <a:rPr lang="fr-FR" sz="2800" b="1" dirty="0">
                <a:solidFill>
                  <a:srgbClr val="0070C0"/>
                </a:solidFill>
              </a:rPr>
              <a:t>2021</a:t>
            </a:r>
          </a:p>
        </p:txBody>
      </p:sp>
      <p:sp>
        <p:nvSpPr>
          <p:cNvPr id="15" name="ZoneTexte 14">
            <a:extLst>
              <a:ext uri="{FF2B5EF4-FFF2-40B4-BE49-F238E27FC236}">
                <a16:creationId xmlns:a16="http://schemas.microsoft.com/office/drawing/2014/main" id="{2AB09AE9-B226-4140-B3B2-3D42DE45B787}"/>
              </a:ext>
            </a:extLst>
          </p:cNvPr>
          <p:cNvSpPr txBox="1"/>
          <p:nvPr/>
        </p:nvSpPr>
        <p:spPr>
          <a:xfrm>
            <a:off x="615551" y="4756621"/>
            <a:ext cx="998848" cy="523220"/>
          </a:xfrm>
          <a:prstGeom prst="rect">
            <a:avLst/>
          </a:prstGeom>
          <a:noFill/>
        </p:spPr>
        <p:txBody>
          <a:bodyPr wrap="square" rtlCol="0">
            <a:spAutoFit/>
          </a:bodyPr>
          <a:lstStyle/>
          <a:p>
            <a:r>
              <a:rPr lang="fr-FR" sz="2800" b="1" dirty="0">
                <a:solidFill>
                  <a:srgbClr val="0070C0"/>
                </a:solidFill>
              </a:rPr>
              <a:t>2022</a:t>
            </a:r>
          </a:p>
        </p:txBody>
      </p:sp>
      <p:sp>
        <p:nvSpPr>
          <p:cNvPr id="16" name="Titre 1">
            <a:extLst>
              <a:ext uri="{FF2B5EF4-FFF2-40B4-BE49-F238E27FC236}">
                <a16:creationId xmlns:a16="http://schemas.microsoft.com/office/drawing/2014/main" id="{E0C6A20B-24E7-4292-8AE8-1AC454E372E3}"/>
              </a:ext>
            </a:extLst>
          </p:cNvPr>
          <p:cNvSpPr txBox="1">
            <a:spLocks/>
          </p:cNvSpPr>
          <p:nvPr/>
        </p:nvSpPr>
        <p:spPr>
          <a:xfrm>
            <a:off x="498070" y="911015"/>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Les objectifs de la commission thématique</a:t>
            </a:r>
          </a:p>
        </p:txBody>
      </p:sp>
    </p:spTree>
    <p:extLst>
      <p:ext uri="{BB962C8B-B14F-4D97-AF65-F5344CB8AC3E}">
        <p14:creationId xmlns:p14="http://schemas.microsoft.com/office/powerpoint/2010/main" val="111958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DBCDC1-01B8-4612-B5AE-A038D60D274E}"/>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D05688D0-CC02-4BCD-AEAA-DEF6E55E7F63}"/>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1906C2A0-D9FF-46CC-9D24-27FB5DBAC055}"/>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C249CA64-0774-4EF6-9EC7-71D5C077BFCC}"/>
              </a:ext>
            </a:extLst>
          </p:cNvPr>
          <p:cNvSpPr>
            <a:spLocks noGrp="1"/>
          </p:cNvSpPr>
          <p:nvPr>
            <p:ph type="sldNum" sz="quarter" idx="12"/>
          </p:nvPr>
        </p:nvSpPr>
        <p:spPr/>
        <p:txBody>
          <a:bodyPr/>
          <a:lstStyle/>
          <a:p>
            <a:fld id="{B9313472-45EF-469F-9C12-18D63CA62E90}" type="slidenum">
              <a:rPr lang="fr-FR" smtClean="0"/>
              <a:t>6</a:t>
            </a:fld>
            <a:endParaRPr lang="fr-FR"/>
          </a:p>
        </p:txBody>
      </p:sp>
      <p:graphicFrame>
        <p:nvGraphicFramePr>
          <p:cNvPr id="7" name="Tableau 8">
            <a:extLst>
              <a:ext uri="{FF2B5EF4-FFF2-40B4-BE49-F238E27FC236}">
                <a16:creationId xmlns:a16="http://schemas.microsoft.com/office/drawing/2014/main" id="{46CAE94E-104E-425B-BFD5-9F200E2E763D}"/>
              </a:ext>
            </a:extLst>
          </p:cNvPr>
          <p:cNvGraphicFramePr>
            <a:graphicFrameLocks noGrp="1"/>
          </p:cNvGraphicFramePr>
          <p:nvPr>
            <p:extLst>
              <p:ext uri="{D42A27DB-BD31-4B8C-83A1-F6EECF244321}">
                <p14:modId xmlns:p14="http://schemas.microsoft.com/office/powerpoint/2010/main" val="3740070833"/>
              </p:ext>
            </p:extLst>
          </p:nvPr>
        </p:nvGraphicFramePr>
        <p:xfrm>
          <a:off x="641294" y="579120"/>
          <a:ext cx="11069211" cy="5913120"/>
        </p:xfrm>
        <a:graphic>
          <a:graphicData uri="http://schemas.openxmlformats.org/drawingml/2006/table">
            <a:tbl>
              <a:tblPr firstRow="1" bandRow="1">
                <a:tableStyleId>{5C22544A-7EE6-4342-B048-85BDC9FD1C3A}</a:tableStyleId>
              </a:tblPr>
              <a:tblGrid>
                <a:gridCol w="3055347">
                  <a:extLst>
                    <a:ext uri="{9D8B030D-6E8A-4147-A177-3AD203B41FA5}">
                      <a16:colId xmlns:a16="http://schemas.microsoft.com/office/drawing/2014/main" val="3561830647"/>
                    </a:ext>
                  </a:extLst>
                </a:gridCol>
                <a:gridCol w="2932845">
                  <a:extLst>
                    <a:ext uri="{9D8B030D-6E8A-4147-A177-3AD203B41FA5}">
                      <a16:colId xmlns:a16="http://schemas.microsoft.com/office/drawing/2014/main" val="4225996518"/>
                    </a:ext>
                  </a:extLst>
                </a:gridCol>
                <a:gridCol w="3145688">
                  <a:extLst>
                    <a:ext uri="{9D8B030D-6E8A-4147-A177-3AD203B41FA5}">
                      <a16:colId xmlns:a16="http://schemas.microsoft.com/office/drawing/2014/main" val="2642470836"/>
                    </a:ext>
                  </a:extLst>
                </a:gridCol>
                <a:gridCol w="1935331">
                  <a:extLst>
                    <a:ext uri="{9D8B030D-6E8A-4147-A177-3AD203B41FA5}">
                      <a16:colId xmlns:a16="http://schemas.microsoft.com/office/drawing/2014/main" val="3198753118"/>
                    </a:ext>
                  </a:extLst>
                </a:gridCol>
              </a:tblGrid>
              <a:tr h="281167">
                <a:tc>
                  <a:txBody>
                    <a:bodyPr/>
                    <a:lstStyle/>
                    <a:p>
                      <a:pPr algn="ctr"/>
                      <a:r>
                        <a:rPr lang="fr-FR" sz="1600" dirty="0">
                          <a:solidFill>
                            <a:schemeClr val="tx1"/>
                          </a:solidFill>
                        </a:rPr>
                        <a:t>Enjeux</a:t>
                      </a:r>
                    </a:p>
                  </a:txBody>
                  <a:tcPr/>
                </a:tc>
                <a:tc>
                  <a:txBody>
                    <a:bodyPr/>
                    <a:lstStyle/>
                    <a:p>
                      <a:pPr algn="ctr"/>
                      <a:r>
                        <a:rPr lang="fr-FR" sz="1600" dirty="0">
                          <a:solidFill>
                            <a:schemeClr val="tx1"/>
                          </a:solidFill>
                        </a:rPr>
                        <a:t>Objectifs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Orientations</a:t>
                      </a:r>
                    </a:p>
                  </a:txBody>
                  <a:tcPr/>
                </a:tc>
                <a:tc>
                  <a:txBody>
                    <a:bodyPr/>
                    <a:lstStyle/>
                    <a:p>
                      <a:pPr algn="ctr"/>
                      <a:r>
                        <a:rPr lang="fr-FR" sz="1600" dirty="0">
                          <a:solidFill>
                            <a:schemeClr val="tx1"/>
                          </a:solidFill>
                        </a:rPr>
                        <a:t>Dispositions</a:t>
                      </a:r>
                    </a:p>
                  </a:txBody>
                  <a:tcPr/>
                </a:tc>
                <a:extLst>
                  <a:ext uri="{0D108BD9-81ED-4DB2-BD59-A6C34878D82A}">
                    <a16:rowId xmlns:a16="http://schemas.microsoft.com/office/drawing/2014/main" val="1854759799"/>
                  </a:ext>
                </a:extLst>
              </a:tr>
              <a:tr h="1329151">
                <a:tc>
                  <a:txBody>
                    <a:bodyPr/>
                    <a:lstStyle/>
                    <a:p>
                      <a:pPr algn="ctr"/>
                      <a:endParaRPr lang="fr-FR" sz="1400" dirty="0"/>
                    </a:p>
                    <a:p>
                      <a:pPr algn="l"/>
                      <a:r>
                        <a:rPr lang="fr-FR" sz="1400" b="1" u="sng" dirty="0"/>
                        <a:t>Enjeu A </a:t>
                      </a:r>
                      <a:r>
                        <a:rPr lang="fr-FR" sz="1400" u="sng" dirty="0"/>
                        <a:t>: </a:t>
                      </a:r>
                      <a:r>
                        <a:rPr lang="fr-FR" sz="1400" dirty="0"/>
                        <a:t>Maintenir et améliorer la biodiversité des milieux aquatiques</a:t>
                      </a:r>
                    </a:p>
                    <a:p>
                      <a:pPr algn="ctr"/>
                      <a:endParaRPr lang="fr-FR" sz="1400" dirty="0"/>
                    </a:p>
                  </a:txBody>
                  <a:tcPr/>
                </a:tc>
                <a:tc>
                  <a:txBody>
                    <a:bodyPr/>
                    <a:lstStyle/>
                    <a:p>
                      <a:pPr algn="l"/>
                      <a:r>
                        <a:rPr lang="fr-FR" sz="1400" b="1" u="sng" dirty="0"/>
                        <a:t>Objectif 1.1</a:t>
                      </a:r>
                      <a:r>
                        <a:rPr lang="fr-FR" sz="1400" b="1" dirty="0"/>
                        <a:t>: </a:t>
                      </a:r>
                      <a:r>
                        <a:rPr lang="fr-FR" sz="1400" dirty="0"/>
                        <a:t>Améliorer la physico-chimie générale des milieux </a:t>
                      </a:r>
                    </a:p>
                    <a:p>
                      <a:pPr algn="l"/>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effectLst/>
                          <a:latin typeface="Calibri" panose="020F0502020204030204" pitchFamily="34" charset="0"/>
                          <a:ea typeface="Calibri" panose="020F0502020204030204" pitchFamily="34" charset="0"/>
                          <a:cs typeface="Times New Roman" panose="02020603050405020304" pitchFamily="18" charset="0"/>
                        </a:rPr>
                        <a:t>Orientation A-4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Adopter une gestion des sols et de l’espace agricole permettant de limiter les risques de ruissellement, d’érosion, et de transfert des polluants vers les cours d'eau, les eaux souterraines et la mer</a:t>
                      </a:r>
                    </a:p>
                    <a:p>
                      <a:pPr algn="l"/>
                      <a:endParaRPr lang="fr-FR" sz="1400" dirty="0"/>
                    </a:p>
                  </a:txBody>
                  <a:tcPr/>
                </a:tc>
                <a:tc>
                  <a:txBody>
                    <a:bodyPr/>
                    <a:lstStyle/>
                    <a:p>
                      <a:pPr algn="ctr"/>
                      <a:endParaRPr lang="fr-FR" sz="1400" dirty="0"/>
                    </a:p>
                  </a:txBody>
                  <a:tcPr/>
                </a:tc>
                <a:extLst>
                  <a:ext uri="{0D108BD9-81ED-4DB2-BD59-A6C34878D82A}">
                    <a16:rowId xmlns:a16="http://schemas.microsoft.com/office/drawing/2014/main" val="2723551841"/>
                  </a:ext>
                </a:extLst>
              </a:tr>
              <a:tr h="613454">
                <a:tc rowSpan="3">
                  <a:txBody>
                    <a:bodyPr/>
                    <a:lstStyle/>
                    <a:p>
                      <a:pPr algn="l"/>
                      <a:r>
                        <a:rPr lang="fr-FR" sz="1400" b="1" u="sng" dirty="0"/>
                        <a:t>Enjeu C </a:t>
                      </a:r>
                      <a:r>
                        <a:rPr lang="fr-FR" sz="1400" b="1" dirty="0"/>
                        <a:t>: </a:t>
                      </a:r>
                      <a:r>
                        <a:rPr lang="fr-FR" sz="1400" b="0" dirty="0">
                          <a:solidFill>
                            <a:srgbClr val="FF0000"/>
                          </a:solidFill>
                        </a:rPr>
                        <a:t>S'appuyer sur le fonctionnement naturel des milieux pour prévenir et limiter les effets négatifs des inondations</a:t>
                      </a:r>
                    </a:p>
                    <a:p>
                      <a:pPr algn="l"/>
                      <a:endParaRPr lang="fr-FR" sz="1400" dirty="0"/>
                    </a:p>
                  </a:txBody>
                  <a:tcPr/>
                </a:tc>
                <a:tc rowSpan="2">
                  <a:txBody>
                    <a:bodyPr/>
                    <a:lstStyle/>
                    <a:p>
                      <a:pPr algn="l"/>
                      <a:r>
                        <a:rPr lang="fr-FR" sz="1400" b="1" u="sng" dirty="0"/>
                        <a:t>Objectif 3.1</a:t>
                      </a:r>
                      <a:r>
                        <a:rPr lang="fr-FR" sz="1400" b="1" dirty="0"/>
                        <a:t>: </a:t>
                      </a:r>
                      <a:r>
                        <a:rPr lang="fr-FR" sz="1400" dirty="0">
                          <a:solidFill>
                            <a:srgbClr val="FF0000"/>
                          </a:solidFill>
                        </a:rPr>
                        <a:t>Prévenir et gérer les crues, inondations et submersions marines</a:t>
                      </a:r>
                    </a:p>
                    <a:p>
                      <a:pPr algn="l"/>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effectLst/>
                          <a:latin typeface="Calibri" panose="020F0502020204030204" pitchFamily="34" charset="0"/>
                          <a:ea typeface="Calibri" panose="020F0502020204030204" pitchFamily="34" charset="0"/>
                          <a:cs typeface="Times New Roman" panose="02020603050405020304" pitchFamily="18" charset="0"/>
                        </a:rPr>
                        <a:t>Orientation C-1 </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Limiter les dommages liés aux inondations.</a:t>
                      </a:r>
                    </a:p>
                    <a:p>
                      <a:pPr algn="l"/>
                      <a:endParaRPr lang="fr-FR" sz="1400" dirty="0"/>
                    </a:p>
                  </a:txBody>
                  <a:tcPr/>
                </a:tc>
                <a:tc>
                  <a:txBody>
                    <a:bodyPr/>
                    <a:lstStyle/>
                    <a:p>
                      <a:pPr algn="l"/>
                      <a:r>
                        <a:rPr lang="fr-FR" sz="1400" dirty="0">
                          <a:solidFill>
                            <a:srgbClr val="FF0000"/>
                          </a:solidFill>
                        </a:rPr>
                        <a:t>Préserver le caractère inondable des zones identifiées (notamment dans les PPRI)</a:t>
                      </a:r>
                    </a:p>
                  </a:txBody>
                  <a:tcPr/>
                </a:tc>
                <a:extLst>
                  <a:ext uri="{0D108BD9-81ED-4DB2-BD59-A6C34878D82A}">
                    <a16:rowId xmlns:a16="http://schemas.microsoft.com/office/drawing/2014/main" val="588052994"/>
                  </a:ext>
                </a:extLst>
              </a:tr>
              <a:tr h="1150227">
                <a:tc vMerge="1">
                  <a:txBody>
                    <a:bodyPr/>
                    <a:lstStyle/>
                    <a:p>
                      <a:endParaRPr lang="fr-FR"/>
                    </a:p>
                  </a:txBody>
                  <a:tcPr/>
                </a:tc>
                <a:tc vMerge="1">
                  <a:txBody>
                    <a:bodyPr/>
                    <a:lstStyle/>
                    <a:p>
                      <a:pPr algn="ct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effectLst/>
                          <a:latin typeface="Calibri" panose="020F0502020204030204" pitchFamily="34" charset="0"/>
                          <a:ea typeface="Calibri" panose="020F0502020204030204" pitchFamily="34" charset="0"/>
                          <a:cs typeface="Times New Roman" panose="02020603050405020304" pitchFamily="18" charset="0"/>
                        </a:rPr>
                        <a:t>Orientation C-2 </a:t>
                      </a:r>
                      <a:r>
                        <a:rPr lang="fr-FR" sz="1400" dirty="0">
                          <a:effectLst/>
                          <a:latin typeface="Calibri" panose="020F0502020204030204" pitchFamily="34" charset="0"/>
                          <a:ea typeface="Calibri" panose="020F0502020204030204" pitchFamily="34" charset="0"/>
                          <a:cs typeface="Times New Roman" panose="02020603050405020304" pitchFamily="18" charset="0"/>
                        </a:rPr>
                        <a:t>: Limiter le ruissellement en zones urbaines et en zones rurales pour réduire les risques d’inondation et les risques d’érosion des sols et coulées de boues.</a:t>
                      </a:r>
                    </a:p>
                    <a:p>
                      <a:pPr algn="l"/>
                      <a:endParaRPr lang="fr-FR" sz="1400" dirty="0"/>
                    </a:p>
                  </a:txBody>
                  <a:tcPr/>
                </a:tc>
                <a:tc>
                  <a:txBody>
                    <a:bodyPr/>
                    <a:lstStyle/>
                    <a:p>
                      <a:pPr algn="ctr"/>
                      <a:endParaRPr lang="fr-FR" sz="1400" dirty="0"/>
                    </a:p>
                  </a:txBody>
                  <a:tcPr/>
                </a:tc>
                <a:extLst>
                  <a:ext uri="{0D108BD9-81ED-4DB2-BD59-A6C34878D82A}">
                    <a16:rowId xmlns:a16="http://schemas.microsoft.com/office/drawing/2014/main" val="888734224"/>
                  </a:ext>
                </a:extLst>
              </a:tr>
              <a:tr h="792378">
                <a:tc vMerge="1">
                  <a:txBody>
                    <a:bodyPr/>
                    <a:lstStyle/>
                    <a:p>
                      <a:pPr algn="l"/>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effectLst/>
                          <a:latin typeface="Calibri" panose="020F0502020204030204" pitchFamily="34" charset="0"/>
                          <a:ea typeface="Calibri" panose="020F0502020204030204" pitchFamily="34" charset="0"/>
                          <a:cs typeface="Times New Roman" panose="02020603050405020304" pitchFamily="18" charset="0"/>
                        </a:rPr>
                        <a:t>Objectif 3.2: </a:t>
                      </a:r>
                      <a:r>
                        <a:rPr lang="fr-FR" sz="1400" dirty="0">
                          <a:effectLst/>
                          <a:latin typeface="Calibri" panose="020F0502020204030204" pitchFamily="34" charset="0"/>
                          <a:ea typeface="Calibri" panose="020F0502020204030204" pitchFamily="34" charset="0"/>
                          <a:cs typeface="Times New Roman" panose="02020603050405020304" pitchFamily="18" charset="0"/>
                        </a:rPr>
                        <a:t>Prévenir et restaurer la dynamique naturelle des cours d’eau</a:t>
                      </a:r>
                    </a:p>
                    <a:p>
                      <a:pPr algn="l"/>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effectLst/>
                          <a:latin typeface="Calibri" panose="020F0502020204030204" pitchFamily="34" charset="0"/>
                          <a:ea typeface="Calibri" panose="020F0502020204030204" pitchFamily="34" charset="0"/>
                          <a:cs typeface="Times New Roman" panose="02020603050405020304" pitchFamily="18" charset="0"/>
                        </a:rPr>
                        <a:t>Orientation C-3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Privilégier le fonctionnement naturel des bassins versants</a:t>
                      </a:r>
                    </a:p>
                    <a:p>
                      <a:pPr algn="l"/>
                      <a:endParaRPr lang="fr-FR" sz="1400" dirty="0"/>
                    </a:p>
                  </a:txBody>
                  <a:tcPr/>
                </a:tc>
                <a:tc>
                  <a:txBody>
                    <a:bodyPr/>
                    <a:lstStyle/>
                    <a:p>
                      <a:pPr algn="ctr"/>
                      <a:endParaRPr lang="fr-FR" sz="1400" dirty="0"/>
                    </a:p>
                  </a:txBody>
                  <a:tcPr/>
                </a:tc>
                <a:extLst>
                  <a:ext uri="{0D108BD9-81ED-4DB2-BD59-A6C34878D82A}">
                    <a16:rowId xmlns:a16="http://schemas.microsoft.com/office/drawing/2014/main" val="3688625684"/>
                  </a:ext>
                </a:extLst>
              </a:tr>
              <a:tr h="613454">
                <a:tc>
                  <a:txBody>
                    <a:bodyPr/>
                    <a:lstStyle/>
                    <a:p>
                      <a:pPr algn="l"/>
                      <a:endParaRPr lang="fr-FR" sz="1400" dirty="0"/>
                    </a:p>
                  </a:txBody>
                  <a:tcPr/>
                </a:tc>
                <a:tc>
                  <a:txBody>
                    <a:bodyPr/>
                    <a:lstStyle/>
                    <a:p>
                      <a:pPr algn="l"/>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a:effectLst/>
                          <a:latin typeface="Calibri" panose="020F0502020204030204" pitchFamily="34" charset="0"/>
                          <a:ea typeface="Calibri" panose="020F0502020204030204" pitchFamily="34" charset="0"/>
                          <a:cs typeface="Times New Roman" panose="02020603050405020304" pitchFamily="18" charset="0"/>
                        </a:rPr>
                        <a:t>Orientation C-4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Préserver et restaurer la dynamique naturelle des cours d’eau</a:t>
                      </a:r>
                      <a:endParaRPr lang="fr-FR" sz="1400" b="1" dirty="0"/>
                    </a:p>
                    <a:p>
                      <a:pPr algn="l"/>
                      <a:endParaRPr lang="fr-FR" sz="1400" dirty="0"/>
                    </a:p>
                  </a:txBody>
                  <a:tcPr/>
                </a:tc>
                <a:tc>
                  <a:txBody>
                    <a:bodyPr/>
                    <a:lstStyle/>
                    <a:p>
                      <a:pPr algn="ctr"/>
                      <a:endParaRPr lang="fr-FR" sz="1400" dirty="0"/>
                    </a:p>
                  </a:txBody>
                  <a:tcPr/>
                </a:tc>
                <a:extLst>
                  <a:ext uri="{0D108BD9-81ED-4DB2-BD59-A6C34878D82A}">
                    <a16:rowId xmlns:a16="http://schemas.microsoft.com/office/drawing/2014/main" val="4209485793"/>
                  </a:ext>
                </a:extLst>
              </a:tr>
            </a:tbl>
          </a:graphicData>
        </a:graphic>
      </p:graphicFrame>
      <p:sp>
        <p:nvSpPr>
          <p:cNvPr id="8" name="Titre 1">
            <a:extLst>
              <a:ext uri="{FF2B5EF4-FFF2-40B4-BE49-F238E27FC236}">
                <a16:creationId xmlns:a16="http://schemas.microsoft.com/office/drawing/2014/main" id="{770AFF38-9150-4497-BB87-36CF5FB7A497}"/>
              </a:ext>
            </a:extLst>
          </p:cNvPr>
          <p:cNvSpPr txBox="1">
            <a:spLocks noGrp="1"/>
          </p:cNvSpPr>
          <p:nvPr>
            <p:ph type="title"/>
          </p:nvPr>
        </p:nvSpPr>
        <p:spPr>
          <a:xfrm>
            <a:off x="1807028" y="55757"/>
            <a:ext cx="10058400" cy="514032"/>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Les enjeux, objectifs et orientations du SDAGE 2022-2027 </a:t>
            </a:r>
          </a:p>
        </p:txBody>
      </p:sp>
    </p:spTree>
    <p:extLst>
      <p:ext uri="{BB962C8B-B14F-4D97-AF65-F5344CB8AC3E}">
        <p14:creationId xmlns:p14="http://schemas.microsoft.com/office/powerpoint/2010/main" val="120554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DBCDC1-01B8-4612-B5AE-A038D60D274E}"/>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D05688D0-CC02-4BCD-AEAA-DEF6E55E7F63}"/>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1906C2A0-D9FF-46CC-9D24-27FB5DBAC055}"/>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C249CA64-0774-4EF6-9EC7-71D5C077BFCC}"/>
              </a:ext>
            </a:extLst>
          </p:cNvPr>
          <p:cNvSpPr>
            <a:spLocks noGrp="1"/>
          </p:cNvSpPr>
          <p:nvPr>
            <p:ph type="sldNum" sz="quarter" idx="12"/>
          </p:nvPr>
        </p:nvSpPr>
        <p:spPr/>
        <p:txBody>
          <a:bodyPr/>
          <a:lstStyle/>
          <a:p>
            <a:fld id="{B9313472-45EF-469F-9C12-18D63CA62E90}" type="slidenum">
              <a:rPr lang="fr-FR" smtClean="0"/>
              <a:t>7</a:t>
            </a:fld>
            <a:endParaRPr lang="fr-FR"/>
          </a:p>
        </p:txBody>
      </p:sp>
      <p:graphicFrame>
        <p:nvGraphicFramePr>
          <p:cNvPr id="7" name="Tableau 8">
            <a:extLst>
              <a:ext uri="{FF2B5EF4-FFF2-40B4-BE49-F238E27FC236}">
                <a16:creationId xmlns:a16="http://schemas.microsoft.com/office/drawing/2014/main" id="{46CAE94E-104E-425B-BFD5-9F200E2E763D}"/>
              </a:ext>
            </a:extLst>
          </p:cNvPr>
          <p:cNvGraphicFramePr>
            <a:graphicFrameLocks noGrp="1"/>
          </p:cNvGraphicFramePr>
          <p:nvPr>
            <p:extLst>
              <p:ext uri="{D42A27DB-BD31-4B8C-83A1-F6EECF244321}">
                <p14:modId xmlns:p14="http://schemas.microsoft.com/office/powerpoint/2010/main" val="209393592"/>
              </p:ext>
            </p:extLst>
          </p:nvPr>
        </p:nvGraphicFramePr>
        <p:xfrm>
          <a:off x="258339" y="507808"/>
          <a:ext cx="11736281" cy="5753292"/>
        </p:xfrm>
        <a:graphic>
          <a:graphicData uri="http://schemas.openxmlformats.org/drawingml/2006/table">
            <a:tbl>
              <a:tblPr firstRow="1" bandRow="1">
                <a:tableStyleId>{5C22544A-7EE6-4342-B048-85BDC9FD1C3A}</a:tableStyleId>
              </a:tblPr>
              <a:tblGrid>
                <a:gridCol w="1590155">
                  <a:extLst>
                    <a:ext uri="{9D8B030D-6E8A-4147-A177-3AD203B41FA5}">
                      <a16:colId xmlns:a16="http://schemas.microsoft.com/office/drawing/2014/main" val="3561830647"/>
                    </a:ext>
                  </a:extLst>
                </a:gridCol>
                <a:gridCol w="1327172">
                  <a:extLst>
                    <a:ext uri="{9D8B030D-6E8A-4147-A177-3AD203B41FA5}">
                      <a16:colId xmlns:a16="http://schemas.microsoft.com/office/drawing/2014/main" val="4225996518"/>
                    </a:ext>
                  </a:extLst>
                </a:gridCol>
                <a:gridCol w="2500125">
                  <a:extLst>
                    <a:ext uri="{9D8B030D-6E8A-4147-A177-3AD203B41FA5}">
                      <a16:colId xmlns:a16="http://schemas.microsoft.com/office/drawing/2014/main" val="1272467235"/>
                    </a:ext>
                  </a:extLst>
                </a:gridCol>
                <a:gridCol w="2754361">
                  <a:extLst>
                    <a:ext uri="{9D8B030D-6E8A-4147-A177-3AD203B41FA5}">
                      <a16:colId xmlns:a16="http://schemas.microsoft.com/office/drawing/2014/main" val="2642470836"/>
                    </a:ext>
                  </a:extLst>
                </a:gridCol>
                <a:gridCol w="3564468">
                  <a:extLst>
                    <a:ext uri="{9D8B030D-6E8A-4147-A177-3AD203B41FA5}">
                      <a16:colId xmlns:a16="http://schemas.microsoft.com/office/drawing/2014/main" val="3198753118"/>
                    </a:ext>
                  </a:extLst>
                </a:gridCol>
              </a:tblGrid>
              <a:tr h="986279">
                <a:tc>
                  <a:txBody>
                    <a:bodyPr/>
                    <a:lstStyle/>
                    <a:p>
                      <a:pPr algn="ctr"/>
                      <a:r>
                        <a:rPr lang="fr-FR" sz="1800" dirty="0">
                          <a:solidFill>
                            <a:schemeClr val="tx1"/>
                          </a:solidFill>
                        </a:rPr>
                        <a:t>Enjeu</a:t>
                      </a:r>
                    </a:p>
                    <a:p>
                      <a:pPr algn="ctr"/>
                      <a:r>
                        <a:rPr lang="fr-FR" sz="1800" dirty="0">
                          <a:solidFill>
                            <a:srgbClr val="FF0000"/>
                          </a:solidFill>
                        </a:rPr>
                        <a:t>Pas défini</a:t>
                      </a:r>
                    </a:p>
                  </a:txBody>
                  <a:tcPr/>
                </a:tc>
                <a:tc>
                  <a:txBody>
                    <a:bodyPr/>
                    <a:lstStyle/>
                    <a:p>
                      <a:pPr algn="ctr"/>
                      <a:r>
                        <a:rPr lang="fr-FR" sz="1800" dirty="0">
                          <a:solidFill>
                            <a:schemeClr val="tx1"/>
                          </a:solidFill>
                        </a:rPr>
                        <a:t>Objectif général</a:t>
                      </a:r>
                    </a:p>
                    <a:p>
                      <a:pPr algn="ctr"/>
                      <a:r>
                        <a:rPr lang="fr-FR" sz="1800" dirty="0">
                          <a:solidFill>
                            <a:srgbClr val="FF0000"/>
                          </a:solidFill>
                        </a:rPr>
                        <a:t>Validé</a:t>
                      </a:r>
                    </a:p>
                  </a:txBody>
                  <a:tcPr/>
                </a:tc>
                <a:tc>
                  <a:txBody>
                    <a:bodyPr/>
                    <a:lstStyle/>
                    <a:p>
                      <a:pPr algn="ctr"/>
                      <a:r>
                        <a:rPr lang="fr-FR" sz="1800" dirty="0">
                          <a:solidFill>
                            <a:schemeClr val="tx1"/>
                          </a:solidFill>
                        </a:rPr>
                        <a:t>Objectifs spécifiques</a:t>
                      </a:r>
                    </a:p>
                    <a:p>
                      <a:pPr algn="ctr"/>
                      <a:r>
                        <a:rPr lang="fr-FR" sz="1800" dirty="0">
                          <a:solidFill>
                            <a:srgbClr val="FF0000"/>
                          </a:solidFill>
                        </a:rPr>
                        <a:t>Validés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rPr>
                        <a:t>Orientations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rPr>
                        <a:t>Définies mais non validées</a:t>
                      </a:r>
                      <a:endParaRPr lang="fr-FR" sz="1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ndParaRPr>
                    </a:p>
                  </a:txBody>
                  <a:tcPr/>
                </a:tc>
                <a:tc>
                  <a:txBody>
                    <a:bodyPr/>
                    <a:lstStyle/>
                    <a:p>
                      <a:pPr algn="ctr"/>
                      <a:r>
                        <a:rPr lang="fr-FR" sz="1800" dirty="0">
                          <a:solidFill>
                            <a:schemeClr val="tx1"/>
                          </a:solidFill>
                        </a:rPr>
                        <a:t>Dispositions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rPr>
                        <a:t>Définies mais non validées</a:t>
                      </a:r>
                      <a:endParaRPr lang="fr-FR" sz="1800" dirty="0">
                        <a:solidFill>
                          <a:schemeClr val="tx1"/>
                        </a:solidFill>
                      </a:endParaRPr>
                    </a:p>
                    <a:p>
                      <a:pPr algn="ctr"/>
                      <a:endParaRPr lang="fr-FR" sz="1800" dirty="0">
                        <a:solidFill>
                          <a:schemeClr val="tx1"/>
                        </a:solidFill>
                      </a:endParaRPr>
                    </a:p>
                  </a:txBody>
                  <a:tcPr/>
                </a:tc>
                <a:extLst>
                  <a:ext uri="{0D108BD9-81ED-4DB2-BD59-A6C34878D82A}">
                    <a16:rowId xmlns:a16="http://schemas.microsoft.com/office/drawing/2014/main" val="1854759799"/>
                  </a:ext>
                </a:extLst>
              </a:tr>
              <a:tr h="2465697">
                <a:tc rowSpan="2">
                  <a:txBody>
                    <a:bodyPr/>
                    <a:lstStyle/>
                    <a:p>
                      <a:pPr algn="l"/>
                      <a:endParaRPr lang="fr-FR" sz="1600" dirty="0"/>
                    </a:p>
                    <a:p>
                      <a:pPr algn="l"/>
                      <a:endParaRPr lang="fr-FR" sz="1600" dirty="0"/>
                    </a:p>
                    <a:p>
                      <a:pPr algn="l"/>
                      <a:r>
                        <a:rPr lang="fr-FR" sz="1600" dirty="0">
                          <a:solidFill>
                            <a:srgbClr val="FF0000"/>
                          </a:solidFill>
                        </a:rPr>
                        <a:t>Proposition: </a:t>
                      </a:r>
                      <a:r>
                        <a:rPr lang="fr-FR" sz="1600" dirty="0">
                          <a:solidFill>
                            <a:schemeClr val="tx1"/>
                          </a:solidFill>
                        </a:rPr>
                        <a:t>La maîtrise du risque sur le bassin versant de l’Authie</a:t>
                      </a:r>
                      <a:endParaRPr lang="fr-FR" sz="1600" dirty="0"/>
                    </a:p>
                  </a:txBody>
                  <a:tcPr/>
                </a:tc>
                <a:tc rowSpan="3">
                  <a:txBody>
                    <a:bodyPr/>
                    <a:lstStyle/>
                    <a:p>
                      <a:pPr algn="l"/>
                      <a:endParaRPr lang="fr-FR" sz="1600" dirty="0"/>
                    </a:p>
                    <a:p>
                      <a:pPr algn="l"/>
                      <a:endParaRPr lang="fr-FR" sz="1600" dirty="0"/>
                    </a:p>
                    <a:p>
                      <a:pPr algn="l"/>
                      <a:endParaRPr lang="fr-FR" sz="1600" dirty="0"/>
                    </a:p>
                    <a:p>
                      <a:pPr algn="l"/>
                      <a:endParaRPr lang="fr-FR" sz="1600" dirty="0"/>
                    </a:p>
                    <a:p>
                      <a:pPr algn="l"/>
                      <a:endParaRPr lang="fr-FR" sz="1600" dirty="0"/>
                    </a:p>
                    <a:p>
                      <a:pPr algn="l"/>
                      <a:endParaRPr lang="fr-FR" sz="1600" dirty="0"/>
                    </a:p>
                    <a:p>
                      <a:pPr algn="l"/>
                      <a:endParaRPr lang="fr-FR" sz="1600" dirty="0"/>
                    </a:p>
                    <a:p>
                      <a:pPr algn="l"/>
                      <a:endParaRPr lang="fr-FR" sz="1600" dirty="0"/>
                    </a:p>
                    <a:p>
                      <a:pPr algn="l"/>
                      <a:r>
                        <a:rPr lang="fr-FR" sz="1600" dirty="0"/>
                        <a:t>Limiter le risque d’inondation</a:t>
                      </a:r>
                    </a:p>
                  </a:txBody>
                  <a:tcPr/>
                </a:tc>
                <a:tc>
                  <a:txBody>
                    <a:bodyPr/>
                    <a:lstStyle/>
                    <a:p>
                      <a:pPr algn="l"/>
                      <a:r>
                        <a:rPr lang="fr-FR" sz="1600" dirty="0"/>
                        <a:t>Lutter contre le ruissellement sur les terres agricoles</a:t>
                      </a:r>
                    </a:p>
                  </a:txBody>
                  <a:tcPr/>
                </a:tc>
                <a:tc>
                  <a:txBody>
                    <a:bodyPr/>
                    <a:lstStyle/>
                    <a:p>
                      <a:pPr algn="l"/>
                      <a:r>
                        <a:rPr lang="fr-FR" sz="1600" dirty="0"/>
                        <a:t>Mettre en place une animation territoriale à l’échelle du bassin versant</a:t>
                      </a:r>
                    </a:p>
                  </a:txBody>
                  <a:tcPr/>
                </a:tc>
                <a:tc>
                  <a:txBody>
                    <a:bodyPr/>
                    <a:lstStyle/>
                    <a:p>
                      <a:pPr algn="l"/>
                      <a:r>
                        <a:rPr lang="fr-FR" sz="1600" dirty="0"/>
                        <a:t>La Commission Locale de l’Eau préconise la mise en place d’une animation territoriale sur le bassin versant de l’Authie dans le but d’initier de façon durable des techniques agronomiques permettant de lutter contre l’érosion (travail simplifié du sol, non labour, couverts d’inter-cultures, travail perpendiculaire à la pente, etc.). </a:t>
                      </a:r>
                    </a:p>
                  </a:txBody>
                  <a:tcPr/>
                </a:tc>
                <a:extLst>
                  <a:ext uri="{0D108BD9-81ED-4DB2-BD59-A6C34878D82A}">
                    <a16:rowId xmlns:a16="http://schemas.microsoft.com/office/drawing/2014/main" val="2723551841"/>
                  </a:ext>
                </a:extLst>
              </a:tr>
              <a:tr h="1150658">
                <a:tc vMerge="1">
                  <a:txBody>
                    <a:bodyPr/>
                    <a:lstStyle/>
                    <a:p>
                      <a:pPr algn="l"/>
                      <a:endParaRPr lang="fr-FR" sz="1800" dirty="0"/>
                    </a:p>
                  </a:txBody>
                  <a:tcPr/>
                </a:tc>
                <a:tc vMerge="1">
                  <a:txBody>
                    <a:bodyPr/>
                    <a:lstStyle/>
                    <a:p>
                      <a:pPr algn="l"/>
                      <a:endParaRPr lang="fr-FR" sz="1600" dirty="0"/>
                    </a:p>
                  </a:txBody>
                  <a:tcPr/>
                </a:tc>
                <a:tc>
                  <a:txBody>
                    <a:bodyPr/>
                    <a:lstStyle/>
                    <a:p>
                      <a:pPr algn="l"/>
                      <a:r>
                        <a:rPr lang="fr-FR" sz="1600" dirty="0">
                          <a:solidFill>
                            <a:schemeClr val="tx1"/>
                          </a:solidFill>
                        </a:rPr>
                        <a:t>A</a:t>
                      </a:r>
                      <a:r>
                        <a:rPr lang="fr-FR" sz="1600" dirty="0"/>
                        <a:t>méliorer la connaissance du fonctionnement hydraulique de la Vallée de l’Authie</a:t>
                      </a:r>
                    </a:p>
                  </a:txBody>
                  <a:tcPr/>
                </a:tc>
                <a:tc>
                  <a:txBody>
                    <a:bodyPr/>
                    <a:lstStyle/>
                    <a:p>
                      <a:pPr algn="l"/>
                      <a:endParaRPr lang="fr-FR" sz="1600" dirty="0"/>
                    </a:p>
                  </a:txBody>
                  <a:tcPr/>
                </a:tc>
                <a:tc>
                  <a:txBody>
                    <a:bodyPr/>
                    <a:lstStyle/>
                    <a:p>
                      <a:pPr algn="l"/>
                      <a:r>
                        <a:rPr lang="fr-FR" sz="1600" dirty="0"/>
                        <a:t>. </a:t>
                      </a:r>
                    </a:p>
                  </a:txBody>
                  <a:tcPr/>
                </a:tc>
                <a:extLst>
                  <a:ext uri="{0D108BD9-81ED-4DB2-BD59-A6C34878D82A}">
                    <a16:rowId xmlns:a16="http://schemas.microsoft.com/office/drawing/2014/main" val="3898578371"/>
                  </a:ext>
                </a:extLst>
              </a:tr>
              <a:tr h="1150658">
                <a:tc>
                  <a:txBody>
                    <a:bodyPr/>
                    <a:lstStyle/>
                    <a:p>
                      <a:pPr algn="l"/>
                      <a:endParaRPr lang="fr-FR" sz="1600" dirty="0"/>
                    </a:p>
                  </a:txBody>
                  <a:tcPr/>
                </a:tc>
                <a:tc vMerge="1">
                  <a:txBody>
                    <a:bodyPr/>
                    <a:lstStyle/>
                    <a:p>
                      <a:pPr algn="l"/>
                      <a:endParaRPr lang="fr-FR" sz="1600" dirty="0"/>
                    </a:p>
                  </a:txBody>
                  <a:tcPr/>
                </a:tc>
                <a:tc>
                  <a:txBody>
                    <a:bodyPr/>
                    <a:lstStyle/>
                    <a:p>
                      <a:pPr algn="l"/>
                      <a:r>
                        <a:rPr lang="fr-FR" sz="1600" dirty="0"/>
                        <a:t>Favoriser la cohérence des programmes de lutte contre les inondations à l’échelle du bassin versant</a:t>
                      </a:r>
                    </a:p>
                  </a:txBody>
                  <a:tcPr/>
                </a:tc>
                <a:tc>
                  <a:txBody>
                    <a:bodyPr/>
                    <a:lstStyle/>
                    <a:p>
                      <a:pPr algn="l"/>
                      <a:endParaRPr lang="fr-FR" sz="1600" dirty="0"/>
                    </a:p>
                  </a:txBody>
                  <a:tcPr/>
                </a:tc>
                <a:tc>
                  <a:txBody>
                    <a:bodyPr/>
                    <a:lstStyle/>
                    <a:p>
                      <a:pPr algn="l"/>
                      <a:endParaRPr lang="fr-FR" sz="1600" dirty="0"/>
                    </a:p>
                  </a:txBody>
                  <a:tcPr/>
                </a:tc>
                <a:extLst>
                  <a:ext uri="{0D108BD9-81ED-4DB2-BD59-A6C34878D82A}">
                    <a16:rowId xmlns:a16="http://schemas.microsoft.com/office/drawing/2014/main" val="588052994"/>
                  </a:ext>
                </a:extLst>
              </a:tr>
            </a:tbl>
          </a:graphicData>
        </a:graphic>
      </p:graphicFrame>
      <p:sp>
        <p:nvSpPr>
          <p:cNvPr id="10" name="Titre 1">
            <a:extLst>
              <a:ext uri="{FF2B5EF4-FFF2-40B4-BE49-F238E27FC236}">
                <a16:creationId xmlns:a16="http://schemas.microsoft.com/office/drawing/2014/main" id="{D2F4ADE5-C85F-4315-BE84-DF04AB0DFA11}"/>
              </a:ext>
            </a:extLst>
          </p:cNvPr>
          <p:cNvSpPr txBox="1">
            <a:spLocks/>
          </p:cNvSpPr>
          <p:nvPr/>
        </p:nvSpPr>
        <p:spPr>
          <a:xfrm>
            <a:off x="3686185" y="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 travail déjà réalisé dans le SAGE Authie</a:t>
            </a:r>
          </a:p>
        </p:txBody>
      </p:sp>
      <p:sp>
        <p:nvSpPr>
          <p:cNvPr id="14" name="Flèche : angle droit 13">
            <a:extLst>
              <a:ext uri="{FF2B5EF4-FFF2-40B4-BE49-F238E27FC236}">
                <a16:creationId xmlns:a16="http://schemas.microsoft.com/office/drawing/2014/main" id="{69A2CEA6-EC08-40D4-80BA-9F62859B5ABD}"/>
              </a:ext>
            </a:extLst>
          </p:cNvPr>
          <p:cNvSpPr/>
          <p:nvPr/>
        </p:nvSpPr>
        <p:spPr>
          <a:xfrm rot="5400000">
            <a:off x="2092557" y="4713118"/>
            <a:ext cx="1449494" cy="48145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045619E3-1D89-4E54-9966-BE4C11F67F0B}"/>
              </a:ext>
            </a:extLst>
          </p:cNvPr>
          <p:cNvSpPr/>
          <p:nvPr/>
        </p:nvSpPr>
        <p:spPr>
          <a:xfrm>
            <a:off x="5511800" y="5545103"/>
            <a:ext cx="584200" cy="3891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2600D1A2-ABE7-4703-953B-76BB1623750D}"/>
              </a:ext>
            </a:extLst>
          </p:cNvPr>
          <p:cNvCxnSpPr/>
          <p:nvPr/>
        </p:nvCxnSpPr>
        <p:spPr>
          <a:xfrm>
            <a:off x="2108200" y="698500"/>
            <a:ext cx="77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1B2B19-7856-4264-87F6-6C5A334C7A7B}"/>
              </a:ext>
            </a:extLst>
          </p:cNvPr>
          <p:cNvCxnSpPr/>
          <p:nvPr/>
        </p:nvCxnSpPr>
        <p:spPr>
          <a:xfrm>
            <a:off x="2108200" y="990600"/>
            <a:ext cx="77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6A4E902-1C71-4D34-9D65-CD1AE0ABEBD2}"/>
              </a:ext>
            </a:extLst>
          </p:cNvPr>
          <p:cNvCxnSpPr>
            <a:cxnSpLocks/>
          </p:cNvCxnSpPr>
          <p:nvPr/>
        </p:nvCxnSpPr>
        <p:spPr>
          <a:xfrm>
            <a:off x="4305300" y="711200"/>
            <a:ext cx="111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10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Autofit/>
          </a:bodyPr>
          <a:lstStyle/>
          <a:p>
            <a:pPr algn="ctr"/>
            <a:r>
              <a:rPr lang="fr-FR" sz="3200" b="1" dirty="0">
                <a:solidFill>
                  <a:srgbClr val="0070C0"/>
                </a:solidFill>
              </a:rPr>
              <a:t>Le risque d’inondation sur le territoire de l’Authie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448784" y="1759545"/>
            <a:ext cx="11620500" cy="4316941"/>
          </a:xfrm>
        </p:spPr>
        <p:txBody>
          <a:bodyPr>
            <a:normAutofit/>
          </a:bodyPr>
          <a:lstStyle/>
          <a:p>
            <a:pPr lvl="0" algn="just">
              <a:spcAft>
                <a:spcPts val="1200"/>
              </a:spcAft>
              <a:buFont typeface="Wingdings" panose="05000000000000000000" pitchFamily="2" charset="2"/>
              <a:buChar char="Ø"/>
              <a:tabLst>
                <a:tab pos="457200" algn="l"/>
              </a:tabLst>
            </a:pPr>
            <a:r>
              <a:rPr lang="fr-FR" sz="2400" dirty="0">
                <a:effectLst/>
                <a:latin typeface="Calibri" panose="020F0502020204030204" pitchFamily="34" charset="0"/>
                <a:ea typeface="Calibri" panose="020F0502020204030204" pitchFamily="34" charset="0"/>
                <a:cs typeface="Times New Roman" panose="02020603050405020304" pitchFamily="18" charset="0"/>
              </a:rPr>
              <a:t>Mouvement de terrain;</a:t>
            </a:r>
          </a:p>
          <a:p>
            <a:pPr algn="just">
              <a:spcAft>
                <a:spcPts val="1200"/>
              </a:spcAft>
              <a:buFont typeface="Wingdings" panose="05000000000000000000" pitchFamily="2" charset="2"/>
              <a:buChar char="Ø"/>
              <a:tabLst>
                <a:tab pos="457200" algn="l"/>
              </a:tabLst>
            </a:pPr>
            <a:r>
              <a:rPr lang="fr-FR" sz="2400" dirty="0">
                <a:effectLst/>
                <a:latin typeface="Calibri" panose="020F0502020204030204" pitchFamily="34" charset="0"/>
                <a:ea typeface="Calibri" panose="020F0502020204030204" pitchFamily="34" charset="0"/>
                <a:cs typeface="Times New Roman" panose="02020603050405020304" pitchFamily="18" charset="0"/>
              </a:rPr>
              <a:t>Submersion marine qui concerne le Littoral;</a:t>
            </a:r>
          </a:p>
          <a:p>
            <a:pPr algn="just">
              <a:spcAft>
                <a:spcPts val="1200"/>
              </a:spcAft>
              <a:buFont typeface="Wingdings" panose="05000000000000000000" pitchFamily="2" charset="2"/>
              <a:buChar char="Ø"/>
              <a:tabLst>
                <a:tab pos="457200" algn="l"/>
              </a:tabLst>
            </a:pPr>
            <a:r>
              <a:rPr lang="fr-FR" sz="2400" dirty="0">
                <a:effectLst/>
                <a:latin typeface="Calibri" panose="020F0502020204030204" pitchFamily="34" charset="0"/>
                <a:ea typeface="Calibri" panose="020F0502020204030204" pitchFamily="34" charset="0"/>
                <a:cs typeface="Times New Roman" panose="02020603050405020304" pitchFamily="18" charset="0"/>
              </a:rPr>
              <a:t>Inondations par remontée de nappe, par débordement de cours d’eau ou par ruissellement </a:t>
            </a:r>
          </a:p>
          <a:p>
            <a:pPr algn="just">
              <a:spcAft>
                <a:spcPts val="1200"/>
              </a:spcAft>
              <a:buFont typeface="Wingdings" panose="05000000000000000000" pitchFamily="2" charset="2"/>
              <a:buChar char="Ø"/>
              <a:tabLst>
                <a:tab pos="457200" algn="l"/>
              </a:tabLst>
            </a:pPr>
            <a:r>
              <a:rPr lang="fr-FR" sz="2400" dirty="0">
                <a:effectLst/>
                <a:latin typeface="Calibri" panose="020F0502020204030204" pitchFamily="34" charset="0"/>
                <a:ea typeface="Calibri" panose="020F0502020204030204" pitchFamily="34" charset="0"/>
                <a:cs typeface="Times New Roman" panose="02020603050405020304" pitchFamily="18" charset="0"/>
              </a:rPr>
              <a:t>Ruissellement et érosion des sols générant des coulées </a:t>
            </a:r>
            <a:r>
              <a:rPr lang="fr-FR" sz="2400">
                <a:effectLst/>
                <a:latin typeface="Calibri" panose="020F0502020204030204" pitchFamily="34" charset="0"/>
                <a:ea typeface="Calibri" panose="020F0502020204030204" pitchFamily="34" charset="0"/>
                <a:cs typeface="Times New Roman" panose="02020603050405020304" pitchFamily="18" charset="0"/>
              </a:rPr>
              <a:t>de boue</a:t>
            </a:r>
            <a:endParaRPr lang="fr-FR" sz="2200" b="1" dirty="0"/>
          </a:p>
          <a:p>
            <a:pPr marL="0" indent="0">
              <a:buClr>
                <a:srgbClr val="0F6FC6"/>
              </a:buClr>
              <a:buNone/>
            </a:pPr>
            <a:endParaRPr lang="fr-FR" sz="2000" dirty="0"/>
          </a:p>
          <a:p>
            <a:pPr>
              <a:buClr>
                <a:srgbClr val="0F6FC6"/>
              </a:buClr>
              <a:buFont typeface="Wingdings" panose="05000000000000000000" pitchFamily="2" charset="2"/>
              <a:buChar char="Ø"/>
            </a:pPr>
            <a:endParaRPr lang="fr-FR" sz="2400" b="1" dirty="0"/>
          </a:p>
          <a:p>
            <a:pPr marL="0" indent="0">
              <a:buClr>
                <a:srgbClr val="0F6FC6"/>
              </a:buClr>
              <a:buNone/>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a:t>
            </a:r>
            <a:r>
              <a:rPr lang="fr-FR" dirty="0" err="1"/>
              <a:t>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8</a:t>
            </a:fld>
            <a:endParaRPr lang="fr-FR"/>
          </a:p>
        </p:txBody>
      </p:sp>
      <p:sp>
        <p:nvSpPr>
          <p:cNvPr id="8" name="Titre 1">
            <a:extLst>
              <a:ext uri="{FF2B5EF4-FFF2-40B4-BE49-F238E27FC236}">
                <a16:creationId xmlns:a16="http://schemas.microsoft.com/office/drawing/2014/main" id="{AC60984E-C5F8-4608-B2FD-DF42C0BD70F2}"/>
              </a:ext>
            </a:extLst>
          </p:cNvPr>
          <p:cNvSpPr txBox="1">
            <a:spLocks/>
          </p:cNvSpPr>
          <p:nvPr/>
        </p:nvSpPr>
        <p:spPr>
          <a:xfrm>
            <a:off x="448784" y="1122272"/>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 </a:t>
            </a:r>
          </a:p>
        </p:txBody>
      </p:sp>
      <p:sp>
        <p:nvSpPr>
          <p:cNvPr id="9" name="Titre 1">
            <a:extLst>
              <a:ext uri="{FF2B5EF4-FFF2-40B4-BE49-F238E27FC236}">
                <a16:creationId xmlns:a16="http://schemas.microsoft.com/office/drawing/2014/main" id="{2B260282-6E5C-4EA0-9547-AD3619D4F2C4}"/>
              </a:ext>
            </a:extLst>
          </p:cNvPr>
          <p:cNvSpPr txBox="1">
            <a:spLocks/>
          </p:cNvSpPr>
          <p:nvPr/>
        </p:nvSpPr>
        <p:spPr>
          <a:xfrm>
            <a:off x="448784" y="1186935"/>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Les risques naturels du territoire </a:t>
            </a:r>
          </a:p>
        </p:txBody>
      </p:sp>
    </p:spTree>
    <p:extLst>
      <p:ext uri="{BB962C8B-B14F-4D97-AF65-F5344CB8AC3E}">
        <p14:creationId xmlns:p14="http://schemas.microsoft.com/office/powerpoint/2010/main" val="223554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Le risque d’inondation sur le territoire de l’Authie</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9</a:t>
            </a:fld>
            <a:endParaRPr lang="fr-FR"/>
          </a:p>
        </p:txBody>
      </p:sp>
      <p:pic>
        <p:nvPicPr>
          <p:cNvPr id="11" name="Image 10">
            <a:extLst>
              <a:ext uri="{FF2B5EF4-FFF2-40B4-BE49-F238E27FC236}">
                <a16:creationId xmlns:a16="http://schemas.microsoft.com/office/drawing/2014/main" id="{4580BC91-ABE0-4896-83DC-873809B81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38" y="480748"/>
            <a:ext cx="8466682" cy="5979037"/>
          </a:xfrm>
          <a:prstGeom prst="rect">
            <a:avLst/>
          </a:prstGeom>
        </p:spPr>
      </p:pic>
      <p:sp>
        <p:nvSpPr>
          <p:cNvPr id="13" name="ZoneTexte 12">
            <a:extLst>
              <a:ext uri="{FF2B5EF4-FFF2-40B4-BE49-F238E27FC236}">
                <a16:creationId xmlns:a16="http://schemas.microsoft.com/office/drawing/2014/main" id="{50EC5C2E-99F2-42B4-92AE-27023DD66921}"/>
              </a:ext>
            </a:extLst>
          </p:cNvPr>
          <p:cNvSpPr txBox="1"/>
          <p:nvPr/>
        </p:nvSpPr>
        <p:spPr>
          <a:xfrm>
            <a:off x="7966229" y="1452466"/>
            <a:ext cx="4225771" cy="5642570"/>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r>
              <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lang="fr-FR" sz="2400" b="1" dirty="0">
                <a:solidFill>
                  <a:prstClr val="black">
                    <a:lumMod val="75000"/>
                    <a:lumOff val="25000"/>
                  </a:prstClr>
                </a:solidFill>
                <a:latin typeface="Calibri" panose="020F0502020204030204"/>
              </a:rPr>
              <a:t>383:</a:t>
            </a:r>
            <a:r>
              <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nombre de fois qu’une commune a été citée dans un arrêté de catastrophes naturelles depuis 1984</a:t>
            </a:r>
          </a:p>
          <a:p>
            <a:pPr marL="285750" indent="-285750" defTabSz="914400">
              <a:lnSpc>
                <a:spcPct val="90000"/>
              </a:lnSpc>
              <a:spcBef>
                <a:spcPts val="1200"/>
              </a:spcBef>
              <a:spcAft>
                <a:spcPts val="200"/>
              </a:spcAft>
              <a:buClr>
                <a:srgbClr val="0F6FC6"/>
              </a:buClr>
              <a:buSzPct val="100000"/>
              <a:buFont typeface="Arial" panose="020B0604020202020204" pitchFamily="34" charset="0"/>
              <a:buChar char="•"/>
              <a:defRPr/>
            </a:pPr>
            <a:r>
              <a:rPr lang="fr-FR" sz="2000" dirty="0"/>
              <a:t>Totalité du territoire touché par le risque d’inondation</a:t>
            </a:r>
          </a:p>
          <a:p>
            <a:pPr marL="285750" indent="-285750" defTabSz="914400">
              <a:lnSpc>
                <a:spcPct val="90000"/>
              </a:lnSpc>
              <a:spcBef>
                <a:spcPts val="1200"/>
              </a:spcBef>
              <a:spcAft>
                <a:spcPts val="200"/>
              </a:spcAft>
              <a:buClr>
                <a:srgbClr val="0F6FC6"/>
              </a:buClr>
              <a:buSzPct val="100000"/>
              <a:buFont typeface="Arial" panose="020B0604020202020204" pitchFamily="34" charset="0"/>
              <a:buChar char="•"/>
              <a:defRPr/>
            </a:pPr>
            <a:r>
              <a:rPr lang="fr-FR" sz="2000" dirty="0"/>
              <a:t>Majoritairement inondations par ruissellement et coulées de boues</a:t>
            </a:r>
          </a:p>
          <a:p>
            <a:pPr marL="285750" indent="-285750" defTabSz="914400">
              <a:lnSpc>
                <a:spcPct val="90000"/>
              </a:lnSpc>
              <a:spcBef>
                <a:spcPts val="1200"/>
              </a:spcBef>
              <a:spcAft>
                <a:spcPts val="200"/>
              </a:spcAft>
              <a:buClr>
                <a:srgbClr val="0F6FC6"/>
              </a:buClr>
              <a:buSzPct val="100000"/>
              <a:buFont typeface="Arial" panose="020B0604020202020204" pitchFamily="34" charset="0"/>
              <a:buChar char="•"/>
              <a:defRPr/>
            </a:pPr>
            <a:r>
              <a:rPr lang="fr-FR" sz="2000" dirty="0"/>
              <a:t>Mise en place de Plans de Prévention sur le territoire </a:t>
            </a:r>
          </a:p>
          <a:p>
            <a:pPr marL="285750" indent="-285750" defTabSz="914400">
              <a:lnSpc>
                <a:spcPct val="90000"/>
              </a:lnSpc>
              <a:spcBef>
                <a:spcPts val="1200"/>
              </a:spcBef>
              <a:spcAft>
                <a:spcPts val="200"/>
              </a:spcAft>
              <a:buClr>
                <a:srgbClr val="0F6FC6"/>
              </a:buClr>
              <a:buSzPct val="100000"/>
              <a:buFont typeface="Arial" panose="020B0604020202020204" pitchFamily="34" charset="0"/>
              <a:buChar char="•"/>
              <a:defRPr/>
            </a:pPr>
            <a:r>
              <a:rPr lang="fr-FR" sz="2000" dirty="0"/>
              <a:t>PAPI Bresle-Somme-Authie approuvé en 2015</a:t>
            </a:r>
          </a:p>
          <a:p>
            <a:pPr marL="285750" indent="-285750" defTabSz="914400">
              <a:lnSpc>
                <a:spcPct val="90000"/>
              </a:lnSpc>
              <a:spcBef>
                <a:spcPts val="1200"/>
              </a:spcBef>
              <a:spcAft>
                <a:spcPts val="200"/>
              </a:spcAft>
              <a:buClr>
                <a:srgbClr val="0F6FC6"/>
              </a:buClr>
              <a:buSzPct val="100000"/>
              <a:buFont typeface="Arial" panose="020B0604020202020204" pitchFamily="34" charset="0"/>
              <a:buChar char="•"/>
              <a:defRPr/>
            </a:pPr>
            <a:endParaRPr lang="fr-FR" sz="1800" dirty="0"/>
          </a:p>
          <a:p>
            <a:pPr marR="0" lvl="0" algn="l" defTabSz="914400" rtl="0" eaLnBrk="1" fontAlgn="auto" latinLnBrk="0" hangingPunct="1">
              <a:lnSpc>
                <a:spcPct val="90000"/>
              </a:lnSpc>
              <a:spcBef>
                <a:spcPts val="1200"/>
              </a:spcBef>
              <a:spcAft>
                <a:spcPts val="200"/>
              </a:spcAft>
              <a:buClr>
                <a:srgbClr val="0F6FC6"/>
              </a:buClr>
              <a:buSzPct val="100000"/>
              <a:tabLst/>
              <a:defRPr/>
            </a:pPr>
            <a:endParaRPr kumimoji="0" lang="fr-F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200"/>
              </a:spcBef>
              <a:spcAft>
                <a:spcPts val="200"/>
              </a:spcAft>
              <a:buClr>
                <a:srgbClr val="0F6FC6"/>
              </a:buClr>
              <a:buSzPct val="100000"/>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00109566"/>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9745</TotalTime>
  <Words>2739</Words>
  <Application>Microsoft Office PowerPoint</Application>
  <PresentationFormat>Grand écran</PresentationFormat>
  <Paragraphs>429</Paragraphs>
  <Slides>20</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Symbol</vt:lpstr>
      <vt:lpstr>Wingdings</vt:lpstr>
      <vt:lpstr>Rétrospective</vt:lpstr>
      <vt:lpstr>Commission Thématique  Erosion, ruissellement et inondations</vt:lpstr>
      <vt:lpstr>Ordre du jour</vt:lpstr>
      <vt:lpstr>Introduction</vt:lpstr>
      <vt:lpstr>Introduction</vt:lpstr>
      <vt:lpstr>Présentation PowerPoint</vt:lpstr>
      <vt:lpstr>Les enjeux, objectifs et orientations du SDAGE 2022-2027 </vt:lpstr>
      <vt:lpstr>Présentation PowerPoint</vt:lpstr>
      <vt:lpstr>Le risque d’inondation sur le territoire de l’Authie</vt:lpstr>
      <vt:lpstr>Le risque d’inondation sur le territoire de l’Authie</vt:lpstr>
      <vt:lpstr>Le risque d’inondation sur le territoire de l’Authie</vt:lpstr>
      <vt:lpstr>L’érosion des sols et le ruissellement sur le territoire</vt:lpstr>
      <vt:lpstr>L’érosion des sols et le ruissellement sur le territoire</vt:lpstr>
      <vt:lpstr>L’érosion des sols et le ruissellement sur le territoire</vt:lpstr>
      <vt:lpstr>L’érosion des sols et le ruissellement sur le territoire</vt:lpstr>
      <vt:lpstr>L’érosion des sols et le ruissellement sur le territoire</vt:lpstr>
      <vt:lpstr>L’érosion des sols et le ruissellement sur le territoire</vt:lpstr>
      <vt:lpstr>L’érosion des sols et le ruissellement sur le territoire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Frichot</dc:creator>
  <cp:lastModifiedBy>Antoine Frichot</cp:lastModifiedBy>
  <cp:revision>274</cp:revision>
  <cp:lastPrinted>2021-07-07T13:06:10Z</cp:lastPrinted>
  <dcterms:created xsi:type="dcterms:W3CDTF">2020-06-09T06:35:30Z</dcterms:created>
  <dcterms:modified xsi:type="dcterms:W3CDTF">2021-10-19T12:36:13Z</dcterms:modified>
</cp:coreProperties>
</file>