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307" r:id="rId4"/>
    <p:sldId id="309" r:id="rId5"/>
    <p:sldId id="349" r:id="rId6"/>
    <p:sldId id="365" r:id="rId7"/>
    <p:sldId id="359" r:id="rId8"/>
    <p:sldId id="361" r:id="rId9"/>
    <p:sldId id="363" r:id="rId10"/>
    <p:sldId id="351" r:id="rId11"/>
    <p:sldId id="364" r:id="rId12"/>
    <p:sldId id="370" r:id="rId13"/>
    <p:sldId id="369" r:id="rId14"/>
    <p:sldId id="371" r:id="rId15"/>
    <p:sldId id="372" r:id="rId16"/>
    <p:sldId id="373" r:id="rId17"/>
    <p:sldId id="350" r:id="rId18"/>
    <p:sldId id="366" r:id="rId19"/>
    <p:sldId id="367" r:id="rId20"/>
    <p:sldId id="368" r:id="rId2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135"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pPr>
            <a:r>
              <a:rPr lang="fr-FR" sz="1200" baseline="0" dirty="0"/>
              <a:t>débits mensuels moyens</a:t>
            </a:r>
          </a:p>
        </c:rich>
      </c:tx>
      <c:overlay val="0"/>
    </c:title>
    <c:autoTitleDeleted val="0"/>
    <c:plotArea>
      <c:layout>
        <c:manualLayout>
          <c:layoutTarget val="inner"/>
          <c:xMode val="edge"/>
          <c:yMode val="edge"/>
          <c:x val="0.10708573928258976"/>
          <c:y val="0.1562616652085155"/>
          <c:w val="0.70378893263342146"/>
          <c:h val="0.67642935258092796"/>
        </c:manualLayout>
      </c:layout>
      <c:lineChart>
        <c:grouping val="standard"/>
        <c:varyColors val="0"/>
        <c:ser>
          <c:idx val="0"/>
          <c:order val="0"/>
          <c:tx>
            <c:strRef>
              <c:f>Débits!$B$4</c:f>
              <c:strCache>
                <c:ptCount val="1"/>
                <c:pt idx="0">
                  <c:v>Débits (m3/s)</c:v>
                </c:pt>
              </c:strCache>
            </c:strRef>
          </c:tx>
          <c:cat>
            <c:strRef>
              <c:f>Débits!$C$3:$N$3</c:f>
              <c:strCache>
                <c:ptCount val="12"/>
                <c:pt idx="0">
                  <c:v>Janv.</c:v>
                </c:pt>
                <c:pt idx="1">
                  <c:v>Fév.</c:v>
                </c:pt>
                <c:pt idx="2">
                  <c:v>Mars</c:v>
                </c:pt>
                <c:pt idx="3">
                  <c:v>Avr.</c:v>
                </c:pt>
                <c:pt idx="4">
                  <c:v>Mai</c:v>
                </c:pt>
                <c:pt idx="5">
                  <c:v>Juin</c:v>
                </c:pt>
                <c:pt idx="6">
                  <c:v>Juil.</c:v>
                </c:pt>
                <c:pt idx="7">
                  <c:v>Août</c:v>
                </c:pt>
                <c:pt idx="8">
                  <c:v>Sept.</c:v>
                </c:pt>
                <c:pt idx="9">
                  <c:v>Oct.</c:v>
                </c:pt>
                <c:pt idx="10">
                  <c:v>Nov.</c:v>
                </c:pt>
                <c:pt idx="11">
                  <c:v>Déc.</c:v>
                </c:pt>
              </c:strCache>
            </c:strRef>
          </c:cat>
          <c:val>
            <c:numRef>
              <c:f>Débits!$C$4:$N$4</c:f>
              <c:numCache>
                <c:formatCode>0.00</c:formatCode>
                <c:ptCount val="12"/>
                <c:pt idx="0">
                  <c:v>8.31</c:v>
                </c:pt>
                <c:pt idx="1">
                  <c:v>8.9600000000000026</c:v>
                </c:pt>
                <c:pt idx="2">
                  <c:v>9.39</c:v>
                </c:pt>
                <c:pt idx="3">
                  <c:v>9.3800000000000008</c:v>
                </c:pt>
                <c:pt idx="4">
                  <c:v>8.9</c:v>
                </c:pt>
                <c:pt idx="5">
                  <c:v>8.2100000000000009</c:v>
                </c:pt>
                <c:pt idx="6">
                  <c:v>7.55</c:v>
                </c:pt>
                <c:pt idx="7">
                  <c:v>6.8199999999999985</c:v>
                </c:pt>
                <c:pt idx="8">
                  <c:v>6.4</c:v>
                </c:pt>
                <c:pt idx="9">
                  <c:v>6.31</c:v>
                </c:pt>
                <c:pt idx="10">
                  <c:v>6.6499999999999995</c:v>
                </c:pt>
                <c:pt idx="11">
                  <c:v>7.4300000000000024</c:v>
                </c:pt>
              </c:numCache>
            </c:numRef>
          </c:val>
          <c:smooth val="0"/>
          <c:extLst>
            <c:ext xmlns:c16="http://schemas.microsoft.com/office/drawing/2014/chart" uri="{C3380CC4-5D6E-409C-BE32-E72D297353CC}">
              <c16:uniqueId val="{00000000-FDA7-42C1-AD11-8B8815A8EB2B}"/>
            </c:ext>
          </c:extLst>
        </c:ser>
        <c:dLbls>
          <c:showLegendKey val="0"/>
          <c:showVal val="0"/>
          <c:showCatName val="0"/>
          <c:showSerName val="0"/>
          <c:showPercent val="0"/>
          <c:showBubbleSize val="0"/>
        </c:dLbls>
        <c:marker val="1"/>
        <c:smooth val="0"/>
        <c:axId val="214960000"/>
        <c:axId val="214961536"/>
      </c:lineChart>
      <c:catAx>
        <c:axId val="214960000"/>
        <c:scaling>
          <c:orientation val="minMax"/>
        </c:scaling>
        <c:delete val="0"/>
        <c:axPos val="b"/>
        <c:numFmt formatCode="General" sourceLinked="0"/>
        <c:majorTickMark val="out"/>
        <c:minorTickMark val="none"/>
        <c:tickLblPos val="nextTo"/>
        <c:crossAx val="214961536"/>
        <c:crosses val="autoZero"/>
        <c:auto val="1"/>
        <c:lblAlgn val="ctr"/>
        <c:lblOffset val="100"/>
        <c:noMultiLvlLbl val="0"/>
      </c:catAx>
      <c:valAx>
        <c:axId val="214961536"/>
        <c:scaling>
          <c:orientation val="minMax"/>
        </c:scaling>
        <c:delete val="0"/>
        <c:axPos val="l"/>
        <c:majorGridlines/>
        <c:numFmt formatCode="0.00" sourceLinked="1"/>
        <c:majorTickMark val="out"/>
        <c:minorTickMark val="none"/>
        <c:tickLblPos val="nextTo"/>
        <c:crossAx val="214960000"/>
        <c:crosses val="autoZero"/>
        <c:crossBetween val="between"/>
      </c:valAx>
    </c:plotArea>
    <c:legend>
      <c:legendPos val="r"/>
      <c:layout>
        <c:manualLayout>
          <c:xMode val="edge"/>
          <c:yMode val="edge"/>
          <c:x val="0.82754133858267753"/>
          <c:y val="0.47122010790317881"/>
          <c:w val="0.15301421697287848"/>
          <c:h val="0.18093941382327225"/>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6F91397-7FD4-4304-9AF7-F47D92F9C447}" type="datetimeFigureOut">
              <a:rPr lang="fr-FR" smtClean="0"/>
              <a:t>19/10/2021</a:t>
            </a:fld>
            <a:endParaRPr lang="fr-FR"/>
          </a:p>
        </p:txBody>
      </p:sp>
      <p:sp>
        <p:nvSpPr>
          <p:cNvPr id="4" name="Espace réservé de l'image des diapositives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816DF845-E120-4358-91C2-81544C1B8618}" type="slidenum">
              <a:rPr lang="fr-FR" smtClean="0"/>
              <a:t>‹N°›</a:t>
            </a:fld>
            <a:endParaRPr lang="fr-FR"/>
          </a:p>
        </p:txBody>
      </p:sp>
    </p:spTree>
    <p:extLst>
      <p:ext uri="{BB962C8B-B14F-4D97-AF65-F5344CB8AC3E}">
        <p14:creationId xmlns:p14="http://schemas.microsoft.com/office/powerpoint/2010/main" val="328228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3</a:t>
            </a:fld>
            <a:endParaRPr lang="fr-FR"/>
          </a:p>
        </p:txBody>
      </p:sp>
    </p:spTree>
    <p:extLst>
      <p:ext uri="{BB962C8B-B14F-4D97-AF65-F5344CB8AC3E}">
        <p14:creationId xmlns:p14="http://schemas.microsoft.com/office/powerpoint/2010/main" val="338744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17</a:t>
            </a:fld>
            <a:endParaRPr lang="fr-FR"/>
          </a:p>
        </p:txBody>
      </p:sp>
    </p:spTree>
    <p:extLst>
      <p:ext uri="{BB962C8B-B14F-4D97-AF65-F5344CB8AC3E}">
        <p14:creationId xmlns:p14="http://schemas.microsoft.com/office/powerpoint/2010/main" val="210597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18</a:t>
            </a:fld>
            <a:endParaRPr lang="fr-FR"/>
          </a:p>
        </p:txBody>
      </p:sp>
    </p:spTree>
    <p:extLst>
      <p:ext uri="{BB962C8B-B14F-4D97-AF65-F5344CB8AC3E}">
        <p14:creationId xmlns:p14="http://schemas.microsoft.com/office/powerpoint/2010/main" val="382473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19</a:t>
            </a:fld>
            <a:endParaRPr lang="fr-FR"/>
          </a:p>
        </p:txBody>
      </p:sp>
    </p:spTree>
    <p:extLst>
      <p:ext uri="{BB962C8B-B14F-4D97-AF65-F5344CB8AC3E}">
        <p14:creationId xmlns:p14="http://schemas.microsoft.com/office/powerpoint/2010/main" val="235825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5</a:t>
            </a:fld>
            <a:endParaRPr lang="fr-FR" dirty="0"/>
          </a:p>
        </p:txBody>
      </p:sp>
    </p:spTree>
    <p:extLst>
      <p:ext uri="{BB962C8B-B14F-4D97-AF65-F5344CB8AC3E}">
        <p14:creationId xmlns:p14="http://schemas.microsoft.com/office/powerpoint/2010/main" val="375125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6</a:t>
            </a:fld>
            <a:endParaRPr lang="fr-FR"/>
          </a:p>
        </p:txBody>
      </p:sp>
    </p:spTree>
    <p:extLst>
      <p:ext uri="{BB962C8B-B14F-4D97-AF65-F5344CB8AC3E}">
        <p14:creationId xmlns:p14="http://schemas.microsoft.com/office/powerpoint/2010/main" val="13175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7</a:t>
            </a:fld>
            <a:endParaRPr lang="fr-FR"/>
          </a:p>
        </p:txBody>
      </p:sp>
    </p:spTree>
    <p:extLst>
      <p:ext uri="{BB962C8B-B14F-4D97-AF65-F5344CB8AC3E}">
        <p14:creationId xmlns:p14="http://schemas.microsoft.com/office/powerpoint/2010/main" val="295260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8</a:t>
            </a:fld>
            <a:endParaRPr lang="fr-FR"/>
          </a:p>
        </p:txBody>
      </p:sp>
    </p:spTree>
    <p:extLst>
      <p:ext uri="{BB962C8B-B14F-4D97-AF65-F5344CB8AC3E}">
        <p14:creationId xmlns:p14="http://schemas.microsoft.com/office/powerpoint/2010/main" val="134476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9</a:t>
            </a:fld>
            <a:endParaRPr lang="fr-FR"/>
          </a:p>
        </p:txBody>
      </p:sp>
    </p:spTree>
    <p:extLst>
      <p:ext uri="{BB962C8B-B14F-4D97-AF65-F5344CB8AC3E}">
        <p14:creationId xmlns:p14="http://schemas.microsoft.com/office/powerpoint/2010/main" val="325177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10</a:t>
            </a:fld>
            <a:endParaRPr lang="fr-FR"/>
          </a:p>
        </p:txBody>
      </p:sp>
    </p:spTree>
    <p:extLst>
      <p:ext uri="{BB962C8B-B14F-4D97-AF65-F5344CB8AC3E}">
        <p14:creationId xmlns:p14="http://schemas.microsoft.com/office/powerpoint/2010/main" val="63903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11</a:t>
            </a:fld>
            <a:endParaRPr lang="fr-FR"/>
          </a:p>
        </p:txBody>
      </p:sp>
    </p:spTree>
    <p:extLst>
      <p:ext uri="{BB962C8B-B14F-4D97-AF65-F5344CB8AC3E}">
        <p14:creationId xmlns:p14="http://schemas.microsoft.com/office/powerpoint/2010/main" val="411521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16</a:t>
            </a:fld>
            <a:endParaRPr lang="fr-FR"/>
          </a:p>
        </p:txBody>
      </p:sp>
    </p:spTree>
    <p:extLst>
      <p:ext uri="{BB962C8B-B14F-4D97-AF65-F5344CB8AC3E}">
        <p14:creationId xmlns:p14="http://schemas.microsoft.com/office/powerpoint/2010/main" val="79505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9029F21-074B-4078-829A-FA11655BAB71}"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3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209BC1-56B2-486D-8377-C064A4C0B486}"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48336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350FAE0-0363-4508-AB2B-FCBD6C79466C}"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37299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2ADA79-E1CF-4FC9-AC3F-D311233FBE59}"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02432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CDF143B-6CF9-49CA-8A14-D50EB0C0BEBB}" type="datetime1">
              <a:rPr lang="fr-FR" smtClean="0"/>
              <a:t>19/10/2021</a:t>
            </a:fld>
            <a:endParaRPr lang="fr-FR"/>
          </a:p>
        </p:txBody>
      </p:sp>
      <p:sp>
        <p:nvSpPr>
          <p:cNvPr id="5" name="Footer Placeholder 4"/>
          <p:cNvSpPr>
            <a:spLocks noGrp="1"/>
          </p:cNvSpPr>
          <p:nvPr>
            <p:ph type="ftr" sz="quarter" idx="11"/>
          </p:nvPr>
        </p:nvSpPr>
        <p:spPr/>
        <p:txBody>
          <a:bodyPr/>
          <a:lstStyle/>
          <a:p>
            <a:r>
              <a:rPr lang="fr-FR"/>
              <a:t>Sage de l’aUTHIE</a:t>
            </a:r>
          </a:p>
        </p:txBody>
      </p:sp>
      <p:sp>
        <p:nvSpPr>
          <p:cNvPr id="6" name="Slide Number Placeholder 5"/>
          <p:cNvSpPr>
            <a:spLocks noGrp="1"/>
          </p:cNvSpPr>
          <p:nvPr>
            <p:ph type="sldNum" sz="quarter" idx="12"/>
          </p:nvPr>
        </p:nvSpPr>
        <p:spPr/>
        <p:txBody>
          <a:bodyPr/>
          <a:lstStyle/>
          <a:p>
            <a:fld id="{B9313472-45EF-469F-9C12-18D63CA62E90}"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22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9AC68F-9D6F-4DCF-B683-93B870D1B59E}" type="datetime1">
              <a:rPr lang="fr-FR" smtClean="0"/>
              <a:t>19/10/2021</a:t>
            </a:fld>
            <a:endParaRPr lang="fr-FR"/>
          </a:p>
        </p:txBody>
      </p:sp>
      <p:sp>
        <p:nvSpPr>
          <p:cNvPr id="6" name="Footer Placeholder 5"/>
          <p:cNvSpPr>
            <a:spLocks noGrp="1"/>
          </p:cNvSpPr>
          <p:nvPr>
            <p:ph type="ftr" sz="quarter" idx="11"/>
          </p:nvPr>
        </p:nvSpPr>
        <p:spPr/>
        <p:txBody>
          <a:bodyPr/>
          <a:lstStyle/>
          <a:p>
            <a:r>
              <a:rPr lang="fr-FR"/>
              <a:t>Sage de l’aUTHIE</a:t>
            </a:r>
          </a:p>
        </p:txBody>
      </p:sp>
      <p:sp>
        <p:nvSpPr>
          <p:cNvPr id="7" name="Slide Number Placeholder 6"/>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411232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00769DF-469F-4DC5-90A0-82B353F81D08}" type="datetime1">
              <a:rPr lang="fr-FR" smtClean="0"/>
              <a:t>19/10/2021</a:t>
            </a:fld>
            <a:endParaRPr lang="fr-FR"/>
          </a:p>
        </p:txBody>
      </p:sp>
      <p:sp>
        <p:nvSpPr>
          <p:cNvPr id="8" name="Footer Placeholder 7"/>
          <p:cNvSpPr>
            <a:spLocks noGrp="1"/>
          </p:cNvSpPr>
          <p:nvPr>
            <p:ph type="ftr" sz="quarter" idx="11"/>
          </p:nvPr>
        </p:nvSpPr>
        <p:spPr/>
        <p:txBody>
          <a:bodyPr/>
          <a:lstStyle/>
          <a:p>
            <a:r>
              <a:rPr lang="fr-FR"/>
              <a:t>Sage de l’aUTHIE</a:t>
            </a:r>
          </a:p>
        </p:txBody>
      </p:sp>
      <p:sp>
        <p:nvSpPr>
          <p:cNvPr id="9" name="Slide Number Placeholder 8"/>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2409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9C427DD-A586-479A-9D7C-21B262E8CA0B}" type="datetime1">
              <a:rPr lang="fr-FR" smtClean="0"/>
              <a:t>19/10/2021</a:t>
            </a:fld>
            <a:endParaRPr lang="fr-FR"/>
          </a:p>
        </p:txBody>
      </p:sp>
      <p:sp>
        <p:nvSpPr>
          <p:cNvPr id="4" name="Footer Placeholder 3"/>
          <p:cNvSpPr>
            <a:spLocks noGrp="1"/>
          </p:cNvSpPr>
          <p:nvPr>
            <p:ph type="ftr" sz="quarter" idx="11"/>
          </p:nvPr>
        </p:nvSpPr>
        <p:spPr/>
        <p:txBody>
          <a:bodyPr/>
          <a:lstStyle/>
          <a:p>
            <a:r>
              <a:rPr lang="fr-FR"/>
              <a:t>Sage de l’aUTHIE</a:t>
            </a:r>
          </a:p>
        </p:txBody>
      </p:sp>
      <p:sp>
        <p:nvSpPr>
          <p:cNvPr id="5" name="Slide Number Placeholder 4"/>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7512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3A770D-C547-444F-BD20-026A2A7A4A34}" type="datetime1">
              <a:rPr lang="fr-FR" smtClean="0"/>
              <a:t>19/10/2021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Sage de l’aUTHIE</a:t>
            </a:r>
          </a:p>
        </p:txBody>
      </p:sp>
      <p:sp>
        <p:nvSpPr>
          <p:cNvPr id="9" name="Slide Number Placeholder 8"/>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97713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D7ADBE8-AFC4-49C9-A51F-526196786885}" type="datetime1">
              <a:rPr lang="fr-FR" smtClean="0"/>
              <a:t>19/10/2021</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r-FR"/>
              <a:t>Sage de l’aUTHIE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313472-45EF-469F-9C12-18D63CA62E90}" type="slidenum">
              <a:rPr lang="fr-FR" smtClean="0"/>
              <a:t>‹N°›</a:t>
            </a:fld>
            <a:endParaRPr lang="fr-FR"/>
          </a:p>
        </p:txBody>
      </p:sp>
    </p:spTree>
    <p:extLst>
      <p:ext uri="{BB962C8B-B14F-4D97-AF65-F5344CB8AC3E}">
        <p14:creationId xmlns:p14="http://schemas.microsoft.com/office/powerpoint/2010/main" val="272189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63F2B4-087F-463D-83D2-B032D6E455C1}" type="datetime1">
              <a:rPr lang="fr-FR" smtClean="0"/>
              <a:t>19/10/2021</a:t>
            </a:fld>
            <a:endParaRPr lang="fr-FR"/>
          </a:p>
        </p:txBody>
      </p:sp>
      <p:sp>
        <p:nvSpPr>
          <p:cNvPr id="6" name="Footer Placeholder 5"/>
          <p:cNvSpPr>
            <a:spLocks noGrp="1"/>
          </p:cNvSpPr>
          <p:nvPr>
            <p:ph type="ftr" sz="quarter" idx="11"/>
          </p:nvPr>
        </p:nvSpPr>
        <p:spPr/>
        <p:txBody>
          <a:bodyPr/>
          <a:lstStyle/>
          <a:p>
            <a:r>
              <a:rPr lang="fr-FR"/>
              <a:t>Sage de l’aUTHIE</a:t>
            </a:r>
          </a:p>
        </p:txBody>
      </p:sp>
      <p:sp>
        <p:nvSpPr>
          <p:cNvPr id="7" name="Slide Number Placeholder 6"/>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05969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41B1A5-6D2A-42B6-849D-113419B02ECC}" type="datetime1">
              <a:rPr lang="fr-FR" smtClean="0"/>
              <a:t>19/10/2021</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FR"/>
              <a:t>Sage de l’aUTHIE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313472-45EF-469F-9C12-18D63CA62E90}"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8691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D3459DE-6D27-4E06-8ED2-E6C4B6C0E068}"/>
              </a:ext>
            </a:extLst>
          </p:cNvPr>
          <p:cNvPicPr>
            <a:picLocks noChangeAspect="1"/>
          </p:cNvPicPr>
          <p:nvPr/>
        </p:nvPicPr>
        <p:blipFill>
          <a:blip r:embed="rId2"/>
          <a:stretch>
            <a:fillRect/>
          </a:stretch>
        </p:blipFill>
        <p:spPr>
          <a:xfrm>
            <a:off x="10144125" y="33090"/>
            <a:ext cx="1367413" cy="1576635"/>
          </a:xfrm>
          <a:prstGeom prst="rect">
            <a:avLst/>
          </a:prstGeom>
        </p:spPr>
      </p:pic>
      <p:sp>
        <p:nvSpPr>
          <p:cNvPr id="2" name="Titre 1">
            <a:extLst>
              <a:ext uri="{FF2B5EF4-FFF2-40B4-BE49-F238E27FC236}">
                <a16:creationId xmlns:a16="http://schemas.microsoft.com/office/drawing/2014/main" id="{5EC9E527-F20C-4941-8043-4EABA088A865}"/>
              </a:ext>
            </a:extLst>
          </p:cNvPr>
          <p:cNvSpPr>
            <a:spLocks noGrp="1"/>
          </p:cNvSpPr>
          <p:nvPr>
            <p:ph type="ctrTitle"/>
          </p:nvPr>
        </p:nvSpPr>
        <p:spPr>
          <a:xfrm>
            <a:off x="446844" y="637002"/>
            <a:ext cx="11745156" cy="2501503"/>
          </a:xfrm>
        </p:spPr>
        <p:txBody>
          <a:bodyPr>
            <a:normAutofit/>
          </a:bodyPr>
          <a:lstStyle/>
          <a:p>
            <a:pPr algn="ctr"/>
            <a:r>
              <a:rPr lang="fr-FR" sz="4800" dirty="0">
                <a:solidFill>
                  <a:srgbClr val="0070C0"/>
                </a:solidFill>
              </a:rPr>
              <a:t>Commission Thématique </a:t>
            </a:r>
            <a:br>
              <a:rPr lang="fr-FR" sz="4800" dirty="0">
                <a:solidFill>
                  <a:srgbClr val="0070C0"/>
                </a:solidFill>
              </a:rPr>
            </a:br>
            <a:r>
              <a:rPr lang="fr-FR" sz="4800" dirty="0">
                <a:solidFill>
                  <a:srgbClr val="0070C0"/>
                </a:solidFill>
              </a:rPr>
              <a:t>Gestion des milieux aquatiques</a:t>
            </a:r>
          </a:p>
        </p:txBody>
      </p:sp>
      <p:sp>
        <p:nvSpPr>
          <p:cNvPr id="6" name="Espace réservé de la date 5">
            <a:extLst>
              <a:ext uri="{FF2B5EF4-FFF2-40B4-BE49-F238E27FC236}">
                <a16:creationId xmlns:a16="http://schemas.microsoft.com/office/drawing/2014/main" id="{C0E0609B-3A48-4090-A703-C07F9A7DEF08}"/>
              </a:ext>
            </a:extLst>
          </p:cNvPr>
          <p:cNvSpPr>
            <a:spLocks noGrp="1"/>
          </p:cNvSpPr>
          <p:nvPr>
            <p:ph type="dt" sz="half" idx="10"/>
          </p:nvPr>
        </p:nvSpPr>
        <p:spPr/>
        <p:txBody>
          <a:bodyPr/>
          <a:lstStyle/>
          <a:p>
            <a:r>
              <a:rPr lang="fr-FR" sz="1200" dirty="0"/>
              <a:t>08/07/2021</a:t>
            </a:r>
          </a:p>
        </p:txBody>
      </p:sp>
      <p:sp>
        <p:nvSpPr>
          <p:cNvPr id="5" name="Espace réservé du pied de page 4">
            <a:extLst>
              <a:ext uri="{FF2B5EF4-FFF2-40B4-BE49-F238E27FC236}">
                <a16:creationId xmlns:a16="http://schemas.microsoft.com/office/drawing/2014/main" id="{1ABFAFA2-7DFB-4214-83D5-E9A8D9BA7493}"/>
              </a:ext>
            </a:extLst>
          </p:cNvPr>
          <p:cNvSpPr>
            <a:spLocks noGrp="1"/>
          </p:cNvSpPr>
          <p:nvPr>
            <p:ph type="ftr" sz="quarter" idx="11"/>
          </p:nvPr>
        </p:nvSpPr>
        <p:spPr/>
        <p:txBody>
          <a:bodyPr/>
          <a:lstStyle/>
          <a:p>
            <a:r>
              <a:rPr lang="fr-FR" sz="1200" dirty="0"/>
              <a:t>Sage de </a:t>
            </a:r>
            <a:r>
              <a:rPr lang="fr-FR" sz="1200" dirty="0" err="1"/>
              <a:t>l’aUTHIE</a:t>
            </a:r>
            <a:endParaRPr lang="fr-FR" sz="1200" dirty="0"/>
          </a:p>
        </p:txBody>
      </p:sp>
      <p:sp>
        <p:nvSpPr>
          <p:cNvPr id="7" name="Espace réservé du numéro de diapositive 6">
            <a:extLst>
              <a:ext uri="{FF2B5EF4-FFF2-40B4-BE49-F238E27FC236}">
                <a16:creationId xmlns:a16="http://schemas.microsoft.com/office/drawing/2014/main" id="{0C0E4416-3E39-485E-88D0-54F9D9AD85C1}"/>
              </a:ext>
            </a:extLst>
          </p:cNvPr>
          <p:cNvSpPr>
            <a:spLocks noGrp="1"/>
          </p:cNvSpPr>
          <p:nvPr>
            <p:ph type="sldNum" sz="quarter" idx="12"/>
          </p:nvPr>
        </p:nvSpPr>
        <p:spPr/>
        <p:txBody>
          <a:bodyPr/>
          <a:lstStyle/>
          <a:p>
            <a:fld id="{B9313472-45EF-469F-9C12-18D63CA62E90}" type="slidenum">
              <a:rPr lang="fr-FR" sz="1200" smtClean="0"/>
              <a:t>1</a:t>
            </a:fld>
            <a:endParaRPr lang="fr-FR" sz="1200" dirty="0"/>
          </a:p>
        </p:txBody>
      </p:sp>
      <p:pic>
        <p:nvPicPr>
          <p:cNvPr id="8" name="Image 7" descr="logo_symcea_seul">
            <a:extLst>
              <a:ext uri="{FF2B5EF4-FFF2-40B4-BE49-F238E27FC236}">
                <a16:creationId xmlns:a16="http://schemas.microsoft.com/office/drawing/2014/main" id="{5D589EA0-1E4E-40ED-B792-2949679AAFD8}"/>
              </a:ext>
            </a:extLst>
          </p:cNvPr>
          <p:cNvPicPr/>
          <p:nvPr/>
        </p:nvPicPr>
        <p:blipFill>
          <a:blip r:embed="rId3"/>
          <a:stretch>
            <a:fillRect/>
          </a:stretch>
        </p:blipFill>
        <p:spPr bwMode="auto">
          <a:xfrm>
            <a:off x="514350" y="374050"/>
            <a:ext cx="2971800" cy="655320"/>
          </a:xfrm>
          <a:prstGeom prst="rect">
            <a:avLst/>
          </a:prstGeom>
        </p:spPr>
      </p:pic>
      <p:sp>
        <p:nvSpPr>
          <p:cNvPr id="3" name="ZoneTexte 2">
            <a:extLst>
              <a:ext uri="{FF2B5EF4-FFF2-40B4-BE49-F238E27FC236}">
                <a16:creationId xmlns:a16="http://schemas.microsoft.com/office/drawing/2014/main" id="{87CE4EBC-F95F-42CE-850F-6B6A5C4F2F80}"/>
              </a:ext>
            </a:extLst>
          </p:cNvPr>
          <p:cNvSpPr txBox="1"/>
          <p:nvPr/>
        </p:nvSpPr>
        <p:spPr>
          <a:xfrm>
            <a:off x="1722267" y="4518734"/>
            <a:ext cx="9629911" cy="954107"/>
          </a:xfrm>
          <a:prstGeom prst="rect">
            <a:avLst/>
          </a:prstGeom>
          <a:noFill/>
        </p:spPr>
        <p:txBody>
          <a:bodyPr wrap="square" rtlCol="0">
            <a:spAutoFit/>
          </a:bodyPr>
          <a:lstStyle/>
          <a:p>
            <a:pPr algn="ctr"/>
            <a:r>
              <a:rPr lang="fr-FR" sz="2800" dirty="0"/>
              <a:t>Président: Pascal SAILLIOT</a:t>
            </a:r>
          </a:p>
          <a:p>
            <a:pPr algn="ctr"/>
            <a:endParaRPr lang="fr-FR" sz="2800" dirty="0"/>
          </a:p>
        </p:txBody>
      </p:sp>
      <p:sp>
        <p:nvSpPr>
          <p:cNvPr id="10" name="ZoneTexte 9">
            <a:extLst>
              <a:ext uri="{FF2B5EF4-FFF2-40B4-BE49-F238E27FC236}">
                <a16:creationId xmlns:a16="http://schemas.microsoft.com/office/drawing/2014/main" id="{3BB970D6-59A1-4F3F-9EE8-CE9B9A0BADFE}"/>
              </a:ext>
            </a:extLst>
          </p:cNvPr>
          <p:cNvSpPr txBox="1"/>
          <p:nvPr/>
        </p:nvSpPr>
        <p:spPr>
          <a:xfrm>
            <a:off x="1722267" y="2874512"/>
            <a:ext cx="9629911" cy="954107"/>
          </a:xfrm>
          <a:prstGeom prst="rect">
            <a:avLst/>
          </a:prstGeom>
          <a:noFill/>
        </p:spPr>
        <p:txBody>
          <a:bodyPr wrap="square" rtlCol="0">
            <a:spAutoFit/>
          </a:bodyPr>
          <a:lstStyle/>
          <a:p>
            <a:pPr algn="ctr"/>
            <a:endParaRPr lang="fr-FR" sz="2800" dirty="0"/>
          </a:p>
          <a:p>
            <a:pPr algn="ctr"/>
            <a:r>
              <a:rPr lang="fr-FR" sz="2800" b="1" i="1" dirty="0"/>
              <a:t>Réunion du 8 juillet 2021: entretien et restauration de l’Authie </a:t>
            </a:r>
          </a:p>
        </p:txBody>
      </p:sp>
    </p:spTree>
    <p:extLst>
      <p:ext uri="{BB962C8B-B14F-4D97-AF65-F5344CB8AC3E}">
        <p14:creationId xmlns:p14="http://schemas.microsoft.com/office/powerpoint/2010/main" val="76304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L’état des lieux/diagnostic de l’Authie et de ses affluents</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a:xfrm>
            <a:off x="3684598" y="6277222"/>
            <a:ext cx="4822804" cy="365125"/>
          </a:xfrm>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10</a:t>
            </a:fld>
            <a:endParaRPr lang="fr-FR"/>
          </a:p>
        </p:txBody>
      </p:sp>
      <p:pic>
        <p:nvPicPr>
          <p:cNvPr id="8" name="Image 7">
            <a:extLst>
              <a:ext uri="{FF2B5EF4-FFF2-40B4-BE49-F238E27FC236}">
                <a16:creationId xmlns:a16="http://schemas.microsoft.com/office/drawing/2014/main" id="{9D77425E-3A3B-470C-9CE9-A9C02C2F3DFC}"/>
              </a:ext>
            </a:extLst>
          </p:cNvPr>
          <p:cNvPicPr>
            <a:picLocks noChangeAspect="1"/>
          </p:cNvPicPr>
          <p:nvPr/>
        </p:nvPicPr>
        <p:blipFill>
          <a:blip r:embed="rId3"/>
          <a:stretch>
            <a:fillRect/>
          </a:stretch>
        </p:blipFill>
        <p:spPr>
          <a:xfrm>
            <a:off x="-130698" y="1248498"/>
            <a:ext cx="8178709" cy="2555149"/>
          </a:xfrm>
          <a:prstGeom prst="rect">
            <a:avLst/>
          </a:prstGeom>
        </p:spPr>
      </p:pic>
      <p:sp>
        <p:nvSpPr>
          <p:cNvPr id="9" name="ZoneTexte 8">
            <a:extLst>
              <a:ext uri="{FF2B5EF4-FFF2-40B4-BE49-F238E27FC236}">
                <a16:creationId xmlns:a16="http://schemas.microsoft.com/office/drawing/2014/main" id="{A4B9D59A-9810-4804-AA07-A083026B4B5F}"/>
              </a:ext>
            </a:extLst>
          </p:cNvPr>
          <p:cNvSpPr txBox="1"/>
          <p:nvPr/>
        </p:nvSpPr>
        <p:spPr>
          <a:xfrm>
            <a:off x="-1" y="4879031"/>
            <a:ext cx="12441677" cy="1477328"/>
          </a:xfrm>
          <a:prstGeom prst="rect">
            <a:avLst/>
          </a:prstGeom>
          <a:noFill/>
        </p:spPr>
        <p:txBody>
          <a:bodyPr wrap="square" rtlCol="0">
            <a:spAutoFit/>
          </a:bodyPr>
          <a:lstStyle/>
          <a:p>
            <a:r>
              <a:rPr lang="fr-FR" b="1" u="sng" dirty="0"/>
              <a:t>Régime hydrologique</a:t>
            </a:r>
            <a:r>
              <a:rPr lang="fr-FR" u="sng" dirty="0"/>
              <a:t>: </a:t>
            </a:r>
            <a:r>
              <a:rPr lang="fr-FR" dirty="0"/>
              <a:t>faible altération avec bon débit et quantité suffisante grâce à une bonne connexion avec les eaux souterraines</a:t>
            </a:r>
          </a:p>
          <a:p>
            <a:r>
              <a:rPr lang="fr-FR" b="1" u="sng" dirty="0"/>
              <a:t>Morphologie: </a:t>
            </a:r>
            <a:r>
              <a:rPr lang="fr-FR" dirty="0"/>
              <a:t>moyenne altération - Amélioration de la structure et du substrat grâce aux travaux de restauration de la continuité</a:t>
            </a:r>
          </a:p>
          <a:p>
            <a:r>
              <a:rPr lang="fr-FR" dirty="0"/>
              <a:t>		                                            - Etat de la ripisylve et des berges à améliorer</a:t>
            </a:r>
          </a:p>
          <a:p>
            <a:r>
              <a:rPr lang="fr-FR" b="1" u="sng" dirty="0"/>
              <a:t>Continuité: </a:t>
            </a:r>
            <a:r>
              <a:rPr lang="fr-FR" dirty="0"/>
              <a:t>moyenne altération de la continuité longitudinal avec une marge de progression sur les ouvrages transversaux</a:t>
            </a:r>
          </a:p>
        </p:txBody>
      </p:sp>
      <p:sp>
        <p:nvSpPr>
          <p:cNvPr id="10" name="Titre 1">
            <a:extLst>
              <a:ext uri="{FF2B5EF4-FFF2-40B4-BE49-F238E27FC236}">
                <a16:creationId xmlns:a16="http://schemas.microsoft.com/office/drawing/2014/main" id="{2348D83D-76D8-4901-A497-C33E1BF03E28}"/>
              </a:ext>
            </a:extLst>
          </p:cNvPr>
          <p:cNvSpPr txBox="1">
            <a:spLocks/>
          </p:cNvSpPr>
          <p:nvPr/>
        </p:nvSpPr>
        <p:spPr>
          <a:xfrm>
            <a:off x="234145" y="464458"/>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 bilan hydromorphologique de l’Authie</a:t>
            </a:r>
          </a:p>
        </p:txBody>
      </p:sp>
      <p:graphicFrame>
        <p:nvGraphicFramePr>
          <p:cNvPr id="11" name="Graphique 10">
            <a:extLst>
              <a:ext uri="{FF2B5EF4-FFF2-40B4-BE49-F238E27FC236}">
                <a16:creationId xmlns:a16="http://schemas.microsoft.com/office/drawing/2014/main" id="{1CAA5F08-8442-49B3-A7BB-B904ED712BED}"/>
              </a:ext>
            </a:extLst>
          </p:cNvPr>
          <p:cNvGraphicFramePr/>
          <p:nvPr>
            <p:extLst>
              <p:ext uri="{D42A27DB-BD31-4B8C-83A1-F6EECF244321}">
                <p14:modId xmlns:p14="http://schemas.microsoft.com/office/powerpoint/2010/main" val="715805585"/>
              </p:ext>
            </p:extLst>
          </p:nvPr>
        </p:nvGraphicFramePr>
        <p:xfrm>
          <a:off x="7295745" y="1490294"/>
          <a:ext cx="5002477" cy="3080300"/>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a:extLst>
              <a:ext uri="{FF2B5EF4-FFF2-40B4-BE49-F238E27FC236}">
                <a16:creationId xmlns:a16="http://schemas.microsoft.com/office/drawing/2014/main" id="{E54E0D6E-EB2E-4629-A632-71418814DE2F}"/>
              </a:ext>
            </a:extLst>
          </p:cNvPr>
          <p:cNvSpPr txBox="1"/>
          <p:nvPr/>
        </p:nvSpPr>
        <p:spPr>
          <a:xfrm>
            <a:off x="7517063" y="4308838"/>
            <a:ext cx="4559840" cy="523220"/>
          </a:xfrm>
          <a:prstGeom prst="rect">
            <a:avLst/>
          </a:prstGeom>
          <a:noFill/>
        </p:spPr>
        <p:txBody>
          <a:bodyPr wrap="square">
            <a:spAutoFit/>
          </a:bodyPr>
          <a:lstStyle/>
          <a:p>
            <a:r>
              <a:rPr lang="fr-FR"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Débits moyens mensuels sur 53 ans à Dompierre-sur-Authie. Source : Banque Hydro, </a:t>
            </a:r>
            <a:r>
              <a:rPr lang="fr-FR" sz="1400" i="1"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eaufrance</a:t>
            </a:r>
            <a:r>
              <a:rPr lang="fr-FR" sz="14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p>
        </p:txBody>
      </p:sp>
      <p:sp>
        <p:nvSpPr>
          <p:cNvPr id="15" name="ZoneTexte 14">
            <a:extLst>
              <a:ext uri="{FF2B5EF4-FFF2-40B4-BE49-F238E27FC236}">
                <a16:creationId xmlns:a16="http://schemas.microsoft.com/office/drawing/2014/main" id="{AF23F854-F52D-4F30-A1B5-9C2F37B33C63}"/>
              </a:ext>
            </a:extLst>
          </p:cNvPr>
          <p:cNvSpPr txBox="1"/>
          <p:nvPr/>
        </p:nvSpPr>
        <p:spPr>
          <a:xfrm>
            <a:off x="7908587" y="2526072"/>
            <a:ext cx="2071992" cy="646331"/>
          </a:xfrm>
          <a:prstGeom prst="rect">
            <a:avLst/>
          </a:prstGeom>
          <a:noFill/>
        </p:spPr>
        <p:txBody>
          <a:bodyPr wrap="square" rtlCol="0">
            <a:spAutoFit/>
          </a:bodyPr>
          <a:lstStyle/>
          <a:p>
            <a:r>
              <a:rPr lang="fr-FR" dirty="0" err="1"/>
              <a:t>Qmoyen</a:t>
            </a:r>
            <a:r>
              <a:rPr lang="fr-FR" dirty="0"/>
              <a:t> annuel = 7,8m3/s</a:t>
            </a:r>
          </a:p>
        </p:txBody>
      </p:sp>
    </p:spTree>
    <p:extLst>
      <p:ext uri="{BB962C8B-B14F-4D97-AF65-F5344CB8AC3E}">
        <p14:creationId xmlns:p14="http://schemas.microsoft.com/office/powerpoint/2010/main" val="119850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448784" y="1759545"/>
            <a:ext cx="11620500" cy="4316941"/>
          </a:xfrm>
        </p:spPr>
        <p:txBody>
          <a:bodyPr>
            <a:normAutofit/>
          </a:bodyPr>
          <a:lstStyle/>
          <a:p>
            <a:pPr marL="0" indent="0">
              <a:buClr>
                <a:srgbClr val="0F6FC6"/>
              </a:buClr>
              <a:buNone/>
            </a:pPr>
            <a:endParaRPr lang="fr-FR" sz="2200" b="1" dirty="0"/>
          </a:p>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r>
              <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Article L215-14 du Code de l’Environnement</a:t>
            </a:r>
            <a:endParaRPr lang="fr-FR" sz="2200" b="1" dirty="0">
              <a:solidFill>
                <a:prstClr val="black">
                  <a:lumMod val="75000"/>
                  <a:lumOff val="25000"/>
                </a:prstClr>
              </a:solidFill>
              <a:latin typeface="Calibri" panose="020F0502020204030204"/>
            </a:endParaRPr>
          </a:p>
          <a:p>
            <a:pPr marL="0" indent="0">
              <a:buClr>
                <a:srgbClr val="0F6FC6"/>
              </a:buClr>
              <a:buNone/>
            </a:pPr>
            <a:r>
              <a:rPr lang="fr-FR" sz="2000" dirty="0"/>
              <a:t>« le propriétaire riverain est tenu à un entretien régulier du cours d'eau. L'entretien régulier a pour objet de maintenir le cours d'eau dans son profil d'équilibre, de permettre l'écoulement naturel des eaux et de contribuer à son bon état écologique ou, le cas échéant, à son bon potentiel écologique… »</a:t>
            </a:r>
          </a:p>
          <a:p>
            <a:pPr>
              <a:buClr>
                <a:srgbClr val="0F6FC6"/>
              </a:buClr>
              <a:buFont typeface="Wingdings" panose="05000000000000000000" pitchFamily="2" charset="2"/>
              <a:buChar char="Ø"/>
            </a:pPr>
            <a:r>
              <a:rPr lang="fr-FR" b="1" dirty="0">
                <a:solidFill>
                  <a:prstClr val="black">
                    <a:lumMod val="75000"/>
                    <a:lumOff val="25000"/>
                  </a:prstClr>
                </a:solidFill>
                <a:latin typeface="Calibri" panose="020F0502020204030204"/>
                <a:sym typeface="Wingdings" panose="05000000000000000000" pitchFamily="2" charset="2"/>
              </a:rPr>
              <a:t> </a:t>
            </a:r>
            <a:r>
              <a:rPr lang="fr-FR" sz="2200" b="1" dirty="0">
                <a:solidFill>
                  <a:prstClr val="black">
                    <a:lumMod val="75000"/>
                    <a:lumOff val="25000"/>
                  </a:prstClr>
                </a:solidFill>
                <a:latin typeface="Calibri" panose="020F0502020204030204"/>
              </a:rPr>
              <a:t>Manque d’entretien de l’Authie et de ses affluents </a:t>
            </a:r>
          </a:p>
          <a:p>
            <a:pPr marL="0" indent="0">
              <a:buClr>
                <a:srgbClr val="0F6FC6"/>
              </a:buClr>
              <a:buNone/>
            </a:pPr>
            <a:r>
              <a:rPr lang="fr-FR" b="1" dirty="0">
                <a:solidFill>
                  <a:prstClr val="black">
                    <a:lumMod val="75000"/>
                    <a:lumOff val="25000"/>
                  </a:prstClr>
                </a:solidFill>
                <a:latin typeface="Calibri" panose="020F0502020204030204"/>
                <a:sym typeface="Wingdings" panose="05000000000000000000" pitchFamily="2" charset="2"/>
              </a:rPr>
              <a:t> </a:t>
            </a:r>
          </a:p>
          <a:p>
            <a:pPr marL="0" indent="0">
              <a:buClr>
                <a:srgbClr val="0F6FC6"/>
              </a:buClr>
              <a:buNone/>
            </a:pPr>
            <a:r>
              <a:rPr lang="fr-FR" sz="2000" dirty="0">
                <a:solidFill>
                  <a:prstClr val="black">
                    <a:lumMod val="75000"/>
                    <a:lumOff val="25000"/>
                  </a:prstClr>
                </a:solidFill>
                <a:latin typeface="Calibri" panose="020F0502020204030204"/>
              </a:rPr>
              <a:t>            </a:t>
            </a:r>
            <a:r>
              <a:rPr lang="fr-FR" sz="2000" dirty="0">
                <a:solidFill>
                  <a:srgbClr val="FF0000"/>
                </a:solidFill>
                <a:latin typeface="Calibri" panose="020F0502020204030204"/>
              </a:rPr>
              <a:t>Mise en place par le Symc</a:t>
            </a:r>
            <a:r>
              <a:rPr lang="fr-FR" dirty="0">
                <a:solidFill>
                  <a:srgbClr val="FF0000"/>
                </a:solidFill>
                <a:latin typeface="Calibri" panose="020F0502020204030204"/>
              </a:rPr>
              <a:t>éa</a:t>
            </a:r>
            <a:r>
              <a:rPr lang="fr-FR" sz="2000" dirty="0">
                <a:solidFill>
                  <a:srgbClr val="FF0000"/>
                </a:solidFill>
                <a:latin typeface="Calibri" panose="020F0502020204030204"/>
              </a:rPr>
              <a:t> dans le cadre de la compétence GEMAPI d’un Plan de Gestion Pluriannuel de l’Authie et de ses affluents pour accompagner les propriétaires</a:t>
            </a:r>
          </a:p>
          <a:p>
            <a:pPr>
              <a:buClr>
                <a:srgbClr val="0F6FC6"/>
              </a:buClr>
              <a:buFont typeface="Wingdings" panose="05000000000000000000" pitchFamily="2" charset="2"/>
              <a:buChar char="Ø"/>
            </a:pPr>
            <a:endParaRPr lang="fr-FR" sz="2000" dirty="0"/>
          </a:p>
          <a:p>
            <a:pPr>
              <a:buClr>
                <a:srgbClr val="0F6FC6"/>
              </a:buClr>
              <a:buFont typeface="Wingdings" panose="05000000000000000000" pitchFamily="2" charset="2"/>
              <a:buChar char="Ø"/>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11</a:t>
            </a:fld>
            <a:endParaRPr lang="fr-FR"/>
          </a:p>
        </p:txBody>
      </p:sp>
      <p:sp>
        <p:nvSpPr>
          <p:cNvPr id="8" name="Titre 1">
            <a:extLst>
              <a:ext uri="{FF2B5EF4-FFF2-40B4-BE49-F238E27FC236}">
                <a16:creationId xmlns:a16="http://schemas.microsoft.com/office/drawing/2014/main" id="{ED63B2A0-1C31-4C86-AFE4-0C816354EFC9}"/>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sp>
        <p:nvSpPr>
          <p:cNvPr id="9" name="Titre 1">
            <a:extLst>
              <a:ext uri="{FF2B5EF4-FFF2-40B4-BE49-F238E27FC236}">
                <a16:creationId xmlns:a16="http://schemas.microsoft.com/office/drawing/2014/main" id="{BF312383-2D95-4403-82DF-F22F53360392}"/>
              </a:ext>
            </a:extLst>
          </p:cNvPr>
          <p:cNvSpPr txBox="1">
            <a:spLocks/>
          </p:cNvSpPr>
          <p:nvPr/>
        </p:nvSpPr>
        <p:spPr>
          <a:xfrm>
            <a:off x="311570" y="1147335"/>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 Plan Pluriannuel de Gestion de l’Authie et de ses affluents </a:t>
            </a:r>
          </a:p>
        </p:txBody>
      </p:sp>
      <p:sp>
        <p:nvSpPr>
          <p:cNvPr id="2" name="Flèche : droite 1">
            <a:extLst>
              <a:ext uri="{FF2B5EF4-FFF2-40B4-BE49-F238E27FC236}">
                <a16:creationId xmlns:a16="http://schemas.microsoft.com/office/drawing/2014/main" id="{76744DBB-7533-4893-8002-91CD72E4CFC6}"/>
              </a:ext>
            </a:extLst>
          </p:cNvPr>
          <p:cNvSpPr/>
          <p:nvPr/>
        </p:nvSpPr>
        <p:spPr>
          <a:xfrm>
            <a:off x="448784" y="4679006"/>
            <a:ext cx="562893" cy="3015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78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49C80-ECA8-4531-B7D4-8BA12B79B32C}"/>
              </a:ext>
            </a:extLst>
          </p:cNvPr>
          <p:cNvSpPr>
            <a:spLocks noGrp="1"/>
          </p:cNvSpPr>
          <p:nvPr>
            <p:ph type="title"/>
          </p:nvPr>
        </p:nvSpPr>
        <p:spPr>
          <a:xfrm>
            <a:off x="967971" y="1099403"/>
            <a:ext cx="10058400" cy="516961"/>
          </a:xfrm>
        </p:spPr>
        <p:txBody>
          <a:bodyPr/>
          <a:lstStyle/>
          <a:p>
            <a:r>
              <a:rPr lang="fr-FR" sz="3100" b="1" dirty="0">
                <a:solidFill>
                  <a:srgbClr val="0070C0"/>
                </a:solidFill>
              </a:rPr>
              <a:t>Rappel du contexte</a:t>
            </a:r>
          </a:p>
        </p:txBody>
      </p:sp>
      <p:sp>
        <p:nvSpPr>
          <p:cNvPr id="3" name="Espace réservé du contenu 2">
            <a:extLst>
              <a:ext uri="{FF2B5EF4-FFF2-40B4-BE49-F238E27FC236}">
                <a16:creationId xmlns:a16="http://schemas.microsoft.com/office/drawing/2014/main" id="{0BA2FF85-B8A7-4C76-A24B-80AC3E619980}"/>
              </a:ext>
            </a:extLst>
          </p:cNvPr>
          <p:cNvSpPr>
            <a:spLocks noGrp="1"/>
          </p:cNvSpPr>
          <p:nvPr>
            <p:ph idx="1"/>
          </p:nvPr>
        </p:nvSpPr>
        <p:spPr>
          <a:xfrm>
            <a:off x="967971" y="1845734"/>
            <a:ext cx="10187709" cy="4361102"/>
          </a:xfrm>
        </p:spPr>
        <p:txBody>
          <a:bodyPr>
            <a:normAutofit lnSpcReduction="10000"/>
          </a:bodyPr>
          <a:lstStyle/>
          <a:p>
            <a:r>
              <a:rPr lang="fr-FR" b="0" i="0" u="none" strike="noStrike" baseline="0" dirty="0">
                <a:solidFill>
                  <a:srgbClr val="000000"/>
                </a:solidFill>
                <a:latin typeface="Verdana" panose="020B0604030504040204" pitchFamily="34" charset="0"/>
              </a:rPr>
              <a:t>Elaboration du plan pluriannuel de gestion de l’Authie et ses affluents : </a:t>
            </a:r>
          </a:p>
          <a:p>
            <a:endParaRPr lang="fr-FR" b="0" i="0" u="none" strike="noStrike" baseline="0" dirty="0">
              <a:solidFill>
                <a:srgbClr val="000000"/>
              </a:solidFill>
              <a:latin typeface="Verdana" panose="020B0604030504040204" pitchFamily="34" charset="0"/>
            </a:endParaRPr>
          </a:p>
          <a:p>
            <a:r>
              <a:rPr lang="fr-FR" b="1" i="0" u="sng" strike="noStrike" baseline="0" dirty="0">
                <a:solidFill>
                  <a:srgbClr val="000000"/>
                </a:solidFill>
                <a:latin typeface="Verdana" panose="020B0604030504040204" pitchFamily="34" charset="0"/>
              </a:rPr>
              <a:t>EPTB Authie</a:t>
            </a:r>
          </a:p>
          <a:p>
            <a:pPr>
              <a:tabLst>
                <a:tab pos="1974850" algn="l"/>
              </a:tabLst>
            </a:pPr>
            <a:r>
              <a:rPr lang="fr-FR" b="0" i="0" u="none" strike="noStrike" baseline="0" dirty="0">
                <a:solidFill>
                  <a:srgbClr val="000000"/>
                </a:solidFill>
                <a:latin typeface="Verdana" panose="020B0604030504040204" pitchFamily="34" charset="0"/>
              </a:rPr>
              <a:t>2014-2016 : 	Réalisation du PGE et rédaction DIG par le CPIE</a:t>
            </a:r>
          </a:p>
          <a:p>
            <a:pPr>
              <a:tabLst>
                <a:tab pos="1974850" algn="l"/>
              </a:tabLst>
            </a:pPr>
            <a:r>
              <a:rPr lang="fr-FR" dirty="0">
                <a:solidFill>
                  <a:srgbClr val="000000"/>
                </a:solidFill>
                <a:latin typeface="Verdana" panose="020B0604030504040204" pitchFamily="34" charset="0"/>
              </a:rPr>
              <a:t>	</a:t>
            </a:r>
            <a:r>
              <a:rPr lang="fr-FR" b="0" i="0" u="none" strike="noStrike" baseline="0" dirty="0">
                <a:solidFill>
                  <a:srgbClr val="000000"/>
                </a:solidFill>
                <a:latin typeface="Verdana" panose="020B0604030504040204" pitchFamily="34" charset="0"/>
              </a:rPr>
              <a:t>Dissolution de l’institut Interdépartemental du </a:t>
            </a:r>
            <a:r>
              <a:rPr lang="fr-FR" dirty="0">
                <a:solidFill>
                  <a:srgbClr val="000000"/>
                </a:solidFill>
                <a:latin typeface="Verdana" panose="020B0604030504040204" pitchFamily="34" charset="0"/>
              </a:rPr>
              <a:t>BV</a:t>
            </a:r>
            <a:r>
              <a:rPr lang="fr-FR" b="0" i="0" u="none" strike="noStrike" baseline="0" dirty="0">
                <a:solidFill>
                  <a:srgbClr val="000000"/>
                </a:solidFill>
                <a:latin typeface="Verdana" panose="020B0604030504040204" pitchFamily="34" charset="0"/>
              </a:rPr>
              <a:t> de l’Authie</a:t>
            </a:r>
          </a:p>
          <a:p>
            <a:pPr>
              <a:tabLst>
                <a:tab pos="1974850" algn="l"/>
              </a:tabLst>
            </a:pPr>
            <a:endParaRPr lang="fr-FR" b="0" i="0" u="none" strike="noStrike" baseline="0" dirty="0">
              <a:solidFill>
                <a:srgbClr val="000000"/>
              </a:solidFill>
              <a:latin typeface="Verdana" panose="020B0604030504040204" pitchFamily="34" charset="0"/>
            </a:endParaRPr>
          </a:p>
          <a:p>
            <a:r>
              <a:rPr lang="fr-FR" b="1" i="0" u="sng" strike="noStrike" baseline="0" dirty="0">
                <a:solidFill>
                  <a:srgbClr val="000000"/>
                </a:solidFill>
                <a:latin typeface="Verdana" panose="020B0604030504040204" pitchFamily="34" charset="0"/>
              </a:rPr>
              <a:t>Symcéa</a:t>
            </a:r>
            <a:endParaRPr lang="fr-FR" sz="2000" b="1" i="0" u="sng" strike="noStrike" baseline="0" dirty="0">
              <a:solidFill>
                <a:srgbClr val="000000"/>
              </a:solidFill>
              <a:latin typeface="Verdana" panose="020B0604030504040204" pitchFamily="34" charset="0"/>
            </a:endParaRPr>
          </a:p>
          <a:p>
            <a:pPr>
              <a:spcAft>
                <a:spcPts val="1200"/>
              </a:spcAft>
              <a:tabLst>
                <a:tab pos="1974850" algn="l"/>
              </a:tabLst>
            </a:pPr>
            <a:r>
              <a:rPr lang="fr-FR" b="0" i="0" u="none" strike="noStrike" baseline="0" dirty="0">
                <a:solidFill>
                  <a:srgbClr val="000000"/>
                </a:solidFill>
                <a:latin typeface="Verdana" panose="020B0604030504040204" pitchFamily="34" charset="0"/>
              </a:rPr>
              <a:t>2020-2021 :	Actualisation du PGE et de la DIG par le CPIE</a:t>
            </a:r>
          </a:p>
          <a:p>
            <a:pPr marL="2419350" lvl="5">
              <a:tabLst>
                <a:tab pos="1524000" algn="l"/>
              </a:tabLst>
            </a:pPr>
            <a:r>
              <a:rPr lang="fr-FR" sz="1700" b="0" i="0" u="none" strike="noStrike" baseline="0" dirty="0">
                <a:solidFill>
                  <a:srgbClr val="000000"/>
                </a:solidFill>
                <a:latin typeface="Arial" panose="020B0604020202020204" pitchFamily="34" charset="0"/>
              </a:rPr>
              <a:t>•   </a:t>
            </a:r>
            <a:r>
              <a:rPr lang="fr-FR" sz="1700" b="0" i="0" u="none" strike="noStrike" baseline="0" dirty="0">
                <a:solidFill>
                  <a:srgbClr val="000000"/>
                </a:solidFill>
                <a:latin typeface="Verdana" panose="020B0604030504040204" pitchFamily="34" charset="0"/>
              </a:rPr>
              <a:t>Réalisation d’un diagnostic allégé (été 2020) </a:t>
            </a:r>
          </a:p>
          <a:p>
            <a:pPr marL="2419350" lvl="5">
              <a:tabLst>
                <a:tab pos="1524000" algn="l"/>
              </a:tabLst>
            </a:pPr>
            <a:r>
              <a:rPr lang="fr-FR" sz="1700" b="0" i="0" u="none" strike="noStrike" baseline="0" dirty="0">
                <a:solidFill>
                  <a:srgbClr val="000000"/>
                </a:solidFill>
                <a:latin typeface="Arial" panose="020B0604020202020204" pitchFamily="34" charset="0"/>
              </a:rPr>
              <a:t>•   </a:t>
            </a:r>
            <a:r>
              <a:rPr lang="fr-FR" sz="1700" b="0" i="0" u="none" strike="noStrike" baseline="0" dirty="0">
                <a:solidFill>
                  <a:srgbClr val="000000"/>
                </a:solidFill>
                <a:latin typeface="Verdana" panose="020B0604030504040204" pitchFamily="34" charset="0"/>
              </a:rPr>
              <a:t>Actualisation du PGE/temps et coûts (automne/hiver 2020) </a:t>
            </a:r>
          </a:p>
          <a:p>
            <a:pPr marL="2419350" lvl="5">
              <a:tabLst>
                <a:tab pos="1524000" algn="l"/>
              </a:tabLst>
            </a:pPr>
            <a:r>
              <a:rPr lang="fr-FR" sz="1700" b="0" i="0" u="none" strike="noStrike" baseline="0" dirty="0">
                <a:solidFill>
                  <a:srgbClr val="000000"/>
                </a:solidFill>
                <a:latin typeface="Arial" panose="020B0604020202020204" pitchFamily="34" charset="0"/>
              </a:rPr>
              <a:t>•   </a:t>
            </a:r>
            <a:r>
              <a:rPr lang="fr-FR" sz="1700" b="0" i="0" u="none" strike="noStrike" baseline="0" dirty="0">
                <a:solidFill>
                  <a:srgbClr val="000000"/>
                </a:solidFill>
                <a:latin typeface="Verdana" panose="020B0604030504040204" pitchFamily="34" charset="0"/>
              </a:rPr>
              <a:t>Rédaction des DIG (Printemps 2021) </a:t>
            </a:r>
          </a:p>
          <a:p>
            <a:endParaRPr lang="fr-FR" dirty="0"/>
          </a:p>
        </p:txBody>
      </p:sp>
      <p:sp>
        <p:nvSpPr>
          <p:cNvPr id="4" name="Espace réservé de la date 3">
            <a:extLst>
              <a:ext uri="{FF2B5EF4-FFF2-40B4-BE49-F238E27FC236}">
                <a16:creationId xmlns:a16="http://schemas.microsoft.com/office/drawing/2014/main" id="{59C18510-F9FF-4ABD-8B03-325F21AF24EB}"/>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200F487D-3C17-4598-B9FD-BEA5EDF71C1D}"/>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A30E9475-6384-4563-A282-20C6B2FD30FB}"/>
              </a:ext>
            </a:extLst>
          </p:cNvPr>
          <p:cNvSpPr>
            <a:spLocks noGrp="1"/>
          </p:cNvSpPr>
          <p:nvPr>
            <p:ph type="sldNum" sz="quarter" idx="12"/>
          </p:nvPr>
        </p:nvSpPr>
        <p:spPr/>
        <p:txBody>
          <a:bodyPr/>
          <a:lstStyle/>
          <a:p>
            <a:fld id="{B9313472-45EF-469F-9C12-18D63CA62E90}" type="slidenum">
              <a:rPr lang="fr-FR" smtClean="0"/>
              <a:t>12</a:t>
            </a:fld>
            <a:endParaRPr lang="fr-FR"/>
          </a:p>
        </p:txBody>
      </p:sp>
      <p:sp>
        <p:nvSpPr>
          <p:cNvPr id="7" name="Titre 1">
            <a:extLst>
              <a:ext uri="{FF2B5EF4-FFF2-40B4-BE49-F238E27FC236}">
                <a16:creationId xmlns:a16="http://schemas.microsoft.com/office/drawing/2014/main" id="{9FA00DF5-3AE5-4332-82B1-9BD9F59CD429}"/>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spTree>
    <p:extLst>
      <p:ext uri="{BB962C8B-B14F-4D97-AF65-F5344CB8AC3E}">
        <p14:creationId xmlns:p14="http://schemas.microsoft.com/office/powerpoint/2010/main" val="13036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62E27-056F-4420-8E56-23BC3D2C6A5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91EF59D-66D4-4D6F-A2FF-93B7064AFAD2}"/>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0668BF6F-FBB1-4255-914F-FBDF921558BD}"/>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B19DB103-8E74-4904-A226-312416DC3CC3}"/>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CB2A9460-B134-4095-9BF1-6EB1CA6D781A}"/>
              </a:ext>
            </a:extLst>
          </p:cNvPr>
          <p:cNvSpPr>
            <a:spLocks noGrp="1"/>
          </p:cNvSpPr>
          <p:nvPr>
            <p:ph type="sldNum" sz="quarter" idx="12"/>
          </p:nvPr>
        </p:nvSpPr>
        <p:spPr/>
        <p:txBody>
          <a:bodyPr/>
          <a:lstStyle/>
          <a:p>
            <a:fld id="{B9313472-45EF-469F-9C12-18D63CA62E90}" type="slidenum">
              <a:rPr lang="fr-FR" smtClean="0"/>
              <a:t>13</a:t>
            </a:fld>
            <a:endParaRPr lang="fr-FR"/>
          </a:p>
        </p:txBody>
      </p:sp>
      <p:sp>
        <p:nvSpPr>
          <p:cNvPr id="9" name="Titre 1">
            <a:extLst>
              <a:ext uri="{FF2B5EF4-FFF2-40B4-BE49-F238E27FC236}">
                <a16:creationId xmlns:a16="http://schemas.microsoft.com/office/drawing/2014/main" id="{4B1D0AD7-153D-4797-A99C-DBA8BD488C09}"/>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pic>
        <p:nvPicPr>
          <p:cNvPr id="10" name="Espace réservé du contenu 4">
            <a:extLst>
              <a:ext uri="{FF2B5EF4-FFF2-40B4-BE49-F238E27FC236}">
                <a16:creationId xmlns:a16="http://schemas.microsoft.com/office/drawing/2014/main" id="{E35A924D-587B-4869-8BF3-B90F8F8B5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07" y="33090"/>
            <a:ext cx="11922185" cy="6621710"/>
          </a:xfrm>
          <a:prstGeom prst="rect">
            <a:avLst/>
          </a:prstGeom>
        </p:spPr>
      </p:pic>
    </p:spTree>
    <p:extLst>
      <p:ext uri="{BB962C8B-B14F-4D97-AF65-F5344CB8AC3E}">
        <p14:creationId xmlns:p14="http://schemas.microsoft.com/office/powerpoint/2010/main" val="31571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E7DEA-04A4-44C2-8F0A-868A2C2E444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BD5E36D-DF74-4D62-B451-C2581E370CB1}"/>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09575237-04C0-421E-A227-0DF6BBB34D1C}"/>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7F38DBEC-05E1-4F83-84EF-15AE2DDD3487}"/>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F624EAB3-15E2-4BDE-BF4C-2B1426A613C0}"/>
              </a:ext>
            </a:extLst>
          </p:cNvPr>
          <p:cNvSpPr>
            <a:spLocks noGrp="1"/>
          </p:cNvSpPr>
          <p:nvPr>
            <p:ph type="sldNum" sz="quarter" idx="12"/>
          </p:nvPr>
        </p:nvSpPr>
        <p:spPr/>
        <p:txBody>
          <a:bodyPr/>
          <a:lstStyle/>
          <a:p>
            <a:fld id="{B9313472-45EF-469F-9C12-18D63CA62E90}" type="slidenum">
              <a:rPr lang="fr-FR" smtClean="0"/>
              <a:t>14</a:t>
            </a:fld>
            <a:endParaRPr lang="fr-FR"/>
          </a:p>
        </p:txBody>
      </p:sp>
      <p:sp>
        <p:nvSpPr>
          <p:cNvPr id="7" name="Titre 1">
            <a:extLst>
              <a:ext uri="{FF2B5EF4-FFF2-40B4-BE49-F238E27FC236}">
                <a16:creationId xmlns:a16="http://schemas.microsoft.com/office/drawing/2014/main" id="{2D37B734-678A-4901-9F00-DF36D54D70CF}"/>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pic>
        <p:nvPicPr>
          <p:cNvPr id="8" name="Image 7">
            <a:extLst>
              <a:ext uri="{FF2B5EF4-FFF2-40B4-BE49-F238E27FC236}">
                <a16:creationId xmlns:a16="http://schemas.microsoft.com/office/drawing/2014/main" id="{005E1041-724B-428A-98F0-5B9A0F17E3C0}"/>
              </a:ext>
            </a:extLst>
          </p:cNvPr>
          <p:cNvPicPr>
            <a:picLocks noChangeAspect="1"/>
          </p:cNvPicPr>
          <p:nvPr/>
        </p:nvPicPr>
        <p:blipFill>
          <a:blip r:embed="rId2"/>
          <a:stretch>
            <a:fillRect/>
          </a:stretch>
        </p:blipFill>
        <p:spPr>
          <a:xfrm>
            <a:off x="1587385" y="70819"/>
            <a:ext cx="9568295" cy="6754091"/>
          </a:xfrm>
          <a:prstGeom prst="rect">
            <a:avLst/>
          </a:prstGeom>
        </p:spPr>
      </p:pic>
    </p:spTree>
    <p:extLst>
      <p:ext uri="{BB962C8B-B14F-4D97-AF65-F5344CB8AC3E}">
        <p14:creationId xmlns:p14="http://schemas.microsoft.com/office/powerpoint/2010/main" val="134136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CABED-C069-466A-8F2D-7FC8058D7D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754F1B-2820-4780-A335-70E75F27B7D9}"/>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4371D0A7-E9F9-4450-9DC3-8A3C16D90C44}"/>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6281C4F0-E0A7-468A-80F5-9C837DF641B0}"/>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00332A47-CD6F-44A2-B2A2-2E4289D36C08}"/>
              </a:ext>
            </a:extLst>
          </p:cNvPr>
          <p:cNvSpPr>
            <a:spLocks noGrp="1"/>
          </p:cNvSpPr>
          <p:nvPr>
            <p:ph type="sldNum" sz="quarter" idx="12"/>
          </p:nvPr>
        </p:nvSpPr>
        <p:spPr/>
        <p:txBody>
          <a:bodyPr/>
          <a:lstStyle/>
          <a:p>
            <a:fld id="{B9313472-45EF-469F-9C12-18D63CA62E90}" type="slidenum">
              <a:rPr lang="fr-FR" smtClean="0"/>
              <a:t>15</a:t>
            </a:fld>
            <a:endParaRPr lang="fr-FR"/>
          </a:p>
        </p:txBody>
      </p:sp>
      <p:sp>
        <p:nvSpPr>
          <p:cNvPr id="7" name="Titre 1">
            <a:extLst>
              <a:ext uri="{FF2B5EF4-FFF2-40B4-BE49-F238E27FC236}">
                <a16:creationId xmlns:a16="http://schemas.microsoft.com/office/drawing/2014/main" id="{9AF856B1-E53B-4BB8-9BAB-53FBB867F747}"/>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pic>
        <p:nvPicPr>
          <p:cNvPr id="8" name="Espace réservé du contenu 4">
            <a:extLst>
              <a:ext uri="{FF2B5EF4-FFF2-40B4-BE49-F238E27FC236}">
                <a16:creationId xmlns:a16="http://schemas.microsoft.com/office/drawing/2014/main" id="{0159F553-5E58-41AD-A50D-7373492FF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82" y="0"/>
            <a:ext cx="9551772" cy="6747471"/>
          </a:xfrm>
          <a:prstGeom prst="rect">
            <a:avLst/>
          </a:prstGeom>
        </p:spPr>
      </p:pic>
    </p:spTree>
    <p:extLst>
      <p:ext uri="{BB962C8B-B14F-4D97-AF65-F5344CB8AC3E}">
        <p14:creationId xmlns:p14="http://schemas.microsoft.com/office/powerpoint/2010/main" val="335978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8B43F-ED86-49DC-8179-2092FB6E92C7}"/>
              </a:ext>
            </a:extLst>
          </p:cNvPr>
          <p:cNvSpPr>
            <a:spLocks noGrp="1"/>
          </p:cNvSpPr>
          <p:nvPr>
            <p:ph type="title"/>
          </p:nvPr>
        </p:nvSpPr>
        <p:spPr/>
        <p:txBody>
          <a:bodyPr>
            <a:normAutofit/>
          </a:bodyPr>
          <a:lstStyle/>
          <a:p>
            <a:r>
              <a:rPr lang="fr-FR" sz="2300" b="1" dirty="0">
                <a:solidFill>
                  <a:srgbClr val="0070C0"/>
                </a:solidFill>
              </a:rPr>
              <a:t>Situation administrative</a:t>
            </a:r>
          </a:p>
        </p:txBody>
      </p:sp>
      <p:sp>
        <p:nvSpPr>
          <p:cNvPr id="4" name="Espace réservé de la date 3">
            <a:extLst>
              <a:ext uri="{FF2B5EF4-FFF2-40B4-BE49-F238E27FC236}">
                <a16:creationId xmlns:a16="http://schemas.microsoft.com/office/drawing/2014/main" id="{E11ACDA7-AA04-450E-918F-43B9FD9A9EF1}"/>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724E9CA3-AC16-4E91-965D-53259956829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F623E893-9894-4D77-9B34-94AD34F68869}"/>
              </a:ext>
            </a:extLst>
          </p:cNvPr>
          <p:cNvSpPr>
            <a:spLocks noGrp="1"/>
          </p:cNvSpPr>
          <p:nvPr>
            <p:ph type="sldNum" sz="quarter" idx="12"/>
          </p:nvPr>
        </p:nvSpPr>
        <p:spPr/>
        <p:txBody>
          <a:bodyPr/>
          <a:lstStyle/>
          <a:p>
            <a:fld id="{B9313472-45EF-469F-9C12-18D63CA62E90}" type="slidenum">
              <a:rPr lang="fr-FR" smtClean="0"/>
              <a:t>16</a:t>
            </a:fld>
            <a:endParaRPr lang="fr-FR"/>
          </a:p>
        </p:txBody>
      </p:sp>
      <p:sp>
        <p:nvSpPr>
          <p:cNvPr id="7" name="Titre 1">
            <a:extLst>
              <a:ext uri="{FF2B5EF4-FFF2-40B4-BE49-F238E27FC236}">
                <a16:creationId xmlns:a16="http://schemas.microsoft.com/office/drawing/2014/main" id="{670821B3-8349-47A5-BC8A-4AE67184A70F}"/>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sp>
        <p:nvSpPr>
          <p:cNvPr id="9" name="Espace réservé du contenu 2">
            <a:extLst>
              <a:ext uri="{FF2B5EF4-FFF2-40B4-BE49-F238E27FC236}">
                <a16:creationId xmlns:a16="http://schemas.microsoft.com/office/drawing/2014/main" id="{391B9EB8-502F-4108-BD03-202E7DE9B565}"/>
              </a:ext>
            </a:extLst>
          </p:cNvPr>
          <p:cNvSpPr>
            <a:spLocks noGrp="1"/>
          </p:cNvSpPr>
          <p:nvPr>
            <p:ph idx="1"/>
          </p:nvPr>
        </p:nvSpPr>
        <p:spPr>
          <a:xfrm>
            <a:off x="1096963" y="1846263"/>
            <a:ext cx="10058400" cy="4022725"/>
          </a:xfrm>
        </p:spPr>
        <p:txBody>
          <a:bodyPr>
            <a:normAutofit lnSpcReduction="10000"/>
          </a:bodyPr>
          <a:lstStyle/>
          <a:p>
            <a:pPr marL="0" indent="0">
              <a:buNone/>
            </a:pPr>
            <a:r>
              <a:rPr lang="fr-FR" sz="2000" dirty="0"/>
              <a:t>Dépôt des PGE auprès des services instructeurs en mai 2021</a:t>
            </a:r>
          </a:p>
          <a:p>
            <a:pPr marL="0" indent="0">
              <a:buNone/>
            </a:pPr>
            <a:endParaRPr lang="fr-FR" sz="2000" dirty="0"/>
          </a:p>
          <a:p>
            <a:pPr marL="1527175" lvl="1" indent="-544513">
              <a:spcAft>
                <a:spcPts val="1200"/>
              </a:spcAft>
              <a:buFont typeface="Wingdings" panose="05000000000000000000" pitchFamily="2" charset="2"/>
              <a:buChar char="ü"/>
              <a:tabLst>
                <a:tab pos="2687638" algn="l"/>
              </a:tabLst>
            </a:pPr>
            <a:r>
              <a:rPr lang="fr-FR" sz="2000" dirty="0"/>
              <a:t>1 dossier déposé par le </a:t>
            </a:r>
            <a:r>
              <a:rPr lang="fr-FR" sz="2000" b="1" dirty="0"/>
              <a:t>Symcéa</a:t>
            </a:r>
            <a:r>
              <a:rPr lang="fr-FR" sz="2000" dirty="0"/>
              <a:t> </a:t>
            </a:r>
            <a:br>
              <a:rPr lang="fr-FR" sz="2000" dirty="0"/>
            </a:br>
            <a:r>
              <a:rPr lang="fr-FR" sz="2000" dirty="0"/>
              <a:t>(7 vallées, Ternois com, Campagne de l'Artois, Pays du coquelicot)</a:t>
            </a:r>
          </a:p>
          <a:p>
            <a:pPr marL="1489075" lvl="1" indent="-457200">
              <a:spcAft>
                <a:spcPts val="1200"/>
              </a:spcAft>
              <a:buFont typeface="Wingdings" panose="05000000000000000000" pitchFamily="2" charset="2"/>
              <a:buChar char="ü"/>
              <a:tabLst>
                <a:tab pos="2687638" algn="l"/>
              </a:tabLst>
            </a:pPr>
            <a:r>
              <a:rPr lang="fr-FR" sz="2000" dirty="0"/>
              <a:t>1 dossier déposé par la </a:t>
            </a:r>
            <a:r>
              <a:rPr lang="fr-FR" sz="2000" b="1" dirty="0"/>
              <a:t>CA des 2 baies en Montreuillois</a:t>
            </a:r>
          </a:p>
          <a:p>
            <a:pPr marL="1489075" lvl="1" indent="-457200">
              <a:spcAft>
                <a:spcPts val="1200"/>
              </a:spcAft>
              <a:buFont typeface="Wingdings" panose="05000000000000000000" pitchFamily="2" charset="2"/>
              <a:buChar char="ü"/>
              <a:tabLst>
                <a:tab pos="2687638" algn="l"/>
              </a:tabLst>
            </a:pPr>
            <a:r>
              <a:rPr lang="fr-FR" sz="2000" dirty="0"/>
              <a:t>1 dossier déposé par la </a:t>
            </a:r>
            <a:r>
              <a:rPr lang="fr-FR" sz="2000" b="1" dirty="0"/>
              <a:t>CC de Ponthieu Marquenterre</a:t>
            </a:r>
          </a:p>
          <a:p>
            <a:pPr marL="1489075" lvl="1" indent="-457200">
              <a:spcAft>
                <a:spcPts val="1200"/>
              </a:spcAft>
              <a:buFont typeface="Wingdings" panose="05000000000000000000" pitchFamily="2" charset="2"/>
              <a:buChar char="ü"/>
              <a:tabLst>
                <a:tab pos="2687638" algn="l"/>
              </a:tabLst>
            </a:pPr>
            <a:r>
              <a:rPr lang="fr-FR" sz="2000" dirty="0"/>
              <a:t>1 dossier déposé par la </a:t>
            </a:r>
            <a:r>
              <a:rPr lang="fr-FR" sz="2000" b="1" dirty="0"/>
              <a:t>CC du Territoire Nord Picardie</a:t>
            </a:r>
          </a:p>
          <a:p>
            <a:pPr marL="1031875" lvl="1" indent="0">
              <a:buNone/>
              <a:tabLst>
                <a:tab pos="2687638" algn="l"/>
              </a:tabLst>
            </a:pPr>
            <a:endParaRPr lang="fr-FR" sz="2000" dirty="0"/>
          </a:p>
          <a:p>
            <a:pPr marL="0" lvl="1" indent="0">
              <a:buNone/>
              <a:tabLst>
                <a:tab pos="2687638" algn="l"/>
              </a:tabLst>
            </a:pPr>
            <a:r>
              <a:rPr lang="fr-FR" sz="2000" b="1" dirty="0"/>
              <a:t>L’ensemble des dossiers sont en cours d’instruction auprès de la DDTM (62 et 80)</a:t>
            </a:r>
          </a:p>
          <a:p>
            <a:pPr marL="0" indent="0">
              <a:buNone/>
            </a:pPr>
            <a:r>
              <a:rPr lang="fr-FR" sz="2000" b="1" dirty="0"/>
              <a:t>Recrutement de deux équipes en régie à partir de septembre</a:t>
            </a:r>
          </a:p>
        </p:txBody>
      </p:sp>
    </p:spTree>
    <p:extLst>
      <p:ext uri="{BB962C8B-B14F-4D97-AF65-F5344CB8AC3E}">
        <p14:creationId xmlns:p14="http://schemas.microsoft.com/office/powerpoint/2010/main" val="16579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448784" y="1759545"/>
            <a:ext cx="11620500" cy="4316941"/>
          </a:xfrm>
        </p:spPr>
        <p:txBody>
          <a:bodyPr>
            <a:normAutofit lnSpcReduction="10000"/>
          </a:bodyPr>
          <a:lstStyle/>
          <a:p>
            <a:pPr>
              <a:buClr>
                <a:srgbClr val="0F6FC6"/>
              </a:buClr>
              <a:buFont typeface="Wingdings" panose="05000000000000000000" pitchFamily="2" charset="2"/>
              <a:buChar char="Ø"/>
            </a:pPr>
            <a:r>
              <a:rPr lang="fr-FR" sz="2200" b="1" dirty="0"/>
              <a:t> Banque de données produite par l’ONEMA (maintenant OFB) qui référence les obstacles artificiels à l’origine d’une modification de l’écoulement des eaux de surfaces</a:t>
            </a:r>
          </a:p>
          <a:p>
            <a:pPr marL="0" indent="0">
              <a:buClr>
                <a:srgbClr val="0F6FC6"/>
              </a:buClr>
              <a:buNone/>
            </a:pPr>
            <a:endParaRPr lang="fr-FR" sz="2200" b="1" dirty="0"/>
          </a:p>
          <a:p>
            <a:pPr marL="91440" marR="0" lvl="0" indent="-91440" algn="l" defTabSz="914400" rtl="0" eaLnBrk="1" fontAlgn="auto" latinLnBrk="0" hangingPunct="1">
              <a:lnSpc>
                <a:spcPct val="90000"/>
              </a:lnSpc>
              <a:spcBef>
                <a:spcPts val="1200"/>
              </a:spcBef>
              <a:spcAft>
                <a:spcPts val="200"/>
              </a:spcAft>
              <a:buClr>
                <a:srgbClr val="0F6FC6"/>
              </a:buClr>
              <a:buSzPct val="100000"/>
              <a:buFont typeface="Wingdings" panose="05000000000000000000" pitchFamily="2" charset="2"/>
              <a:buChar char="Ø"/>
              <a:tabLst/>
              <a:defRPr/>
            </a:pPr>
            <a:r>
              <a:rPr kumimoji="0" lang="fr-F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Arrêté du 20 décembre 2012 qui établit la liste des cours d'eau, parties de cours d’eau ou canaux mentionnées au 1° et 2° du I de l'article L. 214-17 du code de l'environnement, pour le Bassin Artois-Picardie. </a:t>
            </a:r>
            <a:endParaRPr lang="fr-FR" sz="2200" b="1" dirty="0">
              <a:solidFill>
                <a:prstClr val="black">
                  <a:lumMod val="75000"/>
                  <a:lumOff val="25000"/>
                </a:prstClr>
              </a:solidFill>
              <a:latin typeface="Calibri" panose="020F0502020204030204"/>
            </a:endParaRPr>
          </a:p>
          <a:p>
            <a:pPr marL="0" indent="0">
              <a:buClr>
                <a:srgbClr val="0F6FC6"/>
              </a:buClr>
              <a:buNone/>
            </a:pPr>
            <a:r>
              <a:rPr lang="fr-FR" sz="2000" u="sng" dirty="0"/>
              <a:t>Liste 1 </a:t>
            </a:r>
            <a:r>
              <a:rPr lang="fr-FR" sz="2000" dirty="0">
                <a:sym typeface="Wingdings" panose="05000000000000000000" pitchFamily="2" charset="2"/>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sur lesquels aucune autorisation ou concession ne peut être accordée pour la construction de nouveaux ouvrages s'ils constituent un obstacle à la continuité écologique.</a:t>
            </a:r>
          </a:p>
          <a:p>
            <a:pPr marL="0" indent="0">
              <a:buClr>
                <a:srgbClr val="0F6FC6"/>
              </a:buClr>
              <a:buNone/>
            </a:pPr>
            <a:r>
              <a:rPr lang="fr-FR" sz="1800" u="sng" dirty="0">
                <a:latin typeface="Calibri" panose="020F0502020204030204" pitchFamily="34" charset="0"/>
                <a:ea typeface="Calibri" panose="020F0502020204030204" pitchFamily="34" charset="0"/>
                <a:cs typeface="Times New Roman" panose="02020603050405020304" pitchFamily="18" charset="0"/>
              </a:rPr>
              <a:t>Liste 2 </a:t>
            </a:r>
            <a:r>
              <a:rPr lang="fr-FR"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dans lesquels il est nécessaire d'assurer le transport suffisant des sédiments et la circulation des poissons migrateurs. Tout ouvrage doit y être géré, entretenu et équipé selon des règles définies par l'autorité administrative, en concertation avec le propriétaire ou, à défaut, l'exploitant.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rgbClr val="0F6FC6"/>
              </a:buClr>
              <a:buNone/>
            </a:pPr>
            <a:r>
              <a:rPr lang="fr-FR" sz="2000" dirty="0">
                <a:solidFill>
                  <a:prstClr val="black">
                    <a:lumMod val="75000"/>
                    <a:lumOff val="25000"/>
                  </a:prstClr>
                </a:solidFill>
                <a:latin typeface="Calibri" panose="020F0502020204030204"/>
              </a:rPr>
              <a:t>              </a:t>
            </a:r>
            <a:r>
              <a:rPr lang="fr-FR" sz="2000" dirty="0">
                <a:solidFill>
                  <a:srgbClr val="FF0000"/>
                </a:solidFill>
                <a:latin typeface="Calibri" panose="020F0502020204030204"/>
              </a:rPr>
              <a:t>L’Authie et ses affluents sont classés en liste 1 et 2</a:t>
            </a:r>
            <a:endParaRPr lang="fr-FR" sz="2000" dirty="0"/>
          </a:p>
          <a:p>
            <a:pPr marL="0" indent="0">
              <a:buClr>
                <a:srgbClr val="0F6FC6"/>
              </a:buClr>
              <a:buNone/>
            </a:pPr>
            <a:endParaRPr lang="fr-FR" sz="2400" b="1" dirty="0"/>
          </a:p>
          <a:p>
            <a:pPr>
              <a:buClr>
                <a:srgbClr val="0F6FC6"/>
              </a:buClr>
              <a:buFont typeface="Wingdings" panose="05000000000000000000" pitchFamily="2" charset="2"/>
              <a:buChar char="Ø"/>
            </a:pPr>
            <a:endParaRPr lang="fr-FR" sz="2400" b="1" dirty="0"/>
          </a:p>
          <a:p>
            <a:pPr marL="0" lvl="0" indent="0">
              <a:buClr>
                <a:srgbClr val="0F6FC6"/>
              </a:buClr>
              <a:buNone/>
            </a:pPr>
            <a:endParaRPr lang="fr-FR" sz="2400" b="1"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17</a:t>
            </a:fld>
            <a:endParaRPr lang="fr-FR"/>
          </a:p>
        </p:txBody>
      </p:sp>
      <p:sp>
        <p:nvSpPr>
          <p:cNvPr id="8" name="Titre 1">
            <a:extLst>
              <a:ext uri="{FF2B5EF4-FFF2-40B4-BE49-F238E27FC236}">
                <a16:creationId xmlns:a16="http://schemas.microsoft.com/office/drawing/2014/main" id="{ED63B2A0-1C31-4C86-AFE4-0C816354EFC9}"/>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L’entretien et la restauration de l’Authie et de ses affluents</a:t>
            </a:r>
          </a:p>
        </p:txBody>
      </p:sp>
      <p:sp>
        <p:nvSpPr>
          <p:cNvPr id="10" name="Titre 1">
            <a:extLst>
              <a:ext uri="{FF2B5EF4-FFF2-40B4-BE49-F238E27FC236}">
                <a16:creationId xmlns:a16="http://schemas.microsoft.com/office/drawing/2014/main" id="{10F6E2F5-C043-406A-B04F-5A7CE51A14A6}"/>
              </a:ext>
            </a:extLst>
          </p:cNvPr>
          <p:cNvSpPr txBox="1">
            <a:spLocks/>
          </p:cNvSpPr>
          <p:nvPr/>
        </p:nvSpPr>
        <p:spPr>
          <a:xfrm>
            <a:off x="301842" y="781514"/>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 Référentiel des Obstacles à l’Ecoulement (ROE) </a:t>
            </a:r>
          </a:p>
        </p:txBody>
      </p:sp>
      <p:sp>
        <p:nvSpPr>
          <p:cNvPr id="9" name="Flèche : droite 8">
            <a:extLst>
              <a:ext uri="{FF2B5EF4-FFF2-40B4-BE49-F238E27FC236}">
                <a16:creationId xmlns:a16="http://schemas.microsoft.com/office/drawing/2014/main" id="{023E35A9-76E6-4A1E-8DAC-0CBBD2608B47}"/>
              </a:ext>
            </a:extLst>
          </p:cNvPr>
          <p:cNvSpPr/>
          <p:nvPr/>
        </p:nvSpPr>
        <p:spPr>
          <a:xfrm>
            <a:off x="534387" y="5408581"/>
            <a:ext cx="562893" cy="3015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554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18</a:t>
            </a:fld>
            <a:endParaRPr lang="fr-FR"/>
          </a:p>
        </p:txBody>
      </p:sp>
      <p:pic>
        <p:nvPicPr>
          <p:cNvPr id="12" name="Espace réservé du contenu 11">
            <a:extLst>
              <a:ext uri="{FF2B5EF4-FFF2-40B4-BE49-F238E27FC236}">
                <a16:creationId xmlns:a16="http://schemas.microsoft.com/office/drawing/2014/main" id="{B43C7F93-2AFB-4FD9-91D7-DE0DB6FC11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8952689" cy="6322247"/>
          </a:xfrm>
        </p:spPr>
      </p:pic>
      <p:sp>
        <p:nvSpPr>
          <p:cNvPr id="13" name="ZoneTexte 12">
            <a:extLst>
              <a:ext uri="{FF2B5EF4-FFF2-40B4-BE49-F238E27FC236}">
                <a16:creationId xmlns:a16="http://schemas.microsoft.com/office/drawing/2014/main" id="{6FB4FD5D-3E88-4A6D-A0CC-22ABC333E8BA}"/>
              </a:ext>
            </a:extLst>
          </p:cNvPr>
          <p:cNvSpPr txBox="1"/>
          <p:nvPr/>
        </p:nvSpPr>
        <p:spPr>
          <a:xfrm>
            <a:off x="8659062" y="1721418"/>
            <a:ext cx="3638434" cy="6463308"/>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50 ouvrages infranchissables</a:t>
            </a:r>
          </a:p>
          <a:p>
            <a:pPr marL="285750" indent="-285750">
              <a:buFont typeface="Arial" panose="020B0604020202020204" pitchFamily="34" charset="0"/>
              <a:buChar char="•"/>
            </a:pPr>
            <a:r>
              <a:rPr lang="fr-FR" sz="2400" dirty="0"/>
              <a:t>10 avec projets abandonnés ou sans données</a:t>
            </a:r>
          </a:p>
          <a:p>
            <a:pPr marL="285750" indent="-285750">
              <a:buFont typeface="Arial" panose="020B0604020202020204" pitchFamily="34" charset="0"/>
              <a:buChar char="•"/>
            </a:pPr>
            <a:r>
              <a:rPr lang="fr-FR" sz="2400" dirty="0"/>
              <a:t>40 ouvrages avec projets initiés ou prévisionnels</a:t>
            </a:r>
          </a:p>
          <a:p>
            <a:pPr marL="285750" indent="-285750">
              <a:buFont typeface="Arial" panose="020B0604020202020204" pitchFamily="34" charset="0"/>
              <a:buChar char="•"/>
            </a:pPr>
            <a:endParaRPr lang="fr-FR" sz="2400" dirty="0"/>
          </a:p>
          <a:p>
            <a:pPr marL="285750" indent="-285750">
              <a:buFont typeface="Wingdings" panose="05000000000000000000" pitchFamily="2" charset="2"/>
              <a:buChar char="Ø"/>
            </a:pPr>
            <a:r>
              <a:rPr lang="fr-FR" sz="2400" b="1" dirty="0"/>
              <a:t>Répartition des 40 projets pour l’assistance en maîtrise d’ouvrage des propriétaires</a:t>
            </a:r>
          </a:p>
          <a:p>
            <a:endParaRPr lang="fr-FR" dirty="0"/>
          </a:p>
          <a:p>
            <a:endParaRPr lang="fr-FR" dirty="0"/>
          </a:p>
          <a:p>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p:txBody>
      </p:sp>
      <p:sp>
        <p:nvSpPr>
          <p:cNvPr id="7" name="Titre 1">
            <a:extLst>
              <a:ext uri="{FF2B5EF4-FFF2-40B4-BE49-F238E27FC236}">
                <a16:creationId xmlns:a16="http://schemas.microsoft.com/office/drawing/2014/main" id="{781250E0-F6DB-4DDC-BFDE-1604FD9F277B}"/>
              </a:ext>
            </a:extLst>
          </p:cNvPr>
          <p:cNvSpPr txBox="1">
            <a:spLocks/>
          </p:cNvSpPr>
          <p:nvPr/>
        </p:nvSpPr>
        <p:spPr>
          <a:xfrm>
            <a:off x="6183283" y="1075933"/>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 Référentiel des Obstacles à l’Ecoulement (ROE) </a:t>
            </a:r>
          </a:p>
        </p:txBody>
      </p:sp>
    </p:spTree>
    <p:extLst>
      <p:ext uri="{BB962C8B-B14F-4D97-AF65-F5344CB8AC3E}">
        <p14:creationId xmlns:p14="http://schemas.microsoft.com/office/powerpoint/2010/main" val="28584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19</a:t>
            </a:fld>
            <a:endParaRPr lang="fr-FR"/>
          </a:p>
        </p:txBody>
      </p:sp>
      <p:sp>
        <p:nvSpPr>
          <p:cNvPr id="13" name="ZoneTexte 12">
            <a:extLst>
              <a:ext uri="{FF2B5EF4-FFF2-40B4-BE49-F238E27FC236}">
                <a16:creationId xmlns:a16="http://schemas.microsoft.com/office/drawing/2014/main" id="{6FB4FD5D-3E88-4A6D-A0CC-22ABC333E8BA}"/>
              </a:ext>
            </a:extLst>
          </p:cNvPr>
          <p:cNvSpPr txBox="1"/>
          <p:nvPr/>
        </p:nvSpPr>
        <p:spPr>
          <a:xfrm>
            <a:off x="8659062" y="943205"/>
            <a:ext cx="3638434" cy="7571303"/>
          </a:xfrm>
          <a:prstGeom prst="rect">
            <a:avLst/>
          </a:prstGeom>
          <a:noFill/>
        </p:spPr>
        <p:txBody>
          <a:bodyPr wrap="square" rtlCol="0">
            <a:spAutoFit/>
          </a:bodyPr>
          <a:lstStyle/>
          <a:p>
            <a:pPr marL="285750" indent="-285750">
              <a:buFont typeface="Wingdings" panose="05000000000000000000" pitchFamily="2" charset="2"/>
              <a:buChar char="Ø"/>
            </a:pPr>
            <a:r>
              <a:rPr lang="fr-FR" b="1" dirty="0"/>
              <a:t>13 ouvrages Symcéa avec projets prévisionnels</a:t>
            </a:r>
          </a:p>
          <a:p>
            <a:pPr marL="285750" indent="-285750">
              <a:buFont typeface="Arial" panose="020B0604020202020204" pitchFamily="34" charset="0"/>
              <a:buChar char="•"/>
            </a:pPr>
            <a:r>
              <a:rPr lang="fr-FR" dirty="0"/>
              <a:t>7 en consultation</a:t>
            </a:r>
          </a:p>
          <a:p>
            <a:pPr marL="285750" indent="-285750">
              <a:buFont typeface="Arial" panose="020B0604020202020204" pitchFamily="34" charset="0"/>
              <a:buChar char="•"/>
            </a:pPr>
            <a:r>
              <a:rPr lang="fr-FR" dirty="0"/>
              <a:t>6 en en analyse financière</a:t>
            </a:r>
          </a:p>
          <a:p>
            <a:pPr marL="285750" indent="-285750">
              <a:buFont typeface="Arial" panose="020B0604020202020204" pitchFamily="34" charset="0"/>
              <a:buChar char="•"/>
            </a:pPr>
            <a:endParaRPr lang="fr-FR" dirty="0"/>
          </a:p>
          <a:p>
            <a:pPr marL="285750" indent="-285750">
              <a:buFont typeface="Wingdings" panose="05000000000000000000" pitchFamily="2" charset="2"/>
              <a:buChar char="Ø"/>
            </a:pPr>
            <a:r>
              <a:rPr lang="fr-FR" b="1" dirty="0"/>
              <a:t>3 ouvrages Syndicat Mixte Grand Littoral Picard avec projets initiés</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11 ouvrages Agence de l’Eau avec projets prévisionnels</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3 ouvrages Fédération Pêche 80</a:t>
            </a:r>
          </a:p>
          <a:p>
            <a:pPr marL="285750" indent="-285750">
              <a:buFont typeface="Arial" panose="020B0604020202020204" pitchFamily="34" charset="0"/>
              <a:buChar char="•"/>
            </a:pPr>
            <a:r>
              <a:rPr lang="fr-FR" dirty="0"/>
              <a:t>2 projets initiés</a:t>
            </a:r>
          </a:p>
          <a:p>
            <a:pPr marL="285750" indent="-285750">
              <a:buFont typeface="Arial" panose="020B0604020202020204" pitchFamily="34" charset="0"/>
              <a:buChar char="•"/>
            </a:pPr>
            <a:r>
              <a:rPr lang="fr-FR" dirty="0"/>
              <a:t>1 projet prévisionnel</a:t>
            </a:r>
          </a:p>
          <a:p>
            <a:endParaRPr lang="fr-FR" b="1" dirty="0"/>
          </a:p>
          <a:p>
            <a:pPr marL="285750" indent="-285750">
              <a:buFont typeface="Wingdings" panose="05000000000000000000" pitchFamily="2" charset="2"/>
              <a:buChar char="Ø"/>
            </a:pPr>
            <a:r>
              <a:rPr lang="fr-FR" b="1" dirty="0"/>
              <a:t>10 ouvrages privés avec projets initiés</a:t>
            </a:r>
          </a:p>
          <a:p>
            <a:endParaRPr lang="fr-FR" b="1" dirty="0"/>
          </a:p>
          <a:p>
            <a:pPr marL="285750" indent="-285750">
              <a:buFont typeface="Wingdings" panose="05000000000000000000" pitchFamily="2" charset="2"/>
              <a:buChar char="Ø"/>
            </a:pPr>
            <a:endParaRPr lang="fr-FR" b="1" dirty="0"/>
          </a:p>
          <a:p>
            <a:endParaRPr lang="fr-FR" b="1" dirty="0"/>
          </a:p>
          <a:p>
            <a:endParaRPr lang="fr-FR" b="1" dirty="0"/>
          </a:p>
          <a:p>
            <a:pPr marL="285750" indent="-285750">
              <a:buFont typeface="Arial" panose="020B0604020202020204" pitchFamily="34" charset="0"/>
              <a:buChar char="•"/>
            </a:pPr>
            <a:endParaRPr lang="fr-FR" b="1" dirty="0"/>
          </a:p>
          <a:p>
            <a:endParaRPr lang="fr-FR" dirty="0"/>
          </a:p>
          <a:p>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p:txBody>
      </p:sp>
      <p:pic>
        <p:nvPicPr>
          <p:cNvPr id="8" name="Espace réservé du contenu 7">
            <a:extLst>
              <a:ext uri="{FF2B5EF4-FFF2-40B4-BE49-F238E27FC236}">
                <a16:creationId xmlns:a16="http://schemas.microsoft.com/office/drawing/2014/main" id="{058F7333-EB51-4540-ABDC-148E643E92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04" y="124407"/>
            <a:ext cx="8612258" cy="6081840"/>
          </a:xfrm>
        </p:spPr>
      </p:pic>
      <p:cxnSp>
        <p:nvCxnSpPr>
          <p:cNvPr id="10" name="Connecteur droit avec flèche 9">
            <a:extLst>
              <a:ext uri="{FF2B5EF4-FFF2-40B4-BE49-F238E27FC236}">
                <a16:creationId xmlns:a16="http://schemas.microsoft.com/office/drawing/2014/main" id="{DA9EB3F4-60D3-4645-88CF-78B1F4343233}"/>
              </a:ext>
            </a:extLst>
          </p:cNvPr>
          <p:cNvCxnSpPr>
            <a:cxnSpLocks/>
          </p:cNvCxnSpPr>
          <p:nvPr/>
        </p:nvCxnSpPr>
        <p:spPr>
          <a:xfrm flipH="1">
            <a:off x="3988340" y="2003898"/>
            <a:ext cx="457200" cy="97276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B73FF54-00A5-4498-8F08-C2FA63B8318D}"/>
              </a:ext>
            </a:extLst>
          </p:cNvPr>
          <p:cNvSpPr txBox="1"/>
          <p:nvPr/>
        </p:nvSpPr>
        <p:spPr>
          <a:xfrm>
            <a:off x="3988340" y="1653553"/>
            <a:ext cx="1371600" cy="369332"/>
          </a:xfrm>
          <a:prstGeom prst="rect">
            <a:avLst/>
          </a:prstGeom>
          <a:noFill/>
        </p:spPr>
        <p:txBody>
          <a:bodyPr wrap="square" rtlCol="0">
            <a:spAutoFit/>
          </a:bodyPr>
          <a:lstStyle/>
          <a:p>
            <a:r>
              <a:rPr lang="fr-FR" dirty="0"/>
              <a:t>3 ouvrages</a:t>
            </a:r>
          </a:p>
        </p:txBody>
      </p:sp>
      <p:cxnSp>
        <p:nvCxnSpPr>
          <p:cNvPr id="15" name="Connecteur droit avec flèche 14">
            <a:extLst>
              <a:ext uri="{FF2B5EF4-FFF2-40B4-BE49-F238E27FC236}">
                <a16:creationId xmlns:a16="http://schemas.microsoft.com/office/drawing/2014/main" id="{EEA3BBDD-421B-4AA9-A303-667564682730}"/>
              </a:ext>
            </a:extLst>
          </p:cNvPr>
          <p:cNvCxnSpPr>
            <a:cxnSpLocks/>
          </p:cNvCxnSpPr>
          <p:nvPr/>
        </p:nvCxnSpPr>
        <p:spPr>
          <a:xfrm flipH="1">
            <a:off x="5463702" y="2675106"/>
            <a:ext cx="572455" cy="124027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651007B-C3EE-433E-B8C6-854924F39DCF}"/>
              </a:ext>
            </a:extLst>
          </p:cNvPr>
          <p:cNvSpPr txBox="1"/>
          <p:nvPr/>
        </p:nvSpPr>
        <p:spPr>
          <a:xfrm>
            <a:off x="5578957" y="2363671"/>
            <a:ext cx="1371600" cy="369332"/>
          </a:xfrm>
          <a:prstGeom prst="rect">
            <a:avLst/>
          </a:prstGeom>
          <a:noFill/>
        </p:spPr>
        <p:txBody>
          <a:bodyPr wrap="square" rtlCol="0">
            <a:spAutoFit/>
          </a:bodyPr>
          <a:lstStyle/>
          <a:p>
            <a:r>
              <a:rPr lang="fr-FR" dirty="0"/>
              <a:t>2 ouvrages</a:t>
            </a:r>
          </a:p>
        </p:txBody>
      </p:sp>
    </p:spTree>
    <p:extLst>
      <p:ext uri="{BB962C8B-B14F-4D97-AF65-F5344CB8AC3E}">
        <p14:creationId xmlns:p14="http://schemas.microsoft.com/office/powerpoint/2010/main" val="372978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90066"/>
          </a:xfrm>
        </p:spPr>
        <p:txBody>
          <a:bodyPr>
            <a:normAutofit/>
          </a:bodyPr>
          <a:lstStyle/>
          <a:p>
            <a:pPr algn="ctr"/>
            <a:r>
              <a:rPr lang="fr-FR" sz="3200" b="1" dirty="0">
                <a:solidFill>
                  <a:srgbClr val="0070C0"/>
                </a:solidFill>
              </a:rPr>
              <a:t>Ordre du jour</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1097280" y="926872"/>
            <a:ext cx="10058400" cy="5370918"/>
          </a:xfrm>
        </p:spPr>
        <p:txBody>
          <a:bodyPr>
            <a:normAutofit fontScale="85000" lnSpcReduction="20000"/>
          </a:bodyPr>
          <a:lstStyle/>
          <a:p>
            <a:pPr marL="514350" indent="-514350">
              <a:buFont typeface="+mj-lt"/>
              <a:buAutoNum type="arabicPeriod"/>
            </a:pPr>
            <a:r>
              <a:rPr lang="fr-FR" sz="2800" dirty="0">
                <a:solidFill>
                  <a:srgbClr val="0070C0"/>
                </a:solidFill>
              </a:rPr>
              <a:t>Introduction</a:t>
            </a:r>
          </a:p>
          <a:p>
            <a:pPr>
              <a:buFont typeface="Arial" panose="020B0604020202020204" pitchFamily="34" charset="0"/>
              <a:buChar char="•"/>
            </a:pPr>
            <a:r>
              <a:rPr lang="fr-FR" sz="2800" dirty="0">
                <a:solidFill>
                  <a:schemeClr val="tx1"/>
                </a:solidFill>
              </a:rPr>
              <a:t> Rappel sur le SAGE Authie</a:t>
            </a:r>
          </a:p>
          <a:p>
            <a:pPr>
              <a:buFont typeface="Arial" panose="020B0604020202020204" pitchFamily="34" charset="0"/>
              <a:buChar char="•"/>
            </a:pPr>
            <a:r>
              <a:rPr lang="fr-FR" sz="2800" dirty="0">
                <a:solidFill>
                  <a:schemeClr val="tx1"/>
                </a:solidFill>
              </a:rPr>
              <a:t> Les objectifs de la commission thématique</a:t>
            </a:r>
          </a:p>
          <a:p>
            <a:pPr>
              <a:buFont typeface="Arial" panose="020B0604020202020204" pitchFamily="34" charset="0"/>
              <a:buChar char="•"/>
            </a:pPr>
            <a:r>
              <a:rPr lang="fr-FR" sz="2800" dirty="0">
                <a:solidFill>
                  <a:schemeClr val="tx1"/>
                </a:solidFill>
              </a:rPr>
              <a:t> Les enjeux ,objectifs et orientations du SDAGE 2022-2027</a:t>
            </a:r>
          </a:p>
          <a:p>
            <a:pPr>
              <a:buFont typeface="Arial" panose="020B0604020202020204" pitchFamily="34" charset="0"/>
              <a:buChar char="•"/>
            </a:pPr>
            <a:r>
              <a:rPr lang="fr-FR" sz="2800" dirty="0">
                <a:solidFill>
                  <a:schemeClr val="tx1"/>
                </a:solidFill>
              </a:rPr>
              <a:t> Le travail déjà réalisé dans le SAGE Authie</a:t>
            </a:r>
          </a:p>
          <a:p>
            <a:pPr marL="514350" indent="-514350">
              <a:buFont typeface="+mj-lt"/>
              <a:buAutoNum type="arabicPeriod" startAt="2"/>
            </a:pPr>
            <a:r>
              <a:rPr lang="fr-FR" sz="2800" dirty="0">
                <a:solidFill>
                  <a:srgbClr val="0070C0"/>
                </a:solidFill>
              </a:rPr>
              <a:t>Etat des lieux/diagnostic de l’Authie et de ses affluents</a:t>
            </a:r>
          </a:p>
          <a:p>
            <a:pPr>
              <a:buFont typeface="Arial" panose="020B0604020202020204" pitchFamily="34" charset="0"/>
              <a:buChar char="•"/>
            </a:pPr>
            <a:r>
              <a:rPr lang="fr-FR" sz="2800" dirty="0">
                <a:solidFill>
                  <a:schemeClr val="tx1"/>
                </a:solidFill>
              </a:rPr>
              <a:t> Le réseau hydrographique du bassin versant de l’Authie</a:t>
            </a:r>
          </a:p>
          <a:p>
            <a:pPr>
              <a:buFont typeface="Arial" panose="020B0604020202020204" pitchFamily="34" charset="0"/>
              <a:buChar char="•"/>
            </a:pPr>
            <a:r>
              <a:rPr lang="fr-FR" sz="2800" dirty="0">
                <a:solidFill>
                  <a:schemeClr val="tx1"/>
                </a:solidFill>
              </a:rPr>
              <a:t> L’état des masses d’eau</a:t>
            </a:r>
          </a:p>
          <a:p>
            <a:pPr>
              <a:buFont typeface="Arial" panose="020B0604020202020204" pitchFamily="34" charset="0"/>
              <a:buChar char="•"/>
            </a:pPr>
            <a:r>
              <a:rPr lang="fr-FR" sz="2800" dirty="0">
                <a:solidFill>
                  <a:schemeClr val="tx1"/>
                </a:solidFill>
              </a:rPr>
              <a:t> Le bilan hydromorphologique de l’Authie</a:t>
            </a:r>
          </a:p>
          <a:p>
            <a:pPr marL="514350" indent="-514350">
              <a:buFont typeface="+mj-lt"/>
              <a:buAutoNum type="arabicPeriod" startAt="3"/>
            </a:pPr>
            <a:r>
              <a:rPr lang="fr-FR" sz="2800" dirty="0">
                <a:solidFill>
                  <a:srgbClr val="0070C0"/>
                </a:solidFill>
              </a:rPr>
              <a:t>L’entretien et la restauration de l’Authie et de ses affluents</a:t>
            </a:r>
          </a:p>
          <a:p>
            <a:pPr>
              <a:buFont typeface="Arial" panose="020B0604020202020204" pitchFamily="34" charset="0"/>
              <a:buChar char="•"/>
            </a:pPr>
            <a:r>
              <a:rPr lang="fr-FR" sz="2800" dirty="0">
                <a:solidFill>
                  <a:schemeClr val="tx1"/>
                </a:solidFill>
              </a:rPr>
              <a:t> Le Plan Pluriannuel de Gestion</a:t>
            </a:r>
          </a:p>
          <a:p>
            <a:pPr>
              <a:buFont typeface="Arial" panose="020B0604020202020204" pitchFamily="34" charset="0"/>
              <a:buChar char="•"/>
            </a:pPr>
            <a:r>
              <a:rPr lang="fr-FR" sz="2800" dirty="0">
                <a:solidFill>
                  <a:schemeClr val="tx1"/>
                </a:solidFill>
              </a:rPr>
              <a:t> Le Référentiel des Obstacles à l’Ecoulement (ROE)</a:t>
            </a:r>
          </a:p>
          <a:p>
            <a:pPr marL="0" indent="0">
              <a:buNone/>
            </a:pPr>
            <a:endParaRPr lang="fr-FR" sz="2800" dirty="0">
              <a:solidFill>
                <a:schemeClr val="tx1"/>
              </a:solidFill>
            </a:endParaRPr>
          </a:p>
          <a:p>
            <a:pPr>
              <a:buFont typeface="Arial" panose="020B0604020202020204" pitchFamily="34" charset="0"/>
              <a:buChar char="•"/>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2</a:t>
            </a:fld>
            <a:endParaRPr lang="fr-FR"/>
          </a:p>
        </p:txBody>
      </p:sp>
      <p:pic>
        <p:nvPicPr>
          <p:cNvPr id="7" name="Picture 265">
            <a:extLst>
              <a:ext uri="{FF2B5EF4-FFF2-40B4-BE49-F238E27FC236}">
                <a16:creationId xmlns:a16="http://schemas.microsoft.com/office/drawing/2014/main" id="{0C9293CB-3125-4483-96B4-894230E17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983" y="556551"/>
            <a:ext cx="7594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43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7849D6B-4BA8-4FA3-85E6-2D1409B05CC5}"/>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1E3AE247-7792-40CD-824C-6F9C8CD20BDB}"/>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604C9AFB-A113-4769-AAE4-17E8C2DDD453}"/>
              </a:ext>
            </a:extLst>
          </p:cNvPr>
          <p:cNvSpPr>
            <a:spLocks noGrp="1"/>
          </p:cNvSpPr>
          <p:nvPr>
            <p:ph type="sldNum" sz="quarter" idx="12"/>
          </p:nvPr>
        </p:nvSpPr>
        <p:spPr/>
        <p:txBody>
          <a:bodyPr/>
          <a:lstStyle/>
          <a:p>
            <a:fld id="{B9313472-45EF-469F-9C12-18D63CA62E90}" type="slidenum">
              <a:rPr lang="fr-FR" smtClean="0"/>
              <a:t>20</a:t>
            </a:fld>
            <a:endParaRPr lang="fr-FR"/>
          </a:p>
        </p:txBody>
      </p:sp>
      <p:sp>
        <p:nvSpPr>
          <p:cNvPr id="7" name="Titre 1">
            <a:extLst>
              <a:ext uri="{FF2B5EF4-FFF2-40B4-BE49-F238E27FC236}">
                <a16:creationId xmlns:a16="http://schemas.microsoft.com/office/drawing/2014/main" id="{C5E8B6B6-B137-4CD8-B0D4-0DD191896A01}"/>
              </a:ext>
            </a:extLst>
          </p:cNvPr>
          <p:cNvSpPr txBox="1">
            <a:spLocks/>
          </p:cNvSpPr>
          <p:nvPr/>
        </p:nvSpPr>
        <p:spPr>
          <a:xfrm>
            <a:off x="1154083" y="33090"/>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3200" b="1" dirty="0">
                <a:solidFill>
                  <a:srgbClr val="0070C0"/>
                </a:solidFill>
              </a:rPr>
              <a:t>Prochaine échéance</a:t>
            </a:r>
          </a:p>
        </p:txBody>
      </p:sp>
      <p:sp>
        <p:nvSpPr>
          <p:cNvPr id="9" name="ZoneTexte 8">
            <a:extLst>
              <a:ext uri="{FF2B5EF4-FFF2-40B4-BE49-F238E27FC236}">
                <a16:creationId xmlns:a16="http://schemas.microsoft.com/office/drawing/2014/main" id="{CF42EE8B-69E6-4D7B-988E-6B619CB62CBB}"/>
              </a:ext>
            </a:extLst>
          </p:cNvPr>
          <p:cNvSpPr txBox="1"/>
          <p:nvPr/>
        </p:nvSpPr>
        <p:spPr>
          <a:xfrm>
            <a:off x="692019" y="783932"/>
            <a:ext cx="10982527" cy="5693866"/>
          </a:xfrm>
          <a:prstGeom prst="rect">
            <a:avLst/>
          </a:prstGeom>
          <a:noFill/>
        </p:spPr>
        <p:txBody>
          <a:bodyPr wrap="square" rtlCol="0">
            <a:spAutoFit/>
          </a:bodyPr>
          <a:lstStyle/>
          <a:p>
            <a:pPr marL="285750" indent="-285750">
              <a:buFont typeface="Wingdings" panose="05000000000000000000" pitchFamily="2" charset="2"/>
              <a:buChar char="Ø"/>
            </a:pPr>
            <a:endParaRPr lang="fr-FR" sz="2800" dirty="0"/>
          </a:p>
          <a:p>
            <a:endParaRPr lang="fr-FR" sz="2800" dirty="0"/>
          </a:p>
          <a:p>
            <a:endParaRPr lang="fr-FR" sz="2800" dirty="0"/>
          </a:p>
          <a:p>
            <a:pPr marL="285750" indent="-285750">
              <a:buFont typeface="Wingdings" panose="05000000000000000000" pitchFamily="2" charset="2"/>
              <a:buChar char="Ø"/>
            </a:pPr>
            <a:r>
              <a:rPr lang="fr-FR" sz="2800" dirty="0"/>
              <a:t>Date? avant le bureau de CLE du 5 octobre (retour sur les 1ères commissions)</a:t>
            </a:r>
          </a:p>
          <a:p>
            <a:pPr marL="285750" indent="-285750">
              <a:buFont typeface="Wingdings" panose="05000000000000000000" pitchFamily="2" charset="2"/>
              <a:buChar char="Ø"/>
            </a:pPr>
            <a:endParaRPr lang="fr-FR" sz="2800" dirty="0"/>
          </a:p>
          <a:p>
            <a:pPr marL="285750" indent="-285750">
              <a:buFont typeface="Wingdings" panose="05000000000000000000" pitchFamily="2" charset="2"/>
              <a:buChar char="Ø"/>
            </a:pPr>
            <a:r>
              <a:rPr lang="fr-FR" sz="2800" dirty="0"/>
              <a:t>Retour sur l’état des lieux de la partie « entretien et restauration de l’Authie » qui sera envoyée à l’issue de cette réunion</a:t>
            </a:r>
          </a:p>
          <a:p>
            <a:pPr marL="285750" indent="-285750">
              <a:buFont typeface="Wingdings" panose="05000000000000000000" pitchFamily="2" charset="2"/>
              <a:buChar char="Ø"/>
            </a:pPr>
            <a:endParaRPr lang="fr-FR" sz="2800" dirty="0"/>
          </a:p>
          <a:p>
            <a:pPr marL="285750" indent="-285750">
              <a:buFont typeface="Wingdings" panose="05000000000000000000" pitchFamily="2" charset="2"/>
              <a:buChar char="Ø"/>
            </a:pPr>
            <a:r>
              <a:rPr lang="fr-FR" sz="2800" dirty="0"/>
              <a:t>Définition et validation de l’enjeu et des objectifs de cette partie</a:t>
            </a:r>
          </a:p>
          <a:p>
            <a:endParaRPr lang="fr-FR" sz="2800" dirty="0"/>
          </a:p>
          <a:p>
            <a:pPr marL="285750" indent="-285750">
              <a:buFont typeface="Wingdings" panose="05000000000000000000" pitchFamily="2" charset="2"/>
              <a:buChar char="Ø"/>
            </a:pPr>
            <a:r>
              <a:rPr lang="fr-FR" sz="2800" dirty="0"/>
              <a:t>Etat des lieux de la 2</a:t>
            </a:r>
            <a:r>
              <a:rPr lang="fr-FR" sz="2800" baseline="30000" dirty="0"/>
              <a:t>ème</a:t>
            </a:r>
            <a:r>
              <a:rPr lang="fr-FR" sz="2800" dirty="0"/>
              <a:t> partie « les espaces naturels protégés et les zones humides du territoire »</a:t>
            </a:r>
          </a:p>
        </p:txBody>
      </p:sp>
      <p:sp>
        <p:nvSpPr>
          <p:cNvPr id="10" name="Titre 1">
            <a:extLst>
              <a:ext uri="{FF2B5EF4-FFF2-40B4-BE49-F238E27FC236}">
                <a16:creationId xmlns:a16="http://schemas.microsoft.com/office/drawing/2014/main" id="{CD96EBF3-8CDA-44E7-BB7C-E427C898DA3D}"/>
              </a:ext>
            </a:extLst>
          </p:cNvPr>
          <p:cNvSpPr txBox="1">
            <a:spLocks/>
          </p:cNvSpPr>
          <p:nvPr/>
        </p:nvSpPr>
        <p:spPr>
          <a:xfrm>
            <a:off x="692019" y="985795"/>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Objectifs de la 2</a:t>
            </a:r>
            <a:r>
              <a:rPr lang="fr-FR" sz="2800" b="1" baseline="30000" dirty="0">
                <a:solidFill>
                  <a:srgbClr val="0070C0"/>
                </a:solidFill>
              </a:rPr>
              <a:t>ème</a:t>
            </a:r>
            <a:r>
              <a:rPr lang="fr-FR" sz="2800" b="1" dirty="0">
                <a:solidFill>
                  <a:srgbClr val="0070C0"/>
                </a:solidFill>
              </a:rPr>
              <a:t> commission</a:t>
            </a:r>
          </a:p>
        </p:txBody>
      </p:sp>
    </p:spTree>
    <p:extLst>
      <p:ext uri="{BB962C8B-B14F-4D97-AF65-F5344CB8AC3E}">
        <p14:creationId xmlns:p14="http://schemas.microsoft.com/office/powerpoint/2010/main" val="304492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0C8E94B-13CD-4525-BD1E-EFF4E484FA5A}"/>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6F58307F-EB13-472E-9DEF-F80B36B980E5}"/>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24137B78-3844-4191-AD81-8A2241B50EEF}"/>
              </a:ext>
            </a:extLst>
          </p:cNvPr>
          <p:cNvSpPr>
            <a:spLocks noGrp="1"/>
          </p:cNvSpPr>
          <p:nvPr>
            <p:ph type="sldNum" sz="quarter" idx="12"/>
          </p:nvPr>
        </p:nvSpPr>
        <p:spPr/>
        <p:txBody>
          <a:bodyPr/>
          <a:lstStyle/>
          <a:p>
            <a:fld id="{B9313472-45EF-469F-9C12-18D63CA62E90}" type="slidenum">
              <a:rPr lang="fr-FR" smtClean="0"/>
              <a:t>3</a:t>
            </a:fld>
            <a:endParaRPr lang="fr-FR"/>
          </a:p>
        </p:txBody>
      </p:sp>
      <p:sp>
        <p:nvSpPr>
          <p:cNvPr id="8" name="ZoneTexte 7">
            <a:extLst>
              <a:ext uri="{FF2B5EF4-FFF2-40B4-BE49-F238E27FC236}">
                <a16:creationId xmlns:a16="http://schemas.microsoft.com/office/drawing/2014/main" id="{F76CF9B0-8403-4E00-856F-4D11FD78D631}"/>
              </a:ext>
            </a:extLst>
          </p:cNvPr>
          <p:cNvSpPr txBox="1"/>
          <p:nvPr/>
        </p:nvSpPr>
        <p:spPr>
          <a:xfrm>
            <a:off x="118362" y="1819854"/>
            <a:ext cx="3451189" cy="2862322"/>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fr-FR" sz="2000" dirty="0"/>
              <a:t>Périmètre arrêté en 1999</a:t>
            </a:r>
          </a:p>
          <a:p>
            <a:pPr marL="285750" indent="-285750">
              <a:buFont typeface="Wingdings" panose="05000000000000000000" pitchFamily="2" charset="2"/>
              <a:buChar char="§"/>
            </a:pPr>
            <a:r>
              <a:rPr lang="fr-FR" sz="2000" dirty="0"/>
              <a:t>Surface de 1253 km</a:t>
            </a:r>
            <a:r>
              <a:rPr lang="fr-FR" sz="2000" baseline="30000" dirty="0"/>
              <a:t>2</a:t>
            </a:r>
          </a:p>
          <a:p>
            <a:pPr marL="285750" indent="-285750">
              <a:buFont typeface="Wingdings" panose="05000000000000000000" pitchFamily="2" charset="2"/>
              <a:buChar char="§"/>
            </a:pPr>
            <a:r>
              <a:rPr lang="fr-FR" sz="2000" dirty="0"/>
              <a:t>2 départements </a:t>
            </a:r>
          </a:p>
          <a:p>
            <a:pPr marL="285750" indent="-285750">
              <a:buFont typeface="Wingdings" panose="05000000000000000000" pitchFamily="2" charset="2"/>
              <a:buChar char="§"/>
            </a:pPr>
            <a:r>
              <a:rPr lang="fr-FR" sz="2000" dirty="0"/>
              <a:t>8 EPCI</a:t>
            </a:r>
          </a:p>
          <a:p>
            <a:pPr marL="285750" indent="-285750">
              <a:buFont typeface="Wingdings" panose="05000000000000000000" pitchFamily="2" charset="2"/>
              <a:buChar char="§"/>
            </a:pPr>
            <a:r>
              <a:rPr lang="fr-FR" sz="2000" dirty="0"/>
              <a:t>155 Communes (82 </a:t>
            </a:r>
            <a:r>
              <a:rPr lang="fr-FR" sz="2000" dirty="0" err="1"/>
              <a:t>PdC</a:t>
            </a:r>
            <a:r>
              <a:rPr lang="fr-FR" sz="2000" dirty="0"/>
              <a:t> et 73 Somme)</a:t>
            </a:r>
          </a:p>
          <a:p>
            <a:pPr marL="285750" indent="-285750">
              <a:buFont typeface="Wingdings" panose="05000000000000000000" pitchFamily="2" charset="2"/>
              <a:buChar char="§"/>
            </a:pPr>
            <a:r>
              <a:rPr lang="fr-FR" sz="2000" dirty="0"/>
              <a:t>Environ 80000 habitants</a:t>
            </a:r>
          </a:p>
          <a:p>
            <a:pPr marL="285750" indent="-285750">
              <a:buFont typeface="Wingdings" panose="05000000000000000000" pitchFamily="2" charset="2"/>
              <a:buChar char="§"/>
            </a:pPr>
            <a:r>
              <a:rPr lang="fr-FR" sz="2000" dirty="0"/>
              <a:t>Authie (source coigneux et se jette dans la manche)</a:t>
            </a:r>
          </a:p>
        </p:txBody>
      </p:sp>
      <p:sp>
        <p:nvSpPr>
          <p:cNvPr id="10" name="ZoneTexte 9">
            <a:extLst>
              <a:ext uri="{FF2B5EF4-FFF2-40B4-BE49-F238E27FC236}">
                <a16:creationId xmlns:a16="http://schemas.microsoft.com/office/drawing/2014/main" id="{DCBAAF81-7E07-48A8-B579-8239C788738E}"/>
              </a:ext>
            </a:extLst>
          </p:cNvPr>
          <p:cNvSpPr txBox="1"/>
          <p:nvPr/>
        </p:nvSpPr>
        <p:spPr>
          <a:xfrm>
            <a:off x="170395" y="4885961"/>
            <a:ext cx="3104225" cy="1128514"/>
          </a:xfrm>
          <a:prstGeom prst="rect">
            <a:avLst/>
          </a:prstGeom>
          <a:solidFill>
            <a:schemeClr val="bg1"/>
          </a:solidFill>
        </p:spPr>
        <p:txBody>
          <a:bodyPr wrap="square" rtlCol="0">
            <a:spAutoFit/>
          </a:bodyPr>
          <a:lstStyle/>
          <a:p>
            <a:endParaRPr lang="fr-FR" sz="2000" baseline="30000" dirty="0"/>
          </a:p>
          <a:p>
            <a:pPr marL="285750" indent="-285750">
              <a:buFont typeface="Wingdings" panose="05000000000000000000" pitchFamily="2" charset="2"/>
              <a:buChar char="§"/>
            </a:pPr>
            <a:r>
              <a:rPr lang="fr-FR" dirty="0"/>
              <a:t>Structure porteuse: </a:t>
            </a:r>
            <a:endParaRPr lang="fr-FR" b="1" dirty="0"/>
          </a:p>
          <a:p>
            <a:r>
              <a:rPr lang="fr-FR" b="1" dirty="0"/>
              <a:t>Syndicat Mixte de la Canche et de l’Authie (Symcéa)</a:t>
            </a:r>
          </a:p>
        </p:txBody>
      </p:sp>
      <p:pic>
        <p:nvPicPr>
          <p:cNvPr id="3" name="Image 2">
            <a:extLst>
              <a:ext uri="{FF2B5EF4-FFF2-40B4-BE49-F238E27FC236}">
                <a16:creationId xmlns:a16="http://schemas.microsoft.com/office/drawing/2014/main" id="{FAEB87F6-465C-42BB-ABCA-A3B004365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533" y="428408"/>
            <a:ext cx="8235203" cy="5827592"/>
          </a:xfrm>
          <a:prstGeom prst="rect">
            <a:avLst/>
          </a:prstGeom>
        </p:spPr>
      </p:pic>
      <p:sp>
        <p:nvSpPr>
          <p:cNvPr id="9" name="Titre 1">
            <a:extLst>
              <a:ext uri="{FF2B5EF4-FFF2-40B4-BE49-F238E27FC236}">
                <a16:creationId xmlns:a16="http://schemas.microsoft.com/office/drawing/2014/main" id="{2E6E8FA0-F45A-46F4-9E69-BE29289E2201}"/>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Introduction</a:t>
            </a:r>
          </a:p>
        </p:txBody>
      </p:sp>
      <p:sp>
        <p:nvSpPr>
          <p:cNvPr id="12" name="Titre 1">
            <a:extLst>
              <a:ext uri="{FF2B5EF4-FFF2-40B4-BE49-F238E27FC236}">
                <a16:creationId xmlns:a16="http://schemas.microsoft.com/office/drawing/2014/main" id="{8CE14DE9-DC21-49D2-93AB-1621CEB859C7}"/>
              </a:ext>
            </a:extLst>
          </p:cNvPr>
          <p:cNvSpPr txBox="1">
            <a:spLocks/>
          </p:cNvSpPr>
          <p:nvPr/>
        </p:nvSpPr>
        <p:spPr>
          <a:xfrm>
            <a:off x="210244" y="1214653"/>
            <a:ext cx="2920463" cy="401416"/>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Rappel sur le SAGE Authie</a:t>
            </a:r>
          </a:p>
        </p:txBody>
      </p:sp>
    </p:spTree>
    <p:extLst>
      <p:ext uri="{BB962C8B-B14F-4D97-AF65-F5344CB8AC3E}">
        <p14:creationId xmlns:p14="http://schemas.microsoft.com/office/powerpoint/2010/main" val="71260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Introduction</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4</a:t>
            </a:fld>
            <a:endParaRPr lang="fr-FR"/>
          </a:p>
        </p:txBody>
      </p:sp>
      <p:sp>
        <p:nvSpPr>
          <p:cNvPr id="8" name="Titre 1">
            <a:extLst>
              <a:ext uri="{FF2B5EF4-FFF2-40B4-BE49-F238E27FC236}">
                <a16:creationId xmlns:a16="http://schemas.microsoft.com/office/drawing/2014/main" id="{B9253A35-3BFA-42C4-A9B9-C9C9291CF352}"/>
              </a:ext>
            </a:extLst>
          </p:cNvPr>
          <p:cNvSpPr txBox="1">
            <a:spLocks/>
          </p:cNvSpPr>
          <p:nvPr/>
        </p:nvSpPr>
        <p:spPr>
          <a:xfrm>
            <a:off x="498070" y="1233240"/>
            <a:ext cx="4872920" cy="5079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Les différentes documents du SAGE</a:t>
            </a:r>
          </a:p>
        </p:txBody>
      </p:sp>
      <p:pic>
        <p:nvPicPr>
          <p:cNvPr id="15" name="Image 14">
            <a:extLst>
              <a:ext uri="{FF2B5EF4-FFF2-40B4-BE49-F238E27FC236}">
                <a16:creationId xmlns:a16="http://schemas.microsoft.com/office/drawing/2014/main" id="{10CFA279-F117-4A6A-A83C-CDDF2B120536}"/>
              </a:ext>
            </a:extLst>
          </p:cNvPr>
          <p:cNvPicPr/>
          <p:nvPr/>
        </p:nvPicPr>
        <p:blipFill>
          <a:blip r:embed="rId2"/>
          <a:srcRect/>
          <a:stretch>
            <a:fillRect/>
          </a:stretch>
        </p:blipFill>
        <p:spPr bwMode="auto">
          <a:xfrm>
            <a:off x="498070" y="1941990"/>
            <a:ext cx="5349535" cy="3755253"/>
          </a:xfrm>
          <a:prstGeom prst="rect">
            <a:avLst/>
          </a:prstGeom>
          <a:noFill/>
          <a:ln w="9525">
            <a:noFill/>
            <a:miter lim="800000"/>
            <a:headEnd/>
            <a:tailEnd/>
          </a:ln>
        </p:spPr>
      </p:pic>
      <p:sp>
        <p:nvSpPr>
          <p:cNvPr id="16" name="Titre 1">
            <a:extLst>
              <a:ext uri="{FF2B5EF4-FFF2-40B4-BE49-F238E27FC236}">
                <a16:creationId xmlns:a16="http://schemas.microsoft.com/office/drawing/2014/main" id="{46680191-8426-412A-A5D8-A7FC7A79D4B5}"/>
              </a:ext>
            </a:extLst>
          </p:cNvPr>
          <p:cNvSpPr txBox="1">
            <a:spLocks/>
          </p:cNvSpPr>
          <p:nvPr/>
        </p:nvSpPr>
        <p:spPr>
          <a:xfrm>
            <a:off x="7006882" y="1233240"/>
            <a:ext cx="4038419"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b="1" dirty="0">
                <a:solidFill>
                  <a:srgbClr val="0070C0"/>
                </a:solidFill>
              </a:rPr>
              <a:t>Les objectifs de la CLE Authie </a:t>
            </a:r>
          </a:p>
        </p:txBody>
      </p:sp>
      <p:sp>
        <p:nvSpPr>
          <p:cNvPr id="18" name="ZoneTexte 17">
            <a:extLst>
              <a:ext uri="{FF2B5EF4-FFF2-40B4-BE49-F238E27FC236}">
                <a16:creationId xmlns:a16="http://schemas.microsoft.com/office/drawing/2014/main" id="{F220FC43-CB0C-4137-A012-0A3AD2B24A68}"/>
              </a:ext>
            </a:extLst>
          </p:cNvPr>
          <p:cNvSpPr txBox="1"/>
          <p:nvPr/>
        </p:nvSpPr>
        <p:spPr>
          <a:xfrm>
            <a:off x="6447126" y="1941990"/>
            <a:ext cx="5546606" cy="1938992"/>
          </a:xfrm>
          <a:prstGeom prst="rect">
            <a:avLst/>
          </a:prstGeom>
          <a:noFill/>
        </p:spPr>
        <p:txBody>
          <a:bodyPr wrap="square">
            <a:spAutoFit/>
          </a:bodyPr>
          <a:lstStyle/>
          <a:p>
            <a:pPr marL="285750" indent="-285750">
              <a:buFont typeface="Wingdings" panose="05000000000000000000" pitchFamily="2" charset="2"/>
              <a:buChar char="§"/>
            </a:pPr>
            <a:r>
              <a:rPr lang="fr-FR" sz="2400" dirty="0"/>
              <a:t>Poursuivre l’élaboration du SAGE</a:t>
            </a:r>
          </a:p>
          <a:p>
            <a:pPr marL="285750" indent="-285750">
              <a:buFont typeface="Wingdings" panose="05000000000000000000" pitchFamily="2" charset="2"/>
              <a:buChar char="§"/>
            </a:pPr>
            <a:r>
              <a:rPr lang="fr-FR" sz="2400" dirty="0"/>
              <a:t>Approuver le SAGE (objectif 2023)</a:t>
            </a:r>
          </a:p>
          <a:p>
            <a:pPr marL="285750" indent="-285750">
              <a:buFont typeface="Wingdings" panose="05000000000000000000" pitchFamily="2" charset="2"/>
              <a:buChar char="§"/>
            </a:pPr>
            <a:r>
              <a:rPr lang="fr-FR" sz="2400" dirty="0"/>
              <a:t>Mettre en œuvre le SAGE</a:t>
            </a:r>
          </a:p>
          <a:p>
            <a:pPr marL="285750" indent="-285750">
              <a:buFont typeface="Wingdings" panose="05000000000000000000" pitchFamily="2" charset="2"/>
              <a:buChar char="§"/>
            </a:pPr>
            <a:endParaRPr lang="fr-FR" sz="2400" dirty="0"/>
          </a:p>
          <a:p>
            <a:pPr marL="285750" indent="-285750">
              <a:buFont typeface="Wingdings" panose="05000000000000000000" pitchFamily="2" charset="2"/>
              <a:buChar char="§"/>
            </a:pPr>
            <a:r>
              <a:rPr lang="fr-FR" sz="2400" dirty="0"/>
              <a:t>Communiquer sur le SAGE</a:t>
            </a:r>
          </a:p>
        </p:txBody>
      </p:sp>
      <p:sp>
        <p:nvSpPr>
          <p:cNvPr id="19" name="Rectangle 18">
            <a:extLst>
              <a:ext uri="{FF2B5EF4-FFF2-40B4-BE49-F238E27FC236}">
                <a16:creationId xmlns:a16="http://schemas.microsoft.com/office/drawing/2014/main" id="{63BA27AF-AE89-4928-844E-CE39FBFF380C}"/>
              </a:ext>
            </a:extLst>
          </p:cNvPr>
          <p:cNvSpPr/>
          <p:nvPr/>
        </p:nvSpPr>
        <p:spPr>
          <a:xfrm>
            <a:off x="738977" y="2503728"/>
            <a:ext cx="1804416" cy="454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Etats des lieux/diagnostic</a:t>
            </a:r>
            <a:endParaRPr lang="fr-FR" sz="1600" dirty="0"/>
          </a:p>
        </p:txBody>
      </p:sp>
      <p:sp>
        <p:nvSpPr>
          <p:cNvPr id="20" name="Rectangle 19">
            <a:extLst>
              <a:ext uri="{FF2B5EF4-FFF2-40B4-BE49-F238E27FC236}">
                <a16:creationId xmlns:a16="http://schemas.microsoft.com/office/drawing/2014/main" id="{81B0E4AE-1EB1-4331-989B-A92D0454B67C}"/>
              </a:ext>
            </a:extLst>
          </p:cNvPr>
          <p:cNvSpPr/>
          <p:nvPr/>
        </p:nvSpPr>
        <p:spPr>
          <a:xfrm>
            <a:off x="737565" y="3158719"/>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Enjeux et objectifs</a:t>
            </a:r>
            <a:endParaRPr lang="fr-FR" sz="1600" dirty="0"/>
          </a:p>
        </p:txBody>
      </p:sp>
      <p:sp>
        <p:nvSpPr>
          <p:cNvPr id="21" name="Rectangle 20">
            <a:extLst>
              <a:ext uri="{FF2B5EF4-FFF2-40B4-BE49-F238E27FC236}">
                <a16:creationId xmlns:a16="http://schemas.microsoft.com/office/drawing/2014/main" id="{4AA6A8F5-68A1-4377-9216-449D4B775FE5}"/>
              </a:ext>
            </a:extLst>
          </p:cNvPr>
          <p:cNvSpPr/>
          <p:nvPr/>
        </p:nvSpPr>
        <p:spPr>
          <a:xfrm>
            <a:off x="574349" y="3707625"/>
            <a:ext cx="2130847" cy="440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Orientations et dispositions</a:t>
            </a:r>
            <a:endParaRPr lang="fr-FR" sz="1600" dirty="0"/>
          </a:p>
        </p:txBody>
      </p:sp>
      <p:sp>
        <p:nvSpPr>
          <p:cNvPr id="22" name="Rectangle 21">
            <a:extLst>
              <a:ext uri="{FF2B5EF4-FFF2-40B4-BE49-F238E27FC236}">
                <a16:creationId xmlns:a16="http://schemas.microsoft.com/office/drawing/2014/main" id="{61B09A96-F03B-41B0-B536-BF454B227FE5}"/>
              </a:ext>
            </a:extLst>
          </p:cNvPr>
          <p:cNvSpPr/>
          <p:nvPr/>
        </p:nvSpPr>
        <p:spPr>
          <a:xfrm>
            <a:off x="737565" y="4283377"/>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Moyens</a:t>
            </a:r>
            <a:endParaRPr lang="fr-FR" sz="1600" dirty="0"/>
          </a:p>
        </p:txBody>
      </p:sp>
      <p:sp>
        <p:nvSpPr>
          <p:cNvPr id="17" name="ZoneTexte 16">
            <a:extLst>
              <a:ext uri="{FF2B5EF4-FFF2-40B4-BE49-F238E27FC236}">
                <a16:creationId xmlns:a16="http://schemas.microsoft.com/office/drawing/2014/main" id="{7F584B4E-09FA-4820-862A-A11C7A863619}"/>
              </a:ext>
            </a:extLst>
          </p:cNvPr>
          <p:cNvSpPr txBox="1"/>
          <p:nvPr/>
        </p:nvSpPr>
        <p:spPr>
          <a:xfrm>
            <a:off x="127232" y="5722162"/>
            <a:ext cx="12112101" cy="369332"/>
          </a:xfrm>
          <a:prstGeom prst="rect">
            <a:avLst/>
          </a:prstGeom>
          <a:noFill/>
        </p:spPr>
        <p:txBody>
          <a:bodyPr wrap="square" rtlCol="0">
            <a:spAutoFit/>
          </a:bodyPr>
          <a:lstStyle/>
          <a:p>
            <a:r>
              <a:rPr lang="fr-FR" dirty="0"/>
              <a:t>PAGD = Plan d’Aménagement et de Gestion Durable</a:t>
            </a:r>
          </a:p>
        </p:txBody>
      </p:sp>
      <p:sp>
        <p:nvSpPr>
          <p:cNvPr id="23" name="ZoneTexte 22">
            <a:extLst>
              <a:ext uri="{FF2B5EF4-FFF2-40B4-BE49-F238E27FC236}">
                <a16:creationId xmlns:a16="http://schemas.microsoft.com/office/drawing/2014/main" id="{B19A2D14-1317-40B3-8CDE-C24578B38E72}"/>
              </a:ext>
            </a:extLst>
          </p:cNvPr>
          <p:cNvSpPr txBox="1"/>
          <p:nvPr/>
        </p:nvSpPr>
        <p:spPr>
          <a:xfrm>
            <a:off x="5923884" y="4077744"/>
            <a:ext cx="6350493" cy="1754326"/>
          </a:xfrm>
          <a:prstGeom prst="rect">
            <a:avLst/>
          </a:prstGeom>
          <a:noFill/>
        </p:spPr>
        <p:txBody>
          <a:bodyPr wrap="square" rtlCol="0">
            <a:spAutoFit/>
          </a:bodyPr>
          <a:lstStyle/>
          <a:p>
            <a:r>
              <a:rPr lang="fr-FR" b="1" dirty="0"/>
              <a:t>Les 4 groupes de travail:</a:t>
            </a:r>
          </a:p>
          <a:p>
            <a:pPr marL="285750" indent="-285750">
              <a:buFont typeface="Arial" panose="020B0604020202020204" pitchFamily="34" charset="0"/>
              <a:buChar char="•"/>
            </a:pPr>
            <a:r>
              <a:rPr lang="fr-FR" b="1" dirty="0">
                <a:solidFill>
                  <a:srgbClr val="FF0000"/>
                </a:solidFill>
              </a:rPr>
              <a:t>Commission Thématique Gestion des milieux aquatiques</a:t>
            </a:r>
          </a:p>
          <a:p>
            <a:pPr marL="285750" indent="-285750">
              <a:buFont typeface="Arial" panose="020B0604020202020204" pitchFamily="34" charset="0"/>
              <a:buChar char="•"/>
            </a:pPr>
            <a:r>
              <a:rPr lang="fr-FR" dirty="0"/>
              <a:t>Commission thématique Erosion, ruissellement et inondations</a:t>
            </a:r>
          </a:p>
          <a:p>
            <a:pPr marL="285750" indent="-285750">
              <a:buFont typeface="Arial" panose="020B0604020202020204" pitchFamily="34" charset="0"/>
              <a:buChar char="•"/>
            </a:pPr>
            <a:r>
              <a:rPr lang="fr-FR" dirty="0"/>
              <a:t>Commission thématique Gestion de la ressource en eau</a:t>
            </a:r>
          </a:p>
          <a:p>
            <a:pPr marL="285750" indent="-285750">
              <a:buFont typeface="Arial" panose="020B0604020202020204" pitchFamily="34" charset="0"/>
              <a:buChar char="•"/>
            </a:pPr>
            <a:r>
              <a:rPr lang="fr-FR" dirty="0"/>
              <a:t>Commission thématiques Communication et développement du territoire</a:t>
            </a:r>
          </a:p>
        </p:txBody>
      </p:sp>
    </p:spTree>
    <p:extLst>
      <p:ext uri="{BB962C8B-B14F-4D97-AF65-F5344CB8AC3E}">
        <p14:creationId xmlns:p14="http://schemas.microsoft.com/office/powerpoint/2010/main" val="255118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4928F25-F60A-4412-8E83-CBBD14C22664}"/>
              </a:ext>
            </a:extLst>
          </p:cNvPr>
          <p:cNvSpPr>
            <a:spLocks noGrp="1"/>
          </p:cNvSpPr>
          <p:nvPr>
            <p:ph type="dt" sz="half" idx="10"/>
          </p:nvPr>
        </p:nvSpPr>
        <p:spPr/>
        <p:txBody>
          <a:bodyPr/>
          <a:lstStyle/>
          <a:p>
            <a:r>
              <a:rPr lang="fr-FR" dirty="0"/>
              <a:t>08/07/2021</a:t>
            </a:r>
          </a:p>
        </p:txBody>
      </p:sp>
      <p:sp>
        <p:nvSpPr>
          <p:cNvPr id="6" name="Espace réservé du numéro de diapositive 5">
            <a:extLst>
              <a:ext uri="{FF2B5EF4-FFF2-40B4-BE49-F238E27FC236}">
                <a16:creationId xmlns:a16="http://schemas.microsoft.com/office/drawing/2014/main" id="{76DADAD0-C6CC-490E-B724-E59600093C94}"/>
              </a:ext>
            </a:extLst>
          </p:cNvPr>
          <p:cNvSpPr>
            <a:spLocks noGrp="1"/>
          </p:cNvSpPr>
          <p:nvPr>
            <p:ph type="sldNum" sz="quarter" idx="12"/>
          </p:nvPr>
        </p:nvSpPr>
        <p:spPr/>
        <p:txBody>
          <a:bodyPr/>
          <a:lstStyle/>
          <a:p>
            <a:fld id="{B9313472-45EF-469F-9C12-18D63CA62E90}" type="slidenum">
              <a:rPr lang="fr-FR" smtClean="0"/>
              <a:t>5</a:t>
            </a:fld>
            <a:endParaRPr lang="fr-FR" dirty="0"/>
          </a:p>
        </p:txBody>
      </p:sp>
      <p:sp>
        <p:nvSpPr>
          <p:cNvPr id="19" name="ZoneTexte 18">
            <a:extLst>
              <a:ext uri="{FF2B5EF4-FFF2-40B4-BE49-F238E27FC236}">
                <a16:creationId xmlns:a16="http://schemas.microsoft.com/office/drawing/2014/main" id="{9CFD59A1-7C1A-4E3A-850C-F0282C5E8178}"/>
              </a:ext>
            </a:extLst>
          </p:cNvPr>
          <p:cNvSpPr txBox="1"/>
          <p:nvPr/>
        </p:nvSpPr>
        <p:spPr>
          <a:xfrm>
            <a:off x="6205729" y="1614702"/>
            <a:ext cx="5571742" cy="4747006"/>
          </a:xfrm>
          <a:prstGeom prst="rect">
            <a:avLst/>
          </a:prstGeom>
          <a:noFill/>
        </p:spPr>
        <p:txBody>
          <a:bodyPr wrap="square" rtlCol="0">
            <a:spAutoFit/>
          </a:bodyPr>
          <a:lstStyle/>
          <a:p>
            <a:endParaRPr lang="fr-FR" dirty="0"/>
          </a:p>
        </p:txBody>
      </p:sp>
      <p:sp>
        <p:nvSpPr>
          <p:cNvPr id="9" name="Titre 1">
            <a:extLst>
              <a:ext uri="{FF2B5EF4-FFF2-40B4-BE49-F238E27FC236}">
                <a16:creationId xmlns:a16="http://schemas.microsoft.com/office/drawing/2014/main" id="{7AD7FB88-5398-48A6-9339-C498E2B14F9D}"/>
              </a:ext>
            </a:extLst>
          </p:cNvPr>
          <p:cNvSpPr txBox="1">
            <a:spLocks/>
          </p:cNvSpPr>
          <p:nvPr/>
        </p:nvSpPr>
        <p:spPr>
          <a:xfrm>
            <a:off x="838200" y="237634"/>
            <a:ext cx="10058400" cy="5232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Introduction</a:t>
            </a:r>
          </a:p>
        </p:txBody>
      </p:sp>
      <p:sp>
        <p:nvSpPr>
          <p:cNvPr id="10" name="Espace réservé du contenu 2">
            <a:extLst>
              <a:ext uri="{FF2B5EF4-FFF2-40B4-BE49-F238E27FC236}">
                <a16:creationId xmlns:a16="http://schemas.microsoft.com/office/drawing/2014/main" id="{91D856B0-240B-4E31-A6D8-834B4D16E7B6}"/>
              </a:ext>
            </a:extLst>
          </p:cNvPr>
          <p:cNvSpPr>
            <a:spLocks noGrp="1"/>
          </p:cNvSpPr>
          <p:nvPr>
            <p:ph idx="1"/>
          </p:nvPr>
        </p:nvSpPr>
        <p:spPr>
          <a:xfrm>
            <a:off x="2070915" y="1335777"/>
            <a:ext cx="9603715" cy="5124008"/>
          </a:xfrm>
        </p:spPr>
        <p:txBody>
          <a:bodyPr>
            <a:normAutofit fontScale="92500" lnSpcReduction="10000"/>
          </a:bodyPr>
          <a:lstStyle/>
          <a:p>
            <a:pPr marL="0" indent="0">
              <a:buNone/>
            </a:pPr>
            <a:endParaRPr lang="fr-FR" sz="2400" dirty="0"/>
          </a:p>
          <a:p>
            <a:r>
              <a:rPr lang="fr-FR" sz="2400" b="1" dirty="0"/>
              <a:t>1</a:t>
            </a:r>
            <a:r>
              <a:rPr lang="fr-FR" sz="2400" b="1" baseline="30000" dirty="0"/>
              <a:t>ère</a:t>
            </a:r>
            <a:r>
              <a:rPr lang="fr-FR" sz="2400" b="1" dirty="0"/>
              <a:t> étape </a:t>
            </a:r>
            <a:r>
              <a:rPr lang="fr-FR" sz="2400" dirty="0"/>
              <a:t>= =valider l’état des lieux/diagnostic </a:t>
            </a:r>
            <a:endParaRPr lang="fr-FR" sz="2400" dirty="0">
              <a:solidFill>
                <a:srgbClr val="0070C0"/>
              </a:solidFill>
            </a:endParaRPr>
          </a:p>
          <a:p>
            <a:r>
              <a:rPr lang="fr-FR" sz="2400" b="1" dirty="0"/>
              <a:t>2</a:t>
            </a:r>
            <a:r>
              <a:rPr lang="fr-FR" sz="2400" b="1" baseline="30000" dirty="0"/>
              <a:t>ème</a:t>
            </a:r>
            <a:r>
              <a:rPr lang="fr-FR" sz="2400" b="1" dirty="0"/>
              <a:t> étape </a:t>
            </a:r>
            <a:r>
              <a:rPr lang="fr-FR" sz="2400" dirty="0"/>
              <a:t>= définir le ou les enjeux</a:t>
            </a:r>
            <a:endParaRPr lang="fr-FR" sz="2400" dirty="0">
              <a:solidFill>
                <a:srgbClr val="0070C0"/>
              </a:solidFill>
            </a:endParaRPr>
          </a:p>
          <a:p>
            <a:r>
              <a:rPr lang="fr-FR" sz="2400" b="1" dirty="0"/>
              <a:t>3</a:t>
            </a:r>
            <a:r>
              <a:rPr lang="fr-FR" sz="2400" b="1" baseline="30000" dirty="0"/>
              <a:t>ème</a:t>
            </a:r>
            <a:r>
              <a:rPr lang="fr-FR" sz="2400" b="1" dirty="0"/>
              <a:t> étape </a:t>
            </a:r>
            <a:r>
              <a:rPr lang="fr-FR" sz="2400" dirty="0"/>
              <a:t>= définir les objectifs </a:t>
            </a:r>
          </a:p>
          <a:p>
            <a:r>
              <a:rPr lang="fr-FR" sz="2400" dirty="0">
                <a:solidFill>
                  <a:srgbClr val="FF0000"/>
                </a:solidFill>
              </a:rPr>
              <a:t>Validation en commission permanente le 15 décembre et en CLE le 3 février 2022</a:t>
            </a:r>
          </a:p>
          <a:p>
            <a:endParaRPr lang="fr-FR" sz="2400" dirty="0">
              <a:solidFill>
                <a:srgbClr val="FF0000"/>
              </a:solidFill>
              <a:sym typeface="Wingdings" panose="05000000000000000000" pitchFamily="2" charset="2"/>
            </a:endParaRPr>
          </a:p>
          <a:p>
            <a:pPr marL="0" indent="0">
              <a:buNone/>
            </a:pPr>
            <a:endParaRPr lang="fr-FR" sz="2400" dirty="0">
              <a:solidFill>
                <a:srgbClr val="FF0000"/>
              </a:solidFill>
            </a:endParaRPr>
          </a:p>
          <a:p>
            <a:r>
              <a:rPr lang="fr-FR" sz="2400" b="1" dirty="0"/>
              <a:t>4</a:t>
            </a:r>
            <a:r>
              <a:rPr lang="fr-FR" sz="2400" b="1" baseline="30000" dirty="0"/>
              <a:t>ème</a:t>
            </a:r>
            <a:r>
              <a:rPr lang="fr-FR" sz="2400" b="1" dirty="0"/>
              <a:t> étape </a:t>
            </a:r>
            <a:r>
              <a:rPr lang="fr-FR" sz="2400" dirty="0"/>
              <a:t>= définir les mesures (orientations et dispositions) du PAGD</a:t>
            </a:r>
          </a:p>
          <a:p>
            <a:r>
              <a:rPr lang="fr-FR" sz="2400" b="1" dirty="0"/>
              <a:t>5</a:t>
            </a:r>
            <a:r>
              <a:rPr lang="fr-FR" sz="2400" b="1" baseline="30000" dirty="0"/>
              <a:t>ème</a:t>
            </a:r>
            <a:r>
              <a:rPr lang="fr-FR" sz="2400" b="1" dirty="0"/>
              <a:t> étape </a:t>
            </a:r>
            <a:r>
              <a:rPr lang="fr-FR" sz="2400" dirty="0"/>
              <a:t>= définir les règles du règlement</a:t>
            </a:r>
          </a:p>
          <a:p>
            <a:r>
              <a:rPr lang="fr-FR" sz="2400" b="1" dirty="0"/>
              <a:t>6</a:t>
            </a:r>
            <a:r>
              <a:rPr lang="fr-FR" sz="2400" b="1" baseline="30000" dirty="0"/>
              <a:t>ème</a:t>
            </a:r>
            <a:r>
              <a:rPr lang="fr-FR" sz="2400" b="1" dirty="0"/>
              <a:t> étape </a:t>
            </a:r>
            <a:r>
              <a:rPr lang="fr-FR" sz="2400" dirty="0"/>
              <a:t>= définir les indicateurs</a:t>
            </a:r>
          </a:p>
          <a:p>
            <a:r>
              <a:rPr lang="fr-FR" sz="2400" dirty="0"/>
              <a:t> </a:t>
            </a:r>
            <a:r>
              <a:rPr lang="fr-FR" sz="2400" dirty="0">
                <a:solidFill>
                  <a:srgbClr val="FF0000"/>
                </a:solidFill>
              </a:rPr>
              <a:t>Le SAGE Authie devra être compatible avec le SDAGE 2022-2027</a:t>
            </a:r>
          </a:p>
          <a:p>
            <a:endParaRPr lang="fr-FR" sz="2400" dirty="0"/>
          </a:p>
          <a:p>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solidFill>
                <a:schemeClr val="tx1"/>
              </a:solidFill>
            </a:endParaRPr>
          </a:p>
          <a:p>
            <a:pPr marL="0" indent="0">
              <a:buNone/>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11" name="Accolade ouvrante 10">
            <a:extLst>
              <a:ext uri="{FF2B5EF4-FFF2-40B4-BE49-F238E27FC236}">
                <a16:creationId xmlns:a16="http://schemas.microsoft.com/office/drawing/2014/main" id="{305179E6-BDDA-4F14-8580-ECD6EBF1DF01}"/>
              </a:ext>
            </a:extLst>
          </p:cNvPr>
          <p:cNvSpPr/>
          <p:nvPr/>
        </p:nvSpPr>
        <p:spPr>
          <a:xfrm>
            <a:off x="1767906" y="1891514"/>
            <a:ext cx="303009" cy="121848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Accolade ouvrante 11">
            <a:extLst>
              <a:ext uri="{FF2B5EF4-FFF2-40B4-BE49-F238E27FC236}">
                <a16:creationId xmlns:a16="http://schemas.microsoft.com/office/drawing/2014/main" id="{5FAE9D06-9900-45E9-A1D2-D45D60824C81}"/>
              </a:ext>
            </a:extLst>
          </p:cNvPr>
          <p:cNvSpPr/>
          <p:nvPr/>
        </p:nvSpPr>
        <p:spPr>
          <a:xfrm>
            <a:off x="1795549" y="4531558"/>
            <a:ext cx="303009" cy="121848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704ACCAD-0418-4D37-A95E-FE0A099A23F1}"/>
              </a:ext>
            </a:extLst>
          </p:cNvPr>
          <p:cNvSpPr txBox="1"/>
          <p:nvPr/>
        </p:nvSpPr>
        <p:spPr>
          <a:xfrm>
            <a:off x="838200" y="2090488"/>
            <a:ext cx="1004946" cy="523220"/>
          </a:xfrm>
          <a:prstGeom prst="rect">
            <a:avLst/>
          </a:prstGeom>
          <a:noFill/>
        </p:spPr>
        <p:txBody>
          <a:bodyPr wrap="square" rtlCol="0">
            <a:spAutoFit/>
          </a:bodyPr>
          <a:lstStyle/>
          <a:p>
            <a:r>
              <a:rPr lang="fr-FR" sz="2800" b="1" dirty="0">
                <a:solidFill>
                  <a:srgbClr val="0070C0"/>
                </a:solidFill>
              </a:rPr>
              <a:t>2021</a:t>
            </a:r>
          </a:p>
        </p:txBody>
      </p:sp>
      <p:sp>
        <p:nvSpPr>
          <p:cNvPr id="15" name="ZoneTexte 14">
            <a:extLst>
              <a:ext uri="{FF2B5EF4-FFF2-40B4-BE49-F238E27FC236}">
                <a16:creationId xmlns:a16="http://schemas.microsoft.com/office/drawing/2014/main" id="{2AB09AE9-B226-4140-B3B2-3D42DE45B787}"/>
              </a:ext>
            </a:extLst>
          </p:cNvPr>
          <p:cNvSpPr txBox="1"/>
          <p:nvPr/>
        </p:nvSpPr>
        <p:spPr>
          <a:xfrm>
            <a:off x="920562" y="4864716"/>
            <a:ext cx="998848" cy="523220"/>
          </a:xfrm>
          <a:prstGeom prst="rect">
            <a:avLst/>
          </a:prstGeom>
          <a:noFill/>
        </p:spPr>
        <p:txBody>
          <a:bodyPr wrap="square" rtlCol="0">
            <a:spAutoFit/>
          </a:bodyPr>
          <a:lstStyle/>
          <a:p>
            <a:r>
              <a:rPr lang="fr-FR" sz="2800" b="1" dirty="0">
                <a:solidFill>
                  <a:srgbClr val="0070C0"/>
                </a:solidFill>
              </a:rPr>
              <a:t>2022</a:t>
            </a:r>
          </a:p>
        </p:txBody>
      </p:sp>
      <p:sp>
        <p:nvSpPr>
          <p:cNvPr id="16" name="Titre 1">
            <a:extLst>
              <a:ext uri="{FF2B5EF4-FFF2-40B4-BE49-F238E27FC236}">
                <a16:creationId xmlns:a16="http://schemas.microsoft.com/office/drawing/2014/main" id="{E0C6A20B-24E7-4292-8AE8-1AC454E372E3}"/>
              </a:ext>
            </a:extLst>
          </p:cNvPr>
          <p:cNvSpPr txBox="1">
            <a:spLocks/>
          </p:cNvSpPr>
          <p:nvPr/>
        </p:nvSpPr>
        <p:spPr>
          <a:xfrm>
            <a:off x="498070" y="1025090"/>
            <a:ext cx="6885224" cy="5079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Les objectifs de la commission thématique</a:t>
            </a:r>
          </a:p>
        </p:txBody>
      </p:sp>
    </p:spTree>
    <p:extLst>
      <p:ext uri="{BB962C8B-B14F-4D97-AF65-F5344CB8AC3E}">
        <p14:creationId xmlns:p14="http://schemas.microsoft.com/office/powerpoint/2010/main" val="111958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928E7F1-FF25-4D2E-8D5F-A8A68329610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01DC638B-2BD4-4072-B98B-BC90C9B170F1}"/>
              </a:ext>
            </a:extLst>
          </p:cNvPr>
          <p:cNvSpPr>
            <a:spLocks noGrp="1"/>
          </p:cNvSpPr>
          <p:nvPr>
            <p:ph type="ftr" sz="quarter" idx="11"/>
          </p:nvPr>
        </p:nvSpPr>
        <p:spPr/>
        <p:txBody>
          <a:bodyPr/>
          <a:lstStyle/>
          <a:p>
            <a:r>
              <a:rPr lang="fr-FR" dirty="0"/>
              <a:t>Sage de </a:t>
            </a:r>
            <a:r>
              <a:rPr lang="fr-FR" dirty="0" err="1"/>
              <a:t>l’aUTHIE</a:t>
            </a:r>
            <a:endParaRPr lang="fr-FR" dirty="0"/>
          </a:p>
        </p:txBody>
      </p:sp>
      <p:sp>
        <p:nvSpPr>
          <p:cNvPr id="6" name="Espace réservé du numéro de diapositive 5">
            <a:extLst>
              <a:ext uri="{FF2B5EF4-FFF2-40B4-BE49-F238E27FC236}">
                <a16:creationId xmlns:a16="http://schemas.microsoft.com/office/drawing/2014/main" id="{52CE3286-9B0B-43B7-897D-6A1DE9078BDC}"/>
              </a:ext>
            </a:extLst>
          </p:cNvPr>
          <p:cNvSpPr>
            <a:spLocks noGrp="1"/>
          </p:cNvSpPr>
          <p:nvPr>
            <p:ph type="sldNum" sz="quarter" idx="12"/>
          </p:nvPr>
        </p:nvSpPr>
        <p:spPr/>
        <p:txBody>
          <a:bodyPr/>
          <a:lstStyle/>
          <a:p>
            <a:fld id="{B9313472-45EF-469F-9C12-18D63CA62E90}" type="slidenum">
              <a:rPr lang="fr-FR" smtClean="0"/>
              <a:t>6</a:t>
            </a:fld>
            <a:endParaRPr lang="fr-FR"/>
          </a:p>
        </p:txBody>
      </p:sp>
      <p:graphicFrame>
        <p:nvGraphicFramePr>
          <p:cNvPr id="7" name="Tableau 8">
            <a:extLst>
              <a:ext uri="{FF2B5EF4-FFF2-40B4-BE49-F238E27FC236}">
                <a16:creationId xmlns:a16="http://schemas.microsoft.com/office/drawing/2014/main" id="{59637788-0764-4C46-A878-9489486A7DBF}"/>
              </a:ext>
            </a:extLst>
          </p:cNvPr>
          <p:cNvGraphicFramePr>
            <a:graphicFrameLocks noGrp="1"/>
          </p:cNvGraphicFramePr>
          <p:nvPr>
            <p:extLst>
              <p:ext uri="{D42A27DB-BD31-4B8C-83A1-F6EECF244321}">
                <p14:modId xmlns:p14="http://schemas.microsoft.com/office/powerpoint/2010/main" val="499055078"/>
              </p:ext>
            </p:extLst>
          </p:nvPr>
        </p:nvGraphicFramePr>
        <p:xfrm>
          <a:off x="190801" y="507947"/>
          <a:ext cx="11810397" cy="5216985"/>
        </p:xfrm>
        <a:graphic>
          <a:graphicData uri="http://schemas.openxmlformats.org/drawingml/2006/table">
            <a:tbl>
              <a:tblPr firstRow="1" bandRow="1">
                <a:tableStyleId>{5C22544A-7EE6-4342-B048-85BDC9FD1C3A}</a:tableStyleId>
              </a:tblPr>
              <a:tblGrid>
                <a:gridCol w="2445395">
                  <a:extLst>
                    <a:ext uri="{9D8B030D-6E8A-4147-A177-3AD203B41FA5}">
                      <a16:colId xmlns:a16="http://schemas.microsoft.com/office/drawing/2014/main" val="3561830647"/>
                    </a:ext>
                  </a:extLst>
                </a:gridCol>
                <a:gridCol w="2148233">
                  <a:extLst>
                    <a:ext uri="{9D8B030D-6E8A-4147-A177-3AD203B41FA5}">
                      <a16:colId xmlns:a16="http://schemas.microsoft.com/office/drawing/2014/main" val="1272467235"/>
                    </a:ext>
                  </a:extLst>
                </a:gridCol>
                <a:gridCol w="4475739">
                  <a:extLst>
                    <a:ext uri="{9D8B030D-6E8A-4147-A177-3AD203B41FA5}">
                      <a16:colId xmlns:a16="http://schemas.microsoft.com/office/drawing/2014/main" val="2642470836"/>
                    </a:ext>
                  </a:extLst>
                </a:gridCol>
                <a:gridCol w="2741030">
                  <a:extLst>
                    <a:ext uri="{9D8B030D-6E8A-4147-A177-3AD203B41FA5}">
                      <a16:colId xmlns:a16="http://schemas.microsoft.com/office/drawing/2014/main" val="3198753118"/>
                    </a:ext>
                  </a:extLst>
                </a:gridCol>
              </a:tblGrid>
              <a:tr h="532913">
                <a:tc>
                  <a:txBody>
                    <a:bodyPr/>
                    <a:lstStyle/>
                    <a:p>
                      <a:pPr algn="ctr"/>
                      <a:r>
                        <a:rPr lang="fr-FR" sz="1800" dirty="0">
                          <a:solidFill>
                            <a:schemeClr val="tx1"/>
                          </a:solidFill>
                        </a:rPr>
                        <a:t>Enjeux</a:t>
                      </a:r>
                    </a:p>
                    <a:p>
                      <a:pPr algn="ctr"/>
                      <a:endParaRPr lang="fr-FR" sz="1800" dirty="0">
                        <a:solidFill>
                          <a:schemeClr val="tx1"/>
                        </a:solidFill>
                      </a:endParaRPr>
                    </a:p>
                  </a:txBody>
                  <a:tcPr/>
                </a:tc>
                <a:tc>
                  <a:txBody>
                    <a:bodyPr/>
                    <a:lstStyle/>
                    <a:p>
                      <a:pPr algn="ctr"/>
                      <a:r>
                        <a:rPr lang="fr-FR" sz="1800" dirty="0">
                          <a:solidFill>
                            <a:schemeClr val="tx1"/>
                          </a:solidFill>
                        </a:rPr>
                        <a:t>Objectifs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rPr>
                        <a:t>Orientations</a:t>
                      </a:r>
                    </a:p>
                  </a:txBody>
                  <a:tcPr/>
                </a:tc>
                <a:tc>
                  <a:txBody>
                    <a:bodyPr/>
                    <a:lstStyle/>
                    <a:p>
                      <a:pPr algn="ctr"/>
                      <a:r>
                        <a:rPr lang="fr-FR" sz="1800" dirty="0">
                          <a:solidFill>
                            <a:schemeClr val="tx1"/>
                          </a:solidFill>
                        </a:rPr>
                        <a:t>Dispositions</a:t>
                      </a:r>
                    </a:p>
                  </a:txBody>
                  <a:tcPr/>
                </a:tc>
                <a:extLst>
                  <a:ext uri="{0D108BD9-81ED-4DB2-BD59-A6C34878D82A}">
                    <a16:rowId xmlns:a16="http://schemas.microsoft.com/office/drawing/2014/main" val="1854759799"/>
                  </a:ext>
                </a:extLst>
              </a:tr>
              <a:tr h="1485000">
                <a:tc rowSpan="4">
                  <a:txBody>
                    <a:bodyPr/>
                    <a:lstStyle/>
                    <a:p>
                      <a:pPr algn="l"/>
                      <a:endParaRPr lang="fr-FR" sz="1800" dirty="0"/>
                    </a:p>
                    <a:p>
                      <a:pPr algn="l"/>
                      <a:endParaRPr lang="fr-FR" sz="1800" dirty="0"/>
                    </a:p>
                    <a:p>
                      <a:pPr algn="l"/>
                      <a:endParaRPr lang="fr-FR" sz="1800" dirty="0"/>
                    </a:p>
                    <a:p>
                      <a:pPr algn="l"/>
                      <a:endParaRPr lang="fr-FR" sz="1800" dirty="0"/>
                    </a:p>
                    <a:p>
                      <a:pPr algn="l"/>
                      <a:endParaRPr lang="fr-FR" sz="1800" dirty="0"/>
                    </a:p>
                    <a:p>
                      <a:pPr algn="l"/>
                      <a:endParaRPr lang="fr-FR" sz="1800" dirty="0"/>
                    </a:p>
                    <a:p>
                      <a:pPr algn="l"/>
                      <a:r>
                        <a:rPr lang="fr-FR" sz="1800" b="1" u="sng" dirty="0">
                          <a:solidFill>
                            <a:schemeClr val="tx1"/>
                          </a:solidFill>
                        </a:rPr>
                        <a:t>Enjeu A</a:t>
                      </a:r>
                      <a:r>
                        <a:rPr lang="fr-FR" sz="1800" b="1" dirty="0">
                          <a:solidFill>
                            <a:schemeClr val="tx1"/>
                          </a:solidFill>
                        </a:rPr>
                        <a:t>: </a:t>
                      </a:r>
                      <a:r>
                        <a:rPr lang="fr-FR" sz="1800" dirty="0">
                          <a:solidFill>
                            <a:schemeClr val="tx1"/>
                          </a:solidFill>
                        </a:rPr>
                        <a:t>Maintenir et améliorer la biodiversité des milieux aquatiques</a:t>
                      </a:r>
                    </a:p>
                    <a:p>
                      <a:pPr algn="l"/>
                      <a:endParaRPr lang="fr-FR" sz="1800" dirty="0">
                        <a:solidFill>
                          <a:schemeClr val="tx1"/>
                        </a:solidFill>
                      </a:endParaRPr>
                    </a:p>
                  </a:txBody>
                  <a:tcPr/>
                </a:tc>
                <a:tc rowSpan="3">
                  <a:txBody>
                    <a:bodyPr/>
                    <a:lstStyle/>
                    <a:p>
                      <a:pPr algn="l"/>
                      <a:endParaRPr lang="fr-FR" sz="1800" b="1" u="sng" dirty="0"/>
                    </a:p>
                    <a:p>
                      <a:pPr algn="l"/>
                      <a:endParaRPr lang="fr-FR" sz="1800" b="1" u="sng" dirty="0"/>
                    </a:p>
                    <a:p>
                      <a:pPr algn="l"/>
                      <a:endParaRPr lang="fr-FR" sz="1800" b="1" u="sng" dirty="0"/>
                    </a:p>
                    <a:p>
                      <a:pPr algn="l"/>
                      <a:r>
                        <a:rPr lang="fr-FR" sz="1800" b="1" u="sng" dirty="0"/>
                        <a:t>Objectif 1.2 </a:t>
                      </a:r>
                      <a:r>
                        <a:rPr lang="fr-FR" sz="1800" dirty="0"/>
                        <a:t>Préserver et améliorer la qualité des habitats naturels</a:t>
                      </a:r>
                    </a:p>
                    <a:p>
                      <a:pPr algn="l"/>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Orientation A-5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Préserver et restaurer la fonctionnalité des milieux aquatiques dans le cadre d’une gestion concertée</a:t>
                      </a:r>
                    </a:p>
                    <a:p>
                      <a:pPr algn="l"/>
                      <a:endParaRPr lang="fr-FR" sz="1800" dirty="0"/>
                    </a:p>
                    <a:p>
                      <a:pPr algn="l"/>
                      <a:endParaRPr lang="fr-FR" sz="1800" dirty="0"/>
                    </a:p>
                  </a:txBody>
                  <a:tcPr/>
                </a:tc>
                <a:tc>
                  <a:txBody>
                    <a:bodyPr/>
                    <a:lstStyle/>
                    <a:p>
                      <a:pPr algn="l"/>
                      <a:r>
                        <a:rPr lang="fr-FR" sz="1800" b="1" u="sng" dirty="0"/>
                        <a:t>Disposition A-5.3: </a:t>
                      </a:r>
                      <a:r>
                        <a:rPr lang="fr-FR" sz="1800" dirty="0"/>
                        <a:t>Mettre en œuvre des plans pluriannuels de restauration et d’entretien des cours d’eau</a:t>
                      </a:r>
                    </a:p>
                  </a:txBody>
                  <a:tcPr/>
                </a:tc>
                <a:extLst>
                  <a:ext uri="{0D108BD9-81ED-4DB2-BD59-A6C34878D82A}">
                    <a16:rowId xmlns:a16="http://schemas.microsoft.com/office/drawing/2014/main" val="2723551841"/>
                  </a:ext>
                </a:extLst>
              </a:tr>
              <a:tr h="714465">
                <a:tc vMerge="1">
                  <a:txBody>
                    <a:bodyPr/>
                    <a:lstStyle/>
                    <a:p>
                      <a:pPr algn="l"/>
                      <a:endParaRPr lang="fr-FR" sz="1800" dirty="0"/>
                    </a:p>
                  </a:txBody>
                  <a:tcPr/>
                </a:tc>
                <a:tc vMerge="1">
                  <a:txBody>
                    <a:bodyPr/>
                    <a:lstStyle/>
                    <a:p>
                      <a:pPr algn="l"/>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Orientation A-6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Assurer la continuité écologique et sédimentaire</a:t>
                      </a:r>
                    </a:p>
                  </a:txBody>
                  <a:tcPr/>
                </a:tc>
                <a:tc>
                  <a:txBody>
                    <a:bodyPr/>
                    <a:lstStyle/>
                    <a:p>
                      <a:pPr algn="l"/>
                      <a:endParaRPr lang="fr-FR" sz="1800" dirty="0"/>
                    </a:p>
                  </a:txBody>
                  <a:tcPr/>
                </a:tc>
                <a:extLst>
                  <a:ext uri="{0D108BD9-81ED-4DB2-BD59-A6C34878D82A}">
                    <a16:rowId xmlns:a16="http://schemas.microsoft.com/office/drawing/2014/main" val="3898578371"/>
                  </a:ext>
                </a:extLst>
              </a:tr>
              <a:tr h="782578">
                <a:tc vMerge="1">
                  <a:txBody>
                    <a:bodyPr/>
                    <a:lstStyle/>
                    <a:p>
                      <a:pPr algn="l"/>
                      <a:endParaRPr lang="fr-FR" sz="1800" dirty="0"/>
                    </a:p>
                  </a:txBody>
                  <a:tcPr/>
                </a:tc>
                <a:tc vMerge="1">
                  <a:txBody>
                    <a:bodyPr/>
                    <a:lstStyle/>
                    <a:p>
                      <a:pPr algn="l"/>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Orientation A-7 : </a:t>
                      </a:r>
                      <a:r>
                        <a:rPr lang="fr-FR" sz="1800" dirty="0">
                          <a:effectLst/>
                          <a:latin typeface="Calibri" panose="020F0502020204030204" pitchFamily="34" charset="0"/>
                          <a:ea typeface="Calibri" panose="020F0502020204030204" pitchFamily="34" charset="0"/>
                          <a:cs typeface="Times New Roman" panose="02020603050405020304" pitchFamily="18" charset="0"/>
                        </a:rPr>
                        <a:t>Préserver et restaurer la fonctionnalité écologique et la biodiversité</a:t>
                      </a:r>
                    </a:p>
                    <a:p>
                      <a:pPr algn="l"/>
                      <a:endParaRPr lang="fr-FR" sz="1800" dirty="0"/>
                    </a:p>
                  </a:txBody>
                  <a:tcPr/>
                </a:tc>
                <a:tc>
                  <a:txBody>
                    <a:bodyPr/>
                    <a:lstStyle/>
                    <a:p>
                      <a:pPr algn="l"/>
                      <a:endParaRPr lang="fr-FR" sz="1800" dirty="0"/>
                    </a:p>
                  </a:txBody>
                  <a:tcPr/>
                </a:tc>
                <a:extLst>
                  <a:ext uri="{0D108BD9-81ED-4DB2-BD59-A6C34878D82A}">
                    <a16:rowId xmlns:a16="http://schemas.microsoft.com/office/drawing/2014/main" val="588052994"/>
                  </a:ext>
                </a:extLst>
              </a:tr>
              <a:tr h="1010830">
                <a:tc vMerge="1">
                  <a:txBody>
                    <a:bodyPr/>
                    <a:lstStyle/>
                    <a:p>
                      <a:pPr algn="l"/>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Objectif 1.3: </a:t>
                      </a:r>
                      <a:r>
                        <a:rPr lang="fr-FR" sz="1800" u="none" dirty="0">
                          <a:effectLst/>
                          <a:latin typeface="Calibri" panose="020F0502020204030204" pitchFamily="34" charset="0"/>
                          <a:ea typeface="Calibri" panose="020F0502020204030204" pitchFamily="34" charset="0"/>
                          <a:cs typeface="Times New Roman" panose="02020603050405020304" pitchFamily="18" charset="0"/>
                        </a:rPr>
                        <a:t>Agir en faveur des zones humides</a:t>
                      </a:r>
                    </a:p>
                    <a:p>
                      <a:pPr algn="l"/>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Orientation A-9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Stopper la disparition, la dégradation des zones humides à l'échelle du bassin Artois-Picardie et préserver, maintenir et protéger leur fonctionnalité</a:t>
                      </a:r>
                    </a:p>
                    <a:p>
                      <a:pPr algn="l"/>
                      <a:endParaRPr lang="fr-FR" sz="1800" dirty="0"/>
                    </a:p>
                  </a:txBody>
                  <a:tcPr/>
                </a:tc>
                <a:tc>
                  <a:txBody>
                    <a:bodyPr/>
                    <a:lstStyle/>
                    <a:p>
                      <a:pPr algn="l"/>
                      <a:endParaRPr lang="fr-FR" sz="1800" dirty="0"/>
                    </a:p>
                  </a:txBody>
                  <a:tcPr/>
                </a:tc>
                <a:extLst>
                  <a:ext uri="{0D108BD9-81ED-4DB2-BD59-A6C34878D82A}">
                    <a16:rowId xmlns:a16="http://schemas.microsoft.com/office/drawing/2014/main" val="3688625684"/>
                  </a:ext>
                </a:extLst>
              </a:tr>
            </a:tbl>
          </a:graphicData>
        </a:graphic>
      </p:graphicFrame>
      <p:sp>
        <p:nvSpPr>
          <p:cNvPr id="11" name="Titre 1">
            <a:extLst>
              <a:ext uri="{FF2B5EF4-FFF2-40B4-BE49-F238E27FC236}">
                <a16:creationId xmlns:a16="http://schemas.microsoft.com/office/drawing/2014/main" id="{D3196791-66DD-4B8A-A8CC-5316D576A538}"/>
              </a:ext>
            </a:extLst>
          </p:cNvPr>
          <p:cNvSpPr txBox="1">
            <a:spLocks/>
          </p:cNvSpPr>
          <p:nvPr/>
        </p:nvSpPr>
        <p:spPr>
          <a:xfrm>
            <a:off x="2565210" y="0"/>
            <a:ext cx="8067122" cy="5079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Les enjeux, objectifs et orientations du SDAGE 2022-2027</a:t>
            </a:r>
          </a:p>
        </p:txBody>
      </p:sp>
    </p:spTree>
    <p:extLst>
      <p:ext uri="{BB962C8B-B14F-4D97-AF65-F5344CB8AC3E}">
        <p14:creationId xmlns:p14="http://schemas.microsoft.com/office/powerpoint/2010/main" val="97902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928E7F1-FF25-4D2E-8D5F-A8A68329610F}"/>
              </a:ext>
            </a:extLst>
          </p:cNvPr>
          <p:cNvSpPr>
            <a:spLocks noGrp="1"/>
          </p:cNvSpPr>
          <p:nvPr>
            <p:ph type="dt" sz="half" idx="10"/>
          </p:nvPr>
        </p:nvSpPr>
        <p:spPr/>
        <p:txBody>
          <a:bodyPr/>
          <a:lstStyle/>
          <a:p>
            <a:fld id="{0F2ADA79-E1CF-4FC9-AC3F-D311233FBE59}" type="datetime1">
              <a:rPr lang="fr-FR" smtClean="0"/>
              <a:t>19/10/2021</a:t>
            </a:fld>
            <a:endParaRPr lang="fr-FR"/>
          </a:p>
        </p:txBody>
      </p:sp>
      <p:sp>
        <p:nvSpPr>
          <p:cNvPr id="5" name="Espace réservé du pied de page 4">
            <a:extLst>
              <a:ext uri="{FF2B5EF4-FFF2-40B4-BE49-F238E27FC236}">
                <a16:creationId xmlns:a16="http://schemas.microsoft.com/office/drawing/2014/main" id="{01DC638B-2BD4-4072-B98B-BC90C9B170F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2CE3286-9B0B-43B7-897D-6A1DE9078BDC}"/>
              </a:ext>
            </a:extLst>
          </p:cNvPr>
          <p:cNvSpPr>
            <a:spLocks noGrp="1"/>
          </p:cNvSpPr>
          <p:nvPr>
            <p:ph type="sldNum" sz="quarter" idx="12"/>
          </p:nvPr>
        </p:nvSpPr>
        <p:spPr/>
        <p:txBody>
          <a:bodyPr/>
          <a:lstStyle/>
          <a:p>
            <a:fld id="{B9313472-45EF-469F-9C12-18D63CA62E90}" type="slidenum">
              <a:rPr lang="fr-FR" smtClean="0"/>
              <a:t>7</a:t>
            </a:fld>
            <a:endParaRPr lang="fr-FR"/>
          </a:p>
        </p:txBody>
      </p:sp>
      <p:graphicFrame>
        <p:nvGraphicFramePr>
          <p:cNvPr id="7" name="Tableau 8">
            <a:extLst>
              <a:ext uri="{FF2B5EF4-FFF2-40B4-BE49-F238E27FC236}">
                <a16:creationId xmlns:a16="http://schemas.microsoft.com/office/drawing/2014/main" id="{59637788-0764-4C46-A878-9489486A7DBF}"/>
              </a:ext>
            </a:extLst>
          </p:cNvPr>
          <p:cNvGraphicFramePr>
            <a:graphicFrameLocks noGrp="1"/>
          </p:cNvGraphicFramePr>
          <p:nvPr>
            <p:extLst>
              <p:ext uri="{D42A27DB-BD31-4B8C-83A1-F6EECF244321}">
                <p14:modId xmlns:p14="http://schemas.microsoft.com/office/powerpoint/2010/main" val="398134292"/>
              </p:ext>
            </p:extLst>
          </p:nvPr>
        </p:nvGraphicFramePr>
        <p:xfrm>
          <a:off x="233464" y="505699"/>
          <a:ext cx="11838561" cy="6508318"/>
        </p:xfrm>
        <a:graphic>
          <a:graphicData uri="http://schemas.openxmlformats.org/drawingml/2006/table">
            <a:tbl>
              <a:tblPr firstRow="1" bandRow="1">
                <a:tableStyleId>{5C22544A-7EE6-4342-B048-85BDC9FD1C3A}</a:tableStyleId>
              </a:tblPr>
              <a:tblGrid>
                <a:gridCol w="1661095">
                  <a:extLst>
                    <a:ext uri="{9D8B030D-6E8A-4147-A177-3AD203B41FA5}">
                      <a16:colId xmlns:a16="http://schemas.microsoft.com/office/drawing/2014/main" val="3561830647"/>
                    </a:ext>
                  </a:extLst>
                </a:gridCol>
                <a:gridCol w="1873214">
                  <a:extLst>
                    <a:ext uri="{9D8B030D-6E8A-4147-A177-3AD203B41FA5}">
                      <a16:colId xmlns:a16="http://schemas.microsoft.com/office/drawing/2014/main" val="4225996518"/>
                    </a:ext>
                  </a:extLst>
                </a:gridCol>
                <a:gridCol w="2443528">
                  <a:extLst>
                    <a:ext uri="{9D8B030D-6E8A-4147-A177-3AD203B41FA5}">
                      <a16:colId xmlns:a16="http://schemas.microsoft.com/office/drawing/2014/main" val="1272467235"/>
                    </a:ext>
                  </a:extLst>
                </a:gridCol>
                <a:gridCol w="1804290">
                  <a:extLst>
                    <a:ext uri="{9D8B030D-6E8A-4147-A177-3AD203B41FA5}">
                      <a16:colId xmlns:a16="http://schemas.microsoft.com/office/drawing/2014/main" val="2642470836"/>
                    </a:ext>
                  </a:extLst>
                </a:gridCol>
                <a:gridCol w="4056434">
                  <a:extLst>
                    <a:ext uri="{9D8B030D-6E8A-4147-A177-3AD203B41FA5}">
                      <a16:colId xmlns:a16="http://schemas.microsoft.com/office/drawing/2014/main" val="3198753118"/>
                    </a:ext>
                  </a:extLst>
                </a:gridCol>
              </a:tblGrid>
              <a:tr h="581087">
                <a:tc>
                  <a:txBody>
                    <a:bodyPr/>
                    <a:lstStyle/>
                    <a:p>
                      <a:pPr algn="ctr"/>
                      <a:r>
                        <a:rPr lang="fr-FR" sz="1800" dirty="0">
                          <a:solidFill>
                            <a:schemeClr val="tx1"/>
                          </a:solidFill>
                        </a:rPr>
                        <a:t>Enjeu</a:t>
                      </a:r>
                    </a:p>
                    <a:p>
                      <a:pPr algn="ctr"/>
                      <a:r>
                        <a:rPr lang="fr-FR" sz="1800" dirty="0">
                          <a:solidFill>
                            <a:srgbClr val="FF0000"/>
                          </a:solidFill>
                        </a:rPr>
                        <a:t>Non défini</a:t>
                      </a:r>
                    </a:p>
                  </a:txBody>
                  <a:tcPr/>
                </a:tc>
                <a:tc>
                  <a:txBody>
                    <a:bodyPr/>
                    <a:lstStyle/>
                    <a:p>
                      <a:pPr algn="ctr"/>
                      <a:r>
                        <a:rPr lang="fr-FR" sz="1800" dirty="0">
                          <a:solidFill>
                            <a:schemeClr val="tx1"/>
                          </a:solidFill>
                        </a:rPr>
                        <a:t>Objectif général </a:t>
                      </a:r>
                      <a:r>
                        <a:rPr lang="fr-FR" sz="1800" dirty="0">
                          <a:solidFill>
                            <a:srgbClr val="FF0000"/>
                          </a:solidFill>
                        </a:rPr>
                        <a:t>Validé</a:t>
                      </a:r>
                    </a:p>
                  </a:txBody>
                  <a:tcPr/>
                </a:tc>
                <a:tc>
                  <a:txBody>
                    <a:bodyPr/>
                    <a:lstStyle/>
                    <a:p>
                      <a:pPr algn="ctr"/>
                      <a:r>
                        <a:rPr lang="fr-FR" sz="1800" dirty="0">
                          <a:solidFill>
                            <a:schemeClr val="tx1"/>
                          </a:solidFill>
                        </a:rPr>
                        <a:t>Objectifs spécifiques</a:t>
                      </a:r>
                    </a:p>
                    <a:p>
                      <a:pPr algn="ctr"/>
                      <a:r>
                        <a:rPr lang="fr-FR" sz="1800" dirty="0">
                          <a:solidFill>
                            <a:srgbClr val="FF0000"/>
                          </a:solidFill>
                        </a:rPr>
                        <a:t>Validés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rPr>
                        <a:t>Orientations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rPr>
                        <a:t>Définies mais non validées</a:t>
                      </a:r>
                      <a:endParaRPr lang="fr-FR" sz="1800" dirty="0">
                        <a:solidFill>
                          <a:schemeClr val="tx1"/>
                        </a:solidFill>
                      </a:endParaRPr>
                    </a:p>
                  </a:txBody>
                  <a:tcPr/>
                </a:tc>
                <a:tc>
                  <a:txBody>
                    <a:bodyPr/>
                    <a:lstStyle/>
                    <a:p>
                      <a:pPr algn="ctr"/>
                      <a:r>
                        <a:rPr lang="fr-FR" sz="1800" dirty="0">
                          <a:solidFill>
                            <a:schemeClr val="tx1"/>
                          </a:solidFill>
                        </a:rPr>
                        <a:t>Dispositions </a:t>
                      </a:r>
                    </a:p>
                    <a:p>
                      <a:pPr algn="ctr"/>
                      <a:r>
                        <a:rPr lang="fr-FR" sz="1800" dirty="0">
                          <a:solidFill>
                            <a:srgbClr val="FF0000"/>
                          </a:solidFill>
                        </a:rPr>
                        <a:t>Définies mais non validées</a:t>
                      </a:r>
                      <a:endParaRPr lang="fr-FR" sz="1800" dirty="0">
                        <a:solidFill>
                          <a:schemeClr val="tx1"/>
                        </a:solidFill>
                      </a:endParaRPr>
                    </a:p>
                  </a:txBody>
                  <a:tcPr/>
                </a:tc>
                <a:extLst>
                  <a:ext uri="{0D108BD9-81ED-4DB2-BD59-A6C34878D82A}">
                    <a16:rowId xmlns:a16="http://schemas.microsoft.com/office/drawing/2014/main" val="1854759799"/>
                  </a:ext>
                </a:extLst>
              </a:tr>
              <a:tr h="1139677">
                <a:tc rowSpan="5">
                  <a:txBody>
                    <a:bodyPr/>
                    <a:lstStyle/>
                    <a:p>
                      <a:pPr algn="l"/>
                      <a:endParaRPr lang="fr-FR" sz="1800" dirty="0"/>
                    </a:p>
                    <a:p>
                      <a:pPr algn="l"/>
                      <a:endParaRPr lang="fr-FR" sz="1800" dirty="0"/>
                    </a:p>
                    <a:p>
                      <a:pPr algn="l"/>
                      <a:endParaRPr lang="fr-FR" sz="1800" dirty="0">
                        <a:solidFill>
                          <a:srgbClr val="FF0000"/>
                        </a:solidFill>
                      </a:endParaRPr>
                    </a:p>
                    <a:p>
                      <a:pPr algn="l"/>
                      <a:endParaRPr lang="fr-FR" sz="1800" dirty="0">
                        <a:solidFill>
                          <a:srgbClr val="FF0000"/>
                        </a:solidFill>
                      </a:endParaRPr>
                    </a:p>
                    <a:p>
                      <a:pPr algn="l"/>
                      <a:endParaRPr lang="fr-FR" sz="1800" dirty="0">
                        <a:solidFill>
                          <a:srgbClr val="FF0000"/>
                        </a:solidFill>
                      </a:endParaRPr>
                    </a:p>
                    <a:p>
                      <a:pPr algn="l"/>
                      <a:endParaRPr lang="fr-FR" sz="1800" dirty="0">
                        <a:solidFill>
                          <a:srgbClr val="FF0000"/>
                        </a:solidFill>
                      </a:endParaRPr>
                    </a:p>
                    <a:p>
                      <a:pPr algn="l"/>
                      <a:r>
                        <a:rPr lang="fr-FR" sz="1800" dirty="0">
                          <a:solidFill>
                            <a:srgbClr val="FF0000"/>
                          </a:solidFill>
                        </a:rPr>
                        <a:t>Proposition: </a:t>
                      </a:r>
                      <a:r>
                        <a:rPr lang="fr-FR" sz="1800" dirty="0">
                          <a:solidFill>
                            <a:schemeClr val="tx1"/>
                          </a:solidFill>
                        </a:rPr>
                        <a:t>La bonne fonctionnalité des milieux aquatiques</a:t>
                      </a:r>
                    </a:p>
                  </a:txBody>
                  <a:tcPr/>
                </a:tc>
                <a:tc rowSpan="5">
                  <a:txBody>
                    <a:bodyPr/>
                    <a:lstStyle/>
                    <a:p>
                      <a:pPr algn="l"/>
                      <a:endParaRPr lang="fr-FR" sz="1800" dirty="0"/>
                    </a:p>
                    <a:p>
                      <a:pPr algn="l"/>
                      <a:endParaRPr lang="fr-FR" sz="1800" dirty="0"/>
                    </a:p>
                    <a:p>
                      <a:pPr algn="l"/>
                      <a:endParaRPr lang="fr-FR" sz="1800" dirty="0"/>
                    </a:p>
                    <a:p>
                      <a:pPr algn="l"/>
                      <a:endParaRPr lang="fr-FR" sz="1800" dirty="0"/>
                    </a:p>
                    <a:p>
                      <a:pPr algn="l"/>
                      <a:endParaRPr lang="fr-FR" sz="1800" dirty="0"/>
                    </a:p>
                    <a:p>
                      <a:pPr algn="l"/>
                      <a:endParaRPr lang="fr-FR" sz="1800" dirty="0"/>
                    </a:p>
                    <a:p>
                      <a:pPr algn="l"/>
                      <a:r>
                        <a:rPr lang="fr-FR" sz="1800" dirty="0"/>
                        <a:t>Préserver et gérer durablement les milieux aquatiques</a:t>
                      </a:r>
                    </a:p>
                  </a:txBody>
                  <a:tcPr/>
                </a:tc>
                <a:tc>
                  <a:txBody>
                    <a:bodyPr/>
                    <a:lstStyle/>
                    <a:p>
                      <a:pPr algn="l"/>
                      <a:r>
                        <a:rPr lang="fr-FR" sz="1800" dirty="0"/>
                        <a:t>Améliorer la qualité des habitats et mettre en place la gestion raisonnée de l'Authie et ses affluents</a:t>
                      </a:r>
                    </a:p>
                  </a:txBody>
                  <a:tcPr/>
                </a:tc>
                <a:tc>
                  <a:txBody>
                    <a:bodyPr/>
                    <a:lstStyle/>
                    <a:p>
                      <a:pPr algn="l"/>
                      <a:r>
                        <a:rPr lang="fr-FR" sz="1800" dirty="0"/>
                        <a:t>Préserver la dynamique naturelle des cours d’eau</a:t>
                      </a:r>
                    </a:p>
                  </a:txBody>
                  <a:tcPr/>
                </a:tc>
                <a:tc>
                  <a:txBody>
                    <a:bodyPr/>
                    <a:lstStyle/>
                    <a:p>
                      <a:pPr algn="l"/>
                      <a:r>
                        <a:rPr lang="fr-FR" dirty="0"/>
                        <a:t>La Commission Locale de l’Eau souhaite que les plans de gestion de cours d’eau élaborés sur le bassin versant de l’Authie veillent à préserver la dynamique naturelle du cours d’eau en limitant le recours à l’aménagement des berges.</a:t>
                      </a:r>
                      <a:endParaRPr lang="fr-FR" sz="1800" dirty="0"/>
                    </a:p>
                  </a:txBody>
                  <a:tcPr/>
                </a:tc>
                <a:extLst>
                  <a:ext uri="{0D108BD9-81ED-4DB2-BD59-A6C34878D82A}">
                    <a16:rowId xmlns:a16="http://schemas.microsoft.com/office/drawing/2014/main" val="2723551841"/>
                  </a:ext>
                </a:extLst>
              </a:tr>
              <a:tr h="1026649">
                <a:tc vMerge="1">
                  <a:txBody>
                    <a:bodyPr/>
                    <a:lstStyle/>
                    <a:p>
                      <a:pPr algn="l"/>
                      <a:endParaRPr lang="fr-FR" sz="1800" dirty="0"/>
                    </a:p>
                  </a:txBody>
                  <a:tcPr/>
                </a:tc>
                <a:tc vMerge="1">
                  <a:txBody>
                    <a:bodyPr/>
                    <a:lstStyle/>
                    <a:p>
                      <a:pPr algn="l"/>
                      <a:endParaRPr lang="fr-FR" sz="1800" dirty="0"/>
                    </a:p>
                  </a:txBody>
                  <a:tcPr/>
                </a:tc>
                <a:tc>
                  <a:txBody>
                    <a:bodyPr/>
                    <a:lstStyle/>
                    <a:p>
                      <a:pPr algn="l"/>
                      <a:r>
                        <a:rPr lang="fr-FR" sz="1800" dirty="0"/>
                        <a:t>Restaurer la continuité écologique sur l'Authie et ses affluents</a:t>
                      </a:r>
                    </a:p>
                  </a:txBody>
                  <a:tcPr/>
                </a:tc>
                <a:tc>
                  <a:txBody>
                    <a:bodyPr/>
                    <a:lstStyle/>
                    <a:p>
                      <a:pPr algn="l"/>
                      <a:r>
                        <a:rPr lang="fr-FR" sz="1800" dirty="0"/>
                        <a:t>Effectuer le suivi des actions réalisées</a:t>
                      </a:r>
                    </a:p>
                  </a:txBody>
                  <a:tcPr/>
                </a:tc>
                <a:tc>
                  <a:txBody>
                    <a:bodyPr/>
                    <a:lstStyle/>
                    <a:p>
                      <a:pPr algn="l"/>
                      <a:r>
                        <a:rPr lang="fr-FR" dirty="0"/>
                        <a:t>La Commission Locale de l’Eau encourage et favorise la mise en place de dispositifs de suivi de l’efficacité des actions menées en faveur du rétablissement de la continuité écologique des cours d’eau.</a:t>
                      </a:r>
                      <a:endParaRPr lang="fr-FR" sz="1800" dirty="0"/>
                    </a:p>
                  </a:txBody>
                  <a:tcPr/>
                </a:tc>
                <a:extLst>
                  <a:ext uri="{0D108BD9-81ED-4DB2-BD59-A6C34878D82A}">
                    <a16:rowId xmlns:a16="http://schemas.microsoft.com/office/drawing/2014/main" val="3898578371"/>
                  </a:ext>
                </a:extLst>
              </a:tr>
              <a:tr h="794825">
                <a:tc vMerge="1">
                  <a:txBody>
                    <a:bodyPr/>
                    <a:lstStyle/>
                    <a:p>
                      <a:pPr algn="l"/>
                      <a:endParaRPr lang="fr-FR" sz="1800" dirty="0"/>
                    </a:p>
                  </a:txBody>
                  <a:tcPr/>
                </a:tc>
                <a:tc vMerge="1">
                  <a:txBody>
                    <a:bodyPr/>
                    <a:lstStyle/>
                    <a:p>
                      <a:pPr algn="l"/>
                      <a:endParaRPr lang="fr-FR" sz="1800" dirty="0"/>
                    </a:p>
                  </a:txBody>
                  <a:tcPr/>
                </a:tc>
                <a:tc>
                  <a:txBody>
                    <a:bodyPr/>
                    <a:lstStyle/>
                    <a:p>
                      <a:pPr algn="l"/>
                      <a:r>
                        <a:rPr lang="fr-FR" sz="1800" dirty="0"/>
                        <a:t>Préserver les zones humides</a:t>
                      </a:r>
                    </a:p>
                  </a:txBody>
                  <a:tcPr/>
                </a:tc>
                <a:tc>
                  <a:txBody>
                    <a:bodyPr/>
                    <a:lstStyle/>
                    <a:p>
                      <a:pPr algn="l"/>
                      <a:endParaRPr lang="fr-FR" sz="1800" dirty="0"/>
                    </a:p>
                  </a:txBody>
                  <a:tcPr/>
                </a:tc>
                <a:tc>
                  <a:txBody>
                    <a:bodyPr/>
                    <a:lstStyle/>
                    <a:p>
                      <a:pPr algn="l"/>
                      <a:endParaRPr lang="fr-FR" sz="1800" dirty="0"/>
                    </a:p>
                  </a:txBody>
                  <a:tcPr/>
                </a:tc>
                <a:extLst>
                  <a:ext uri="{0D108BD9-81ED-4DB2-BD59-A6C34878D82A}">
                    <a16:rowId xmlns:a16="http://schemas.microsoft.com/office/drawing/2014/main" val="588052994"/>
                  </a:ext>
                </a:extLst>
              </a:tr>
              <a:tr h="794825">
                <a:tc vMerge="1">
                  <a:txBody>
                    <a:bodyPr/>
                    <a:lstStyle/>
                    <a:p>
                      <a:endParaRPr lang="fr-FR"/>
                    </a:p>
                  </a:txBody>
                  <a:tcPr/>
                </a:tc>
                <a:tc vMerge="1">
                  <a:txBody>
                    <a:bodyPr/>
                    <a:lstStyle/>
                    <a:p>
                      <a:endParaRPr lang="fr-FR"/>
                    </a:p>
                  </a:txBody>
                  <a:tcPr/>
                </a:tc>
                <a:tc>
                  <a:txBody>
                    <a:bodyPr/>
                    <a:lstStyle/>
                    <a:p>
                      <a:pPr algn="l"/>
                      <a:r>
                        <a:rPr lang="fr-FR" sz="1800" dirty="0"/>
                        <a:t>Préserver la Baie d’Authie</a:t>
                      </a:r>
                    </a:p>
                  </a:txBody>
                  <a:tcPr/>
                </a:tc>
                <a:tc>
                  <a:txBody>
                    <a:bodyPr/>
                    <a:lstStyle/>
                    <a:p>
                      <a:pPr algn="l"/>
                      <a:endParaRPr lang="fr-FR" sz="1800" dirty="0"/>
                    </a:p>
                  </a:txBody>
                  <a:tcPr/>
                </a:tc>
                <a:tc>
                  <a:txBody>
                    <a:bodyPr/>
                    <a:lstStyle/>
                    <a:p>
                      <a:pPr algn="l"/>
                      <a:endParaRPr lang="fr-FR" sz="1800" dirty="0"/>
                    </a:p>
                  </a:txBody>
                  <a:tcPr/>
                </a:tc>
                <a:extLst>
                  <a:ext uri="{0D108BD9-81ED-4DB2-BD59-A6C34878D82A}">
                    <a16:rowId xmlns:a16="http://schemas.microsoft.com/office/drawing/2014/main" val="53331023"/>
                  </a:ext>
                </a:extLst>
              </a:tr>
              <a:tr h="803868">
                <a:tc vMerge="1">
                  <a:txBody>
                    <a:bodyPr/>
                    <a:lstStyle/>
                    <a:p>
                      <a:pPr algn="l"/>
                      <a:endParaRPr lang="fr-FR" sz="1800" dirty="0"/>
                    </a:p>
                  </a:txBody>
                  <a:tcPr/>
                </a:tc>
                <a:tc vMerge="1">
                  <a:txBody>
                    <a:bodyPr/>
                    <a:lstStyle/>
                    <a:p>
                      <a:pPr algn="l"/>
                      <a:endParaRPr lang="fr-FR" sz="1800" dirty="0"/>
                    </a:p>
                  </a:txBody>
                  <a:tcPr/>
                </a:tc>
                <a:tc>
                  <a:txBody>
                    <a:bodyPr/>
                    <a:lstStyle/>
                    <a:p>
                      <a:pPr algn="l"/>
                      <a:r>
                        <a:rPr lang="fr-FR" sz="1800" dirty="0">
                          <a:solidFill>
                            <a:srgbClr val="FF0000"/>
                          </a:solidFill>
                        </a:rPr>
                        <a:t>Limiter la création de plans d'eau</a:t>
                      </a:r>
                    </a:p>
                  </a:txBody>
                  <a:tcPr/>
                </a:tc>
                <a:tc>
                  <a:txBody>
                    <a:bodyPr/>
                    <a:lstStyle/>
                    <a:p>
                      <a:pPr algn="l"/>
                      <a:endParaRPr lang="fr-FR" sz="1800" dirty="0"/>
                    </a:p>
                  </a:txBody>
                  <a:tcPr/>
                </a:tc>
                <a:tc>
                  <a:txBody>
                    <a:bodyPr/>
                    <a:lstStyle/>
                    <a:p>
                      <a:pPr algn="l"/>
                      <a:endParaRPr lang="fr-FR" sz="1800" dirty="0"/>
                    </a:p>
                  </a:txBody>
                  <a:tcPr/>
                </a:tc>
                <a:extLst>
                  <a:ext uri="{0D108BD9-81ED-4DB2-BD59-A6C34878D82A}">
                    <a16:rowId xmlns:a16="http://schemas.microsoft.com/office/drawing/2014/main" val="3688625684"/>
                  </a:ext>
                </a:extLst>
              </a:tr>
            </a:tbl>
          </a:graphicData>
        </a:graphic>
      </p:graphicFrame>
      <p:sp>
        <p:nvSpPr>
          <p:cNvPr id="10" name="Titre 1">
            <a:extLst>
              <a:ext uri="{FF2B5EF4-FFF2-40B4-BE49-F238E27FC236}">
                <a16:creationId xmlns:a16="http://schemas.microsoft.com/office/drawing/2014/main" id="{E427B769-71B6-4B1E-904F-8440EBB3924A}"/>
              </a:ext>
            </a:extLst>
          </p:cNvPr>
          <p:cNvSpPr txBox="1">
            <a:spLocks/>
          </p:cNvSpPr>
          <p:nvPr/>
        </p:nvSpPr>
        <p:spPr>
          <a:xfrm>
            <a:off x="3384628" y="0"/>
            <a:ext cx="5671824"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0070C0"/>
                </a:solidFill>
              </a:rPr>
              <a:t>Le travail déjà réalisé dans le SAGE Authie</a:t>
            </a:r>
          </a:p>
        </p:txBody>
      </p:sp>
      <p:sp>
        <p:nvSpPr>
          <p:cNvPr id="11" name="Flèche : droite 10">
            <a:extLst>
              <a:ext uri="{FF2B5EF4-FFF2-40B4-BE49-F238E27FC236}">
                <a16:creationId xmlns:a16="http://schemas.microsoft.com/office/drawing/2014/main" id="{D59A9C46-0A7D-4DEE-8E48-24B7B4CA915A}"/>
              </a:ext>
            </a:extLst>
          </p:cNvPr>
          <p:cNvSpPr/>
          <p:nvPr/>
        </p:nvSpPr>
        <p:spPr>
          <a:xfrm>
            <a:off x="6096000" y="6459784"/>
            <a:ext cx="2960452" cy="2231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05DCF2D7-A299-43DE-ACE3-57078AAB5F81}"/>
              </a:ext>
            </a:extLst>
          </p:cNvPr>
          <p:cNvCxnSpPr/>
          <p:nvPr/>
        </p:nvCxnSpPr>
        <p:spPr>
          <a:xfrm>
            <a:off x="1964987" y="3249038"/>
            <a:ext cx="17898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307F77B1-0F86-4578-8EA4-DD183D1A1BA7}"/>
              </a:ext>
            </a:extLst>
          </p:cNvPr>
          <p:cNvCxnSpPr/>
          <p:nvPr/>
        </p:nvCxnSpPr>
        <p:spPr>
          <a:xfrm>
            <a:off x="1896295" y="3527897"/>
            <a:ext cx="17898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E8EBE7DF-6984-4571-8039-65108EEAC6DA}"/>
              </a:ext>
            </a:extLst>
          </p:cNvPr>
          <p:cNvCxnSpPr>
            <a:cxnSpLocks/>
          </p:cNvCxnSpPr>
          <p:nvPr/>
        </p:nvCxnSpPr>
        <p:spPr>
          <a:xfrm>
            <a:off x="1896295" y="3839183"/>
            <a:ext cx="8566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A513DB4-F57A-43D9-8607-D31DD57C5EFC}"/>
              </a:ext>
            </a:extLst>
          </p:cNvPr>
          <p:cNvCxnSpPr>
            <a:cxnSpLocks/>
          </p:cNvCxnSpPr>
          <p:nvPr/>
        </p:nvCxnSpPr>
        <p:spPr>
          <a:xfrm>
            <a:off x="1896295" y="4092102"/>
            <a:ext cx="12651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744BFA9-BEEC-42D4-B6B2-CD17146D3F4C}"/>
              </a:ext>
            </a:extLst>
          </p:cNvPr>
          <p:cNvCxnSpPr>
            <a:cxnSpLocks/>
          </p:cNvCxnSpPr>
          <p:nvPr/>
        </p:nvCxnSpPr>
        <p:spPr>
          <a:xfrm>
            <a:off x="2101174" y="697148"/>
            <a:ext cx="1585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691A92A-DB11-40C1-836D-460AB3CE91D3}"/>
              </a:ext>
            </a:extLst>
          </p:cNvPr>
          <p:cNvCxnSpPr>
            <a:cxnSpLocks/>
          </p:cNvCxnSpPr>
          <p:nvPr/>
        </p:nvCxnSpPr>
        <p:spPr>
          <a:xfrm flipV="1">
            <a:off x="4928680" y="697148"/>
            <a:ext cx="1092741" cy="16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2C80F66-585F-47D2-8A79-ABC3C37B31C0}"/>
              </a:ext>
            </a:extLst>
          </p:cNvPr>
          <p:cNvSpPr txBox="1"/>
          <p:nvPr/>
        </p:nvSpPr>
        <p:spPr>
          <a:xfrm>
            <a:off x="8508989" y="1682885"/>
            <a:ext cx="2804279" cy="369332"/>
          </a:xfrm>
          <a:prstGeom prst="rect">
            <a:avLst/>
          </a:prstGeom>
          <a:solidFill>
            <a:schemeClr val="bg1"/>
          </a:solidFill>
        </p:spPr>
        <p:txBody>
          <a:bodyPr wrap="square" rtlCol="0">
            <a:spAutoFit/>
          </a:bodyPr>
          <a:lstStyle/>
          <a:p>
            <a:endParaRPr lang="fr-FR" dirty="0"/>
          </a:p>
        </p:txBody>
      </p:sp>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4083" y="33090"/>
            <a:ext cx="10058400" cy="507947"/>
          </a:xfrm>
        </p:spPr>
        <p:txBody>
          <a:bodyPr>
            <a:normAutofit fontScale="90000"/>
          </a:bodyPr>
          <a:lstStyle/>
          <a:p>
            <a:pPr algn="ctr"/>
            <a:r>
              <a:rPr lang="fr-FR" sz="3200" b="1" dirty="0">
                <a:solidFill>
                  <a:srgbClr val="0070C0"/>
                </a:solidFill>
              </a:rPr>
              <a:t>L’état des lieux/diagnostic de l’Authie et de ses affluents</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8</a:t>
            </a:fld>
            <a:endParaRPr lang="fr-FR"/>
          </a:p>
        </p:txBody>
      </p:sp>
      <p:pic>
        <p:nvPicPr>
          <p:cNvPr id="8" name="Image 7">
            <a:extLst>
              <a:ext uri="{FF2B5EF4-FFF2-40B4-BE49-F238E27FC236}">
                <a16:creationId xmlns:a16="http://schemas.microsoft.com/office/drawing/2014/main" id="{6AE1173E-E0DF-403C-A16D-AEABB2308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35" y="426276"/>
            <a:ext cx="8351154" cy="5897452"/>
          </a:xfrm>
          <a:prstGeom prst="rect">
            <a:avLst/>
          </a:prstGeom>
        </p:spPr>
      </p:pic>
      <p:sp>
        <p:nvSpPr>
          <p:cNvPr id="10" name="ZoneTexte 9">
            <a:extLst>
              <a:ext uri="{FF2B5EF4-FFF2-40B4-BE49-F238E27FC236}">
                <a16:creationId xmlns:a16="http://schemas.microsoft.com/office/drawing/2014/main" id="{57292DC0-E36E-438B-8FC6-A64776A1CFB7}"/>
              </a:ext>
            </a:extLst>
          </p:cNvPr>
          <p:cNvSpPr txBox="1"/>
          <p:nvPr/>
        </p:nvSpPr>
        <p:spPr>
          <a:xfrm>
            <a:off x="8349052" y="934223"/>
            <a:ext cx="3638434" cy="7171194"/>
          </a:xfrm>
          <a:prstGeom prst="rect">
            <a:avLst/>
          </a:prstGeom>
          <a:noFill/>
        </p:spPr>
        <p:txBody>
          <a:bodyPr wrap="square" rtlCol="0">
            <a:spAutoFit/>
          </a:bodyPr>
          <a:lstStyle/>
          <a:p>
            <a:pPr marL="285750" indent="-285750">
              <a:buFont typeface="Wingdings" panose="05000000000000000000" pitchFamily="2" charset="2"/>
              <a:buChar char="Ø"/>
            </a:pPr>
            <a:r>
              <a:rPr lang="fr-FR" sz="2000" dirty="0"/>
              <a:t>420 km de cours d’eau</a:t>
            </a:r>
          </a:p>
          <a:p>
            <a:endParaRPr lang="fr-FR" sz="2000" dirty="0"/>
          </a:p>
          <a:p>
            <a:pPr marL="285750" indent="-285750">
              <a:buFont typeface="Wingdings" panose="05000000000000000000" pitchFamily="2" charset="2"/>
              <a:buChar char="Ø"/>
            </a:pPr>
            <a:r>
              <a:rPr lang="fr-FR" sz="2000" dirty="0"/>
              <a:t>L’Authie = 1</a:t>
            </a:r>
            <a:r>
              <a:rPr lang="fr-FR" sz="2000" baseline="30000" dirty="0"/>
              <a:t>ère</a:t>
            </a:r>
            <a:r>
              <a:rPr lang="fr-FR" sz="2000" dirty="0"/>
              <a:t> catégorie piscicole (salmonidés, migrateurs amphihalins)</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Mise en place de canaux à la fin du 18</a:t>
            </a:r>
            <a:r>
              <a:rPr lang="fr-FR" sz="2000" baseline="30000" dirty="0"/>
              <a:t>ème</a:t>
            </a:r>
            <a:r>
              <a:rPr lang="fr-FR" sz="2000" dirty="0"/>
              <a:t> siècle</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Entretien des canaux par 3 Associations Syndicales Autorisées (ASA) des propriétaires:</a:t>
            </a:r>
          </a:p>
          <a:p>
            <a:endParaRPr lang="fr-FR" sz="2000" dirty="0"/>
          </a:p>
          <a:p>
            <a:pPr marL="285750" indent="-285750">
              <a:buFont typeface="Arial" panose="020B0604020202020204" pitchFamily="34" charset="0"/>
              <a:buChar char="•"/>
            </a:pPr>
            <a:r>
              <a:rPr lang="fr-FR" dirty="0"/>
              <a:t>ASA du Marquenterre</a:t>
            </a:r>
          </a:p>
          <a:p>
            <a:pPr marL="285750" indent="-285750">
              <a:buFont typeface="Arial" panose="020B0604020202020204" pitchFamily="34" charset="0"/>
              <a:buChar char="•"/>
            </a:pPr>
            <a:r>
              <a:rPr lang="fr-FR" dirty="0"/>
              <a:t>ASA de la Vallée de l’Authie</a:t>
            </a:r>
          </a:p>
          <a:p>
            <a:pPr marL="285750" indent="-285750">
              <a:buFont typeface="Arial" panose="020B0604020202020204" pitchFamily="34" charset="0"/>
              <a:buChar char="•"/>
            </a:pPr>
            <a:r>
              <a:rPr lang="fr-FR" dirty="0"/>
              <a:t>ASA de Desséchement de la Vallée d’</a:t>
            </a:r>
            <a:r>
              <a:rPr lang="fr-FR" dirty="0" err="1"/>
              <a:t>Airon</a:t>
            </a:r>
            <a:r>
              <a:rPr lang="fr-FR" dirty="0"/>
              <a:t> Versant Sud</a:t>
            </a:r>
          </a:p>
          <a:p>
            <a:endParaRPr lang="fr-FR" dirty="0"/>
          </a:p>
          <a:p>
            <a:pPr marL="285750" indent="-285750">
              <a:buFont typeface="Arial" panose="020B0604020202020204" pitchFamily="34" charset="0"/>
              <a:buChar char="•"/>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150373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dirty="0"/>
              <a:t>08/07/2021</a:t>
            </a:r>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9</a:t>
            </a:fld>
            <a:endParaRPr lang="fr-FR"/>
          </a:p>
        </p:txBody>
      </p:sp>
      <p:sp>
        <p:nvSpPr>
          <p:cNvPr id="15" name="Titre 1">
            <a:extLst>
              <a:ext uri="{FF2B5EF4-FFF2-40B4-BE49-F238E27FC236}">
                <a16:creationId xmlns:a16="http://schemas.microsoft.com/office/drawing/2014/main" id="{F33AAF38-6F88-461C-9AFC-61D9289B81BA}"/>
              </a:ext>
            </a:extLst>
          </p:cNvPr>
          <p:cNvSpPr>
            <a:spLocks noGrp="1"/>
          </p:cNvSpPr>
          <p:nvPr>
            <p:ph type="title"/>
          </p:nvPr>
        </p:nvSpPr>
        <p:spPr>
          <a:xfrm>
            <a:off x="1154083" y="33090"/>
            <a:ext cx="10058400" cy="551737"/>
          </a:xfrm>
        </p:spPr>
        <p:txBody>
          <a:bodyPr>
            <a:normAutofit/>
          </a:bodyPr>
          <a:lstStyle/>
          <a:p>
            <a:pPr algn="ctr"/>
            <a:r>
              <a:rPr lang="fr-FR" sz="3200" b="1" dirty="0">
                <a:solidFill>
                  <a:srgbClr val="0070C0"/>
                </a:solidFill>
              </a:rPr>
              <a:t>L’état des lieux/diagnostic de l’Authie et de ses affluents</a:t>
            </a:r>
          </a:p>
        </p:txBody>
      </p:sp>
      <p:graphicFrame>
        <p:nvGraphicFramePr>
          <p:cNvPr id="16" name="Tableau 8">
            <a:extLst>
              <a:ext uri="{FF2B5EF4-FFF2-40B4-BE49-F238E27FC236}">
                <a16:creationId xmlns:a16="http://schemas.microsoft.com/office/drawing/2014/main" id="{F473FB38-9CAD-4C28-8AB5-7437216B7C1B}"/>
              </a:ext>
            </a:extLst>
          </p:cNvPr>
          <p:cNvGraphicFramePr>
            <a:graphicFrameLocks noGrp="1"/>
          </p:cNvGraphicFramePr>
          <p:nvPr>
            <p:extLst>
              <p:ext uri="{D42A27DB-BD31-4B8C-83A1-F6EECF244321}">
                <p14:modId xmlns:p14="http://schemas.microsoft.com/office/powerpoint/2010/main" val="4108990021"/>
              </p:ext>
            </p:extLst>
          </p:nvPr>
        </p:nvGraphicFramePr>
        <p:xfrm>
          <a:off x="378042" y="870942"/>
          <a:ext cx="11435916" cy="5401791"/>
        </p:xfrm>
        <a:graphic>
          <a:graphicData uri="http://schemas.openxmlformats.org/drawingml/2006/table">
            <a:tbl>
              <a:tblPr firstRow="1" bandRow="1">
                <a:tableStyleId>{5C22544A-7EE6-4342-B048-85BDC9FD1C3A}</a:tableStyleId>
              </a:tblPr>
              <a:tblGrid>
                <a:gridCol w="2132434">
                  <a:extLst>
                    <a:ext uri="{9D8B030D-6E8A-4147-A177-3AD203B41FA5}">
                      <a16:colId xmlns:a16="http://schemas.microsoft.com/office/drawing/2014/main" val="3561830647"/>
                    </a:ext>
                  </a:extLst>
                </a:gridCol>
                <a:gridCol w="3014649">
                  <a:extLst>
                    <a:ext uri="{9D8B030D-6E8A-4147-A177-3AD203B41FA5}">
                      <a16:colId xmlns:a16="http://schemas.microsoft.com/office/drawing/2014/main" val="4225996518"/>
                    </a:ext>
                  </a:extLst>
                </a:gridCol>
                <a:gridCol w="2526976">
                  <a:extLst>
                    <a:ext uri="{9D8B030D-6E8A-4147-A177-3AD203B41FA5}">
                      <a16:colId xmlns:a16="http://schemas.microsoft.com/office/drawing/2014/main" val="1272467235"/>
                    </a:ext>
                  </a:extLst>
                </a:gridCol>
                <a:gridCol w="3761857">
                  <a:extLst>
                    <a:ext uri="{9D8B030D-6E8A-4147-A177-3AD203B41FA5}">
                      <a16:colId xmlns:a16="http://schemas.microsoft.com/office/drawing/2014/main" val="2642470836"/>
                    </a:ext>
                  </a:extLst>
                </a:gridCol>
              </a:tblGrid>
              <a:tr h="440076">
                <a:tc>
                  <a:txBody>
                    <a:bodyPr/>
                    <a:lstStyle/>
                    <a:p>
                      <a:pPr algn="ctr"/>
                      <a:r>
                        <a:rPr lang="fr-FR" sz="1800" dirty="0">
                          <a:solidFill>
                            <a:schemeClr val="tx1"/>
                          </a:solidFill>
                        </a:rPr>
                        <a:t>Masse d’eau </a:t>
                      </a:r>
                    </a:p>
                  </a:txBody>
                  <a:tcPr/>
                </a:tc>
                <a:tc>
                  <a:txBody>
                    <a:bodyPr/>
                    <a:lstStyle/>
                    <a:p>
                      <a:pPr algn="ctr"/>
                      <a:r>
                        <a:rPr lang="fr-FR" sz="1800" dirty="0">
                          <a:solidFill>
                            <a:schemeClr val="tx1"/>
                          </a:solidFill>
                        </a:rPr>
                        <a:t>Etat</a:t>
                      </a:r>
                    </a:p>
                  </a:txBody>
                  <a:tcPr/>
                </a:tc>
                <a:tc>
                  <a:txBody>
                    <a:bodyPr/>
                    <a:lstStyle/>
                    <a:p>
                      <a:pPr algn="ctr"/>
                      <a:r>
                        <a:rPr lang="fr-FR" sz="1800" dirty="0">
                          <a:solidFill>
                            <a:schemeClr val="tx1"/>
                          </a:solidFill>
                        </a:rPr>
                        <a:t>Eléments déclassants</a:t>
                      </a:r>
                    </a:p>
                  </a:txBody>
                  <a:tcPr/>
                </a:tc>
                <a:tc>
                  <a:txBody>
                    <a:bodyPr/>
                    <a:lstStyle/>
                    <a:p>
                      <a:pPr algn="ctr"/>
                      <a:r>
                        <a:rPr lang="fr-FR" sz="1800" dirty="0">
                          <a:solidFill>
                            <a:schemeClr val="tx1"/>
                          </a:solidFill>
                        </a:rPr>
                        <a:t>Objectifs</a:t>
                      </a:r>
                    </a:p>
                  </a:txBody>
                  <a:tcPr/>
                </a:tc>
                <a:extLst>
                  <a:ext uri="{0D108BD9-81ED-4DB2-BD59-A6C34878D82A}">
                    <a16:rowId xmlns:a16="http://schemas.microsoft.com/office/drawing/2014/main" val="1854759799"/>
                  </a:ext>
                </a:extLst>
              </a:tr>
              <a:tr h="647883">
                <a:tc rowSpan="2">
                  <a:txBody>
                    <a:bodyPr/>
                    <a:lstStyle/>
                    <a:p>
                      <a:pPr algn="ctr"/>
                      <a:r>
                        <a:rPr lang="fr-FR" sz="1600" b="1" dirty="0"/>
                        <a:t>FRAR05 Authie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(Dompierre-sur-Authie)</a:t>
                      </a:r>
                    </a:p>
                    <a:p>
                      <a:pPr algn="ctr"/>
                      <a:endParaRPr lang="fr-FR" sz="1600" b="1" dirty="0"/>
                    </a:p>
                  </a:txBody>
                  <a:tcPr/>
                </a:tc>
                <a:tc>
                  <a:txBody>
                    <a:bodyPr/>
                    <a:lstStyle/>
                    <a:p>
                      <a:pPr algn="ctr"/>
                      <a:r>
                        <a:rPr lang="fr-FR" sz="1800" dirty="0"/>
                        <a:t>   Bon état écologique</a:t>
                      </a:r>
                    </a:p>
                    <a:p>
                      <a:pPr algn="ctr"/>
                      <a:endParaRPr lang="fr-FR" sz="1800" dirty="0"/>
                    </a:p>
                  </a:txBody>
                  <a:tcPr/>
                </a:tc>
                <a:tc>
                  <a:txBody>
                    <a:bodyPr/>
                    <a:lstStyle/>
                    <a:p>
                      <a:pPr algn="ctr"/>
                      <a:endParaRPr lang="fr-FR" sz="1800" dirty="0"/>
                    </a:p>
                  </a:txBody>
                  <a:tcPr/>
                </a:tc>
                <a:tc>
                  <a:txBody>
                    <a:bodyPr/>
                    <a:lstStyle/>
                    <a:p>
                      <a:pPr algn="ctr"/>
                      <a:r>
                        <a:rPr lang="fr-FR" sz="1800" dirty="0"/>
                        <a:t>Non dégradation de l’état</a:t>
                      </a:r>
                    </a:p>
                  </a:txBody>
                  <a:tcPr/>
                </a:tc>
                <a:extLst>
                  <a:ext uri="{0D108BD9-81ED-4DB2-BD59-A6C34878D82A}">
                    <a16:rowId xmlns:a16="http://schemas.microsoft.com/office/drawing/2014/main" val="2723551841"/>
                  </a:ext>
                </a:extLst>
              </a:tr>
              <a:tr h="853993">
                <a:tc vMerge="1">
                  <a:txBody>
                    <a:bodyPr/>
                    <a:lstStyle/>
                    <a:p>
                      <a:pPr algn="l"/>
                      <a:endParaRPr lang="fr-FR" sz="1800" dirty="0"/>
                    </a:p>
                  </a:txBody>
                  <a:tcPr/>
                </a:tc>
                <a:tc>
                  <a:txBody>
                    <a:bodyPr/>
                    <a:lstStyle/>
                    <a:p>
                      <a:pPr algn="ctr"/>
                      <a:r>
                        <a:rPr lang="fr-FR" sz="1800" dirty="0"/>
                        <a:t>         Mauvais état chimique</a:t>
                      </a:r>
                    </a:p>
                    <a:p>
                      <a:pPr algn="ctr"/>
                      <a:endParaRPr lang="fr-FR" sz="1800" dirty="0"/>
                    </a:p>
                  </a:txBody>
                  <a:tcPr/>
                </a:tc>
                <a:tc>
                  <a:txBody>
                    <a:bodyPr/>
                    <a:lstStyle/>
                    <a:p>
                      <a:pPr algn="ctr"/>
                      <a:r>
                        <a:rPr lang="fr-FR" sz="1800" dirty="0"/>
                        <a:t>Hydrocarbure Aromatique Polycyclique (HAP)</a:t>
                      </a:r>
                    </a:p>
                  </a:txBody>
                  <a:tcPr/>
                </a:tc>
                <a:tc>
                  <a:txBody>
                    <a:bodyPr/>
                    <a:lstStyle/>
                    <a:p>
                      <a:pPr algn="ctr"/>
                      <a:r>
                        <a:rPr lang="fr-FR" sz="1800" dirty="0"/>
                        <a:t>Bon état en 2033 </a:t>
                      </a:r>
                    </a:p>
                    <a:p>
                      <a:pPr algn="ctr"/>
                      <a:r>
                        <a:rPr lang="fr-FR" sz="1800" dirty="0"/>
                        <a:t>(report délai faisabilité technique)</a:t>
                      </a:r>
                    </a:p>
                  </a:txBody>
                  <a:tcPr/>
                </a:tc>
                <a:extLst>
                  <a:ext uri="{0D108BD9-81ED-4DB2-BD59-A6C34878D82A}">
                    <a16:rowId xmlns:a16="http://schemas.microsoft.com/office/drawing/2014/main" val="3898578371"/>
                  </a:ext>
                </a:extLst>
              </a:tr>
              <a:tr h="647883">
                <a:tc rowSpan="2">
                  <a:txBody>
                    <a:bodyPr/>
                    <a:lstStyle/>
                    <a:p>
                      <a:pPr algn="ctr"/>
                      <a:r>
                        <a:rPr lang="fr-FR" sz="1600" b="1" dirty="0"/>
                        <a:t>FRAG309 « Craie de la Vallée de l’Authie »</a:t>
                      </a:r>
                    </a:p>
                    <a:p>
                      <a:pPr algn="ctr"/>
                      <a:endParaRPr lang="fr-FR" sz="1600" b="0" dirty="0"/>
                    </a:p>
                  </a:txBody>
                  <a:tcPr/>
                </a:tc>
                <a:tc>
                  <a:txBody>
                    <a:bodyPr/>
                    <a:lstStyle/>
                    <a:p>
                      <a:pPr algn="ctr"/>
                      <a:r>
                        <a:rPr lang="fr-FR" sz="1800" dirty="0"/>
                        <a:t>   Bon état quantitatif</a:t>
                      </a:r>
                    </a:p>
                    <a:p>
                      <a:pPr algn="ctr"/>
                      <a:r>
                        <a:rPr lang="fr-FR" sz="1600" dirty="0"/>
                        <a:t>(Autheux, Neuvillette, Buire-le-Sec et Ligescourt)</a:t>
                      </a:r>
                    </a:p>
                  </a:txBody>
                  <a:tcPr/>
                </a:tc>
                <a:tc>
                  <a:txBody>
                    <a:bodyPr/>
                    <a:lstStyle/>
                    <a:p>
                      <a:pPr algn="ct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Non dégradation de l’état</a:t>
                      </a:r>
                    </a:p>
                    <a:p>
                      <a:pPr algn="ctr"/>
                      <a:endParaRPr lang="fr-FR" sz="1800" dirty="0"/>
                    </a:p>
                  </a:txBody>
                  <a:tcPr/>
                </a:tc>
                <a:extLst>
                  <a:ext uri="{0D108BD9-81ED-4DB2-BD59-A6C34878D82A}">
                    <a16:rowId xmlns:a16="http://schemas.microsoft.com/office/drawing/2014/main" val="588052994"/>
                  </a:ext>
                </a:extLst>
              </a:tr>
              <a:tr h="1110191">
                <a:tc vMerge="1">
                  <a:txBody>
                    <a:bodyPr/>
                    <a:lstStyle/>
                    <a:p>
                      <a:pPr algn="l"/>
                      <a:endParaRPr lang="fr-FR" sz="1800" dirty="0"/>
                    </a:p>
                  </a:txBody>
                  <a:tcPr/>
                </a:tc>
                <a:tc>
                  <a:txBody>
                    <a:bodyPr/>
                    <a:lstStyle/>
                    <a:p>
                      <a:pPr algn="ctr"/>
                      <a:r>
                        <a:rPr lang="fr-FR" sz="1800" dirty="0"/>
                        <a:t>           Etat chimique médiocre</a:t>
                      </a:r>
                    </a:p>
                    <a:p>
                      <a:pPr algn="ctr"/>
                      <a:r>
                        <a:rPr lang="fr-FR" sz="1600" dirty="0"/>
                        <a:t>(Dominois, Lucheux et Doullens)</a:t>
                      </a:r>
                    </a:p>
                  </a:txBody>
                  <a:tcPr/>
                </a:tc>
                <a:tc>
                  <a:txBody>
                    <a:bodyPr/>
                    <a:lstStyle/>
                    <a:p>
                      <a:pPr algn="ctr"/>
                      <a:r>
                        <a:rPr lang="fr-FR" sz="1800" dirty="0"/>
                        <a:t>HAP, fluoranthène, sous produits de l’atrazine, métazachlore, nitrates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Bon état en 2039 </a:t>
                      </a:r>
                    </a:p>
                    <a:p>
                      <a:pPr algn="ctr"/>
                      <a:r>
                        <a:rPr lang="fr-FR" sz="1800" dirty="0"/>
                        <a:t>(report délais condition naturelle et faisabilité technique)</a:t>
                      </a:r>
                    </a:p>
                  </a:txBody>
                  <a:tcPr/>
                </a:tc>
                <a:extLst>
                  <a:ext uri="{0D108BD9-81ED-4DB2-BD59-A6C34878D82A}">
                    <a16:rowId xmlns:a16="http://schemas.microsoft.com/office/drawing/2014/main" val="3688625684"/>
                  </a:ext>
                </a:extLst>
              </a:tr>
              <a:tr h="797523">
                <a:tc rowSpan="2">
                  <a:txBody>
                    <a:bodyPr/>
                    <a:lstStyle/>
                    <a:p>
                      <a:pPr algn="ctr"/>
                      <a:r>
                        <a:rPr lang="fr-FR" sz="1600" b="1" dirty="0"/>
                        <a:t>FRAC05 « </a:t>
                      </a:r>
                      <a:r>
                        <a:rPr lang="fr-FR" sz="1600" b="1" dirty="0" err="1"/>
                        <a:t>Warenne</a:t>
                      </a:r>
                      <a:r>
                        <a:rPr lang="fr-FR" sz="1600" b="1" dirty="0"/>
                        <a:t> à Ault »</a:t>
                      </a:r>
                    </a:p>
                  </a:txBody>
                  <a:tcPr/>
                </a:tc>
                <a:tc>
                  <a:txBody>
                    <a:bodyPr/>
                    <a:lstStyle/>
                    <a:p>
                      <a:pPr algn="l"/>
                      <a:r>
                        <a:rPr lang="fr-FR" sz="1800" dirty="0"/>
                        <a:t>            Etat écologique moyen</a:t>
                      </a:r>
                    </a:p>
                  </a:txBody>
                  <a:tcPr/>
                </a:tc>
                <a:tc>
                  <a:txBody>
                    <a:bodyPr/>
                    <a:lstStyle/>
                    <a:p>
                      <a:pPr algn="ctr"/>
                      <a:r>
                        <a:rPr lang="fr-FR" sz="1800" dirty="0"/>
                        <a:t>Phytoplanctons, nutriments</a:t>
                      </a:r>
                    </a:p>
                  </a:txBody>
                  <a:tcPr/>
                </a:tc>
                <a:tc>
                  <a:txBody>
                    <a:bodyPr/>
                    <a:lstStyle/>
                    <a:p>
                      <a:pPr algn="ctr"/>
                      <a:r>
                        <a:rPr lang="fr-FR" sz="1800" dirty="0"/>
                        <a:t>Bon état en 2033</a:t>
                      </a:r>
                    </a:p>
                  </a:txBody>
                  <a:tcPr/>
                </a:tc>
                <a:extLst>
                  <a:ext uri="{0D108BD9-81ED-4DB2-BD59-A6C34878D82A}">
                    <a16:rowId xmlns:a16="http://schemas.microsoft.com/office/drawing/2014/main" val="267358073"/>
                  </a:ext>
                </a:extLst>
              </a:tr>
              <a:tr h="638278">
                <a:tc vMerge="1">
                  <a:txBody>
                    <a:bodyPr/>
                    <a:lstStyle/>
                    <a:p>
                      <a:pPr algn="ctr"/>
                      <a:endParaRPr lang="fr-FR" sz="1600" b="1" dirty="0"/>
                    </a:p>
                  </a:txBody>
                  <a:tcPr/>
                </a:tc>
                <a:tc>
                  <a:txBody>
                    <a:bodyPr/>
                    <a:lstStyle/>
                    <a:p>
                      <a:pPr algn="l"/>
                      <a:r>
                        <a:rPr lang="fr-FR" sz="1800" dirty="0"/>
                        <a:t>            Bon état chimique</a:t>
                      </a:r>
                    </a:p>
                  </a:txBody>
                  <a:tcPr/>
                </a:tc>
                <a:tc>
                  <a:txBody>
                    <a:bodyPr/>
                    <a:lstStyle/>
                    <a:p>
                      <a:pPr algn="ctr"/>
                      <a:endParaRPr lang="fr-FR" sz="1800" dirty="0"/>
                    </a:p>
                  </a:txBody>
                  <a:tcPr/>
                </a:tc>
                <a:tc>
                  <a:txBody>
                    <a:bodyPr/>
                    <a:lstStyle/>
                    <a:p>
                      <a:pPr algn="ctr"/>
                      <a:r>
                        <a:rPr lang="fr-FR" sz="1800" dirty="0"/>
                        <a:t>Non dégradation</a:t>
                      </a:r>
                    </a:p>
                  </a:txBody>
                  <a:tcPr/>
                </a:tc>
                <a:extLst>
                  <a:ext uri="{0D108BD9-81ED-4DB2-BD59-A6C34878D82A}">
                    <a16:rowId xmlns:a16="http://schemas.microsoft.com/office/drawing/2014/main" val="627793069"/>
                  </a:ext>
                </a:extLst>
              </a:tr>
            </a:tbl>
          </a:graphicData>
        </a:graphic>
      </p:graphicFrame>
      <p:sp>
        <p:nvSpPr>
          <p:cNvPr id="17" name="Rectangle 16">
            <a:extLst>
              <a:ext uri="{FF2B5EF4-FFF2-40B4-BE49-F238E27FC236}">
                <a16:creationId xmlns:a16="http://schemas.microsoft.com/office/drawing/2014/main" id="{6D47C11B-0303-4256-BAA1-4477B44188C5}"/>
              </a:ext>
            </a:extLst>
          </p:cNvPr>
          <p:cNvSpPr/>
          <p:nvPr/>
        </p:nvSpPr>
        <p:spPr>
          <a:xfrm>
            <a:off x="2759777" y="1386339"/>
            <a:ext cx="355107" cy="2889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24EA85E3-F9A6-4BA6-B662-C515D5627421}"/>
              </a:ext>
            </a:extLst>
          </p:cNvPr>
          <p:cNvSpPr/>
          <p:nvPr/>
        </p:nvSpPr>
        <p:spPr>
          <a:xfrm>
            <a:off x="2759776" y="1996184"/>
            <a:ext cx="355107" cy="2889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D27413B4-F0F0-463D-AE75-B45E4C4339CE}"/>
              </a:ext>
            </a:extLst>
          </p:cNvPr>
          <p:cNvSpPr/>
          <p:nvPr/>
        </p:nvSpPr>
        <p:spPr>
          <a:xfrm>
            <a:off x="2759775" y="2933802"/>
            <a:ext cx="355107" cy="2889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C6A29DD4-9350-42D1-AEDC-DD7EB2DDEB87}"/>
              </a:ext>
            </a:extLst>
          </p:cNvPr>
          <p:cNvSpPr/>
          <p:nvPr/>
        </p:nvSpPr>
        <p:spPr>
          <a:xfrm>
            <a:off x="2759775" y="3775194"/>
            <a:ext cx="355107" cy="2889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15E911F6-C464-4D66-82FF-CC28DD1E84FF}"/>
              </a:ext>
            </a:extLst>
          </p:cNvPr>
          <p:cNvSpPr/>
          <p:nvPr/>
        </p:nvSpPr>
        <p:spPr>
          <a:xfrm>
            <a:off x="2759775" y="4879505"/>
            <a:ext cx="355107" cy="2889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A89EE614-2DC6-4EF5-BC2F-E8E0FA47B15B}"/>
              </a:ext>
            </a:extLst>
          </p:cNvPr>
          <p:cNvSpPr/>
          <p:nvPr/>
        </p:nvSpPr>
        <p:spPr>
          <a:xfrm>
            <a:off x="2759775" y="5694901"/>
            <a:ext cx="355107" cy="288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itre 1">
            <a:extLst>
              <a:ext uri="{FF2B5EF4-FFF2-40B4-BE49-F238E27FC236}">
                <a16:creationId xmlns:a16="http://schemas.microsoft.com/office/drawing/2014/main" id="{FF4C298C-060C-4AAC-AED8-BD908E30C865}"/>
              </a:ext>
            </a:extLst>
          </p:cNvPr>
          <p:cNvSpPr txBox="1">
            <a:spLocks/>
          </p:cNvSpPr>
          <p:nvPr/>
        </p:nvSpPr>
        <p:spPr>
          <a:xfrm>
            <a:off x="302239" y="455741"/>
            <a:ext cx="10058400" cy="50794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buFont typeface="Wingdings" panose="05000000000000000000" pitchFamily="2" charset="2"/>
              <a:buChar char="Ø"/>
            </a:pPr>
            <a:r>
              <a:rPr lang="fr-FR" sz="2400" b="1" dirty="0">
                <a:solidFill>
                  <a:schemeClr val="tx1"/>
                </a:solidFill>
              </a:rPr>
              <a:t>L’état des masses d’eau du territoire selon la Directive Cadre sur l’Eau (DCE)</a:t>
            </a:r>
          </a:p>
        </p:txBody>
      </p:sp>
    </p:spTree>
    <p:extLst>
      <p:ext uri="{BB962C8B-B14F-4D97-AF65-F5344CB8AC3E}">
        <p14:creationId xmlns:p14="http://schemas.microsoft.com/office/powerpoint/2010/main" val="3955548965"/>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9839</TotalTime>
  <Words>1766</Words>
  <Application>Microsoft Office PowerPoint</Application>
  <PresentationFormat>Grand écran</PresentationFormat>
  <Paragraphs>346</Paragraphs>
  <Slides>20</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Verdana</vt:lpstr>
      <vt:lpstr>Wingdings</vt:lpstr>
      <vt:lpstr>Rétrospective</vt:lpstr>
      <vt:lpstr>Commission Thématique  Gestion des milieux aquatiques</vt:lpstr>
      <vt:lpstr>Ordre du jour</vt:lpstr>
      <vt:lpstr>Introduction</vt:lpstr>
      <vt:lpstr>Introduction</vt:lpstr>
      <vt:lpstr>Présentation PowerPoint</vt:lpstr>
      <vt:lpstr>Présentation PowerPoint</vt:lpstr>
      <vt:lpstr>Présentation PowerPoint</vt:lpstr>
      <vt:lpstr>L’état des lieux/diagnostic de l’Authie et de ses affluents</vt:lpstr>
      <vt:lpstr>L’état des lieux/diagnostic de l’Authie et de ses affluents</vt:lpstr>
      <vt:lpstr>L’état des lieux/diagnostic de l’Authie et de ses affluents</vt:lpstr>
      <vt:lpstr>Présentation PowerPoint</vt:lpstr>
      <vt:lpstr>Rappel du contexte</vt:lpstr>
      <vt:lpstr>Présentation PowerPoint</vt:lpstr>
      <vt:lpstr>Présentation PowerPoint</vt:lpstr>
      <vt:lpstr>Présentation PowerPoint</vt:lpstr>
      <vt:lpstr>Situation administrative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Frichot</dc:creator>
  <cp:lastModifiedBy>Antoine Frichot</cp:lastModifiedBy>
  <cp:revision>277</cp:revision>
  <cp:lastPrinted>2021-07-07T13:07:39Z</cp:lastPrinted>
  <dcterms:created xsi:type="dcterms:W3CDTF">2020-06-09T06:35:30Z</dcterms:created>
  <dcterms:modified xsi:type="dcterms:W3CDTF">2021-10-19T12:37:16Z</dcterms:modified>
</cp:coreProperties>
</file>